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handoutMasterIdLst>
    <p:handoutMasterId r:id="rId80"/>
  </p:handoutMasterIdLst>
  <p:sldIdLst>
    <p:sldId id="256" r:id="rId2"/>
    <p:sldId id="338" r:id="rId3"/>
    <p:sldId id="339" r:id="rId4"/>
    <p:sldId id="340" r:id="rId5"/>
    <p:sldId id="341" r:id="rId6"/>
    <p:sldId id="342" r:id="rId7"/>
    <p:sldId id="343" r:id="rId8"/>
    <p:sldId id="344" r:id="rId9"/>
    <p:sldId id="345" r:id="rId10"/>
    <p:sldId id="346" r:id="rId11"/>
    <p:sldId id="347" r:id="rId12"/>
    <p:sldId id="348" r:id="rId13"/>
    <p:sldId id="349" r:id="rId14"/>
    <p:sldId id="350" r:id="rId15"/>
    <p:sldId id="351" r:id="rId16"/>
    <p:sldId id="353" r:id="rId17"/>
    <p:sldId id="352" r:id="rId18"/>
    <p:sldId id="354" r:id="rId19"/>
    <p:sldId id="355" r:id="rId20"/>
    <p:sldId id="356" r:id="rId21"/>
    <p:sldId id="357" r:id="rId22"/>
    <p:sldId id="358" r:id="rId23"/>
    <p:sldId id="359" r:id="rId24"/>
    <p:sldId id="360" r:id="rId25"/>
    <p:sldId id="361" r:id="rId26"/>
    <p:sldId id="362" r:id="rId27"/>
    <p:sldId id="363" r:id="rId28"/>
    <p:sldId id="364" r:id="rId29"/>
    <p:sldId id="365" r:id="rId30"/>
    <p:sldId id="366" r:id="rId31"/>
    <p:sldId id="367" r:id="rId32"/>
    <p:sldId id="368" r:id="rId33"/>
    <p:sldId id="369" r:id="rId34"/>
    <p:sldId id="370" r:id="rId35"/>
    <p:sldId id="371" r:id="rId36"/>
    <p:sldId id="372" r:id="rId37"/>
    <p:sldId id="373" r:id="rId38"/>
    <p:sldId id="374" r:id="rId39"/>
    <p:sldId id="375" r:id="rId40"/>
    <p:sldId id="376" r:id="rId41"/>
    <p:sldId id="415" r:id="rId42"/>
    <p:sldId id="377" r:id="rId43"/>
    <p:sldId id="378" r:id="rId44"/>
    <p:sldId id="379" r:id="rId45"/>
    <p:sldId id="380" r:id="rId46"/>
    <p:sldId id="381" r:id="rId47"/>
    <p:sldId id="382" r:id="rId48"/>
    <p:sldId id="383" r:id="rId49"/>
    <p:sldId id="384" r:id="rId50"/>
    <p:sldId id="385" r:id="rId51"/>
    <p:sldId id="386" r:id="rId52"/>
    <p:sldId id="387" r:id="rId53"/>
    <p:sldId id="388" r:id="rId54"/>
    <p:sldId id="389" r:id="rId55"/>
    <p:sldId id="390" r:id="rId56"/>
    <p:sldId id="391" r:id="rId57"/>
    <p:sldId id="392" r:id="rId58"/>
    <p:sldId id="393" r:id="rId59"/>
    <p:sldId id="394" r:id="rId60"/>
    <p:sldId id="395" r:id="rId61"/>
    <p:sldId id="396" r:id="rId62"/>
    <p:sldId id="397" r:id="rId63"/>
    <p:sldId id="416" r:id="rId64"/>
    <p:sldId id="398" r:id="rId65"/>
    <p:sldId id="399" r:id="rId66"/>
    <p:sldId id="400" r:id="rId67"/>
    <p:sldId id="401" r:id="rId68"/>
    <p:sldId id="402" r:id="rId69"/>
    <p:sldId id="403" r:id="rId70"/>
    <p:sldId id="404" r:id="rId71"/>
    <p:sldId id="405" r:id="rId72"/>
    <p:sldId id="406" r:id="rId73"/>
    <p:sldId id="407" r:id="rId74"/>
    <p:sldId id="408" r:id="rId75"/>
    <p:sldId id="409" r:id="rId76"/>
    <p:sldId id="410" r:id="rId77"/>
    <p:sldId id="284" r:id="rId78"/>
  </p:sldIdLst>
  <p:sldSz cx="13004800" cy="9753600"/>
  <p:notesSz cx="7102475" cy="10231438"/>
  <p:defaultTextStyle>
    <a:defPPr>
      <a:defRPr lang="it-IT"/>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06999" algn="l" rtl="0" fontAlgn="base">
      <a:spcBef>
        <a:spcPct val="0"/>
      </a:spcBef>
      <a:spcAft>
        <a:spcPct val="0"/>
      </a:spcAft>
      <a:defRPr kern="1200">
        <a:solidFill>
          <a:schemeClr val="tx1"/>
        </a:solidFill>
        <a:latin typeface="Arial" pitchFamily="34" charset="0"/>
        <a:ea typeface="+mn-ea"/>
        <a:cs typeface="Arial" pitchFamily="34" charset="0"/>
      </a:defRPr>
    </a:lvl2pPr>
    <a:lvl3pPr marL="813999" algn="l" rtl="0" fontAlgn="base">
      <a:spcBef>
        <a:spcPct val="0"/>
      </a:spcBef>
      <a:spcAft>
        <a:spcPct val="0"/>
      </a:spcAft>
      <a:defRPr kern="1200">
        <a:solidFill>
          <a:schemeClr val="tx1"/>
        </a:solidFill>
        <a:latin typeface="Arial" pitchFamily="34" charset="0"/>
        <a:ea typeface="+mn-ea"/>
        <a:cs typeface="Arial" pitchFamily="34" charset="0"/>
      </a:defRPr>
    </a:lvl3pPr>
    <a:lvl4pPr marL="1220998" algn="l" rtl="0" fontAlgn="base">
      <a:spcBef>
        <a:spcPct val="0"/>
      </a:spcBef>
      <a:spcAft>
        <a:spcPct val="0"/>
      </a:spcAft>
      <a:defRPr kern="1200">
        <a:solidFill>
          <a:schemeClr val="tx1"/>
        </a:solidFill>
        <a:latin typeface="Arial" pitchFamily="34" charset="0"/>
        <a:ea typeface="+mn-ea"/>
        <a:cs typeface="Arial" pitchFamily="34" charset="0"/>
      </a:defRPr>
    </a:lvl4pPr>
    <a:lvl5pPr marL="1627998" algn="l" rtl="0" fontAlgn="base">
      <a:spcBef>
        <a:spcPct val="0"/>
      </a:spcBef>
      <a:spcAft>
        <a:spcPct val="0"/>
      </a:spcAft>
      <a:defRPr kern="1200">
        <a:solidFill>
          <a:schemeClr val="tx1"/>
        </a:solidFill>
        <a:latin typeface="Arial" pitchFamily="34" charset="0"/>
        <a:ea typeface="+mn-ea"/>
        <a:cs typeface="Arial" pitchFamily="34" charset="0"/>
      </a:defRPr>
    </a:lvl5pPr>
    <a:lvl6pPr marL="2034997" algn="l" defTabSz="813999" rtl="0" eaLnBrk="1" latinLnBrk="0" hangingPunct="1">
      <a:defRPr kern="1200">
        <a:solidFill>
          <a:schemeClr val="tx1"/>
        </a:solidFill>
        <a:latin typeface="Arial" pitchFamily="34" charset="0"/>
        <a:ea typeface="+mn-ea"/>
        <a:cs typeface="Arial" pitchFamily="34" charset="0"/>
      </a:defRPr>
    </a:lvl6pPr>
    <a:lvl7pPr marL="2441997" algn="l" defTabSz="813999" rtl="0" eaLnBrk="1" latinLnBrk="0" hangingPunct="1">
      <a:defRPr kern="1200">
        <a:solidFill>
          <a:schemeClr val="tx1"/>
        </a:solidFill>
        <a:latin typeface="Arial" pitchFamily="34" charset="0"/>
        <a:ea typeface="+mn-ea"/>
        <a:cs typeface="Arial" pitchFamily="34" charset="0"/>
      </a:defRPr>
    </a:lvl7pPr>
    <a:lvl8pPr marL="2848996" algn="l" defTabSz="813999" rtl="0" eaLnBrk="1" latinLnBrk="0" hangingPunct="1">
      <a:defRPr kern="1200">
        <a:solidFill>
          <a:schemeClr val="tx1"/>
        </a:solidFill>
        <a:latin typeface="Arial" pitchFamily="34" charset="0"/>
        <a:ea typeface="+mn-ea"/>
        <a:cs typeface="Arial" pitchFamily="34" charset="0"/>
      </a:defRPr>
    </a:lvl8pPr>
    <a:lvl9pPr marL="3255996" algn="l" defTabSz="813999"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786">
          <p15:clr>
            <a:srgbClr val="A4A3A4"/>
          </p15:clr>
        </p15:guide>
        <p15:guide id="2" pos="181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E8ED"/>
    <a:srgbClr val="9BD3DD"/>
    <a:srgbClr val="9BDDD3"/>
    <a:srgbClr val="50B3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p:cViewPr varScale="1">
        <p:scale>
          <a:sx n="78" d="100"/>
          <a:sy n="78" d="100"/>
        </p:scale>
        <p:origin x="1512" y="102"/>
      </p:cViewPr>
      <p:guideLst>
        <p:guide orient="horz" pos="2786"/>
        <p:guide pos="1814"/>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3078156" cy="511333"/>
          </a:xfrm>
          <a:prstGeom prst="rect">
            <a:avLst/>
          </a:prstGeom>
        </p:spPr>
        <p:txBody>
          <a:bodyPr vert="horz" lIns="94768" tIns="47384" rIns="94768" bIns="47384" rtlCol="0"/>
          <a:lstStyle>
            <a:lvl1pPr algn="l">
              <a:defRPr sz="1200"/>
            </a:lvl1pPr>
          </a:lstStyle>
          <a:p>
            <a:endParaRPr lang="it-IT"/>
          </a:p>
        </p:txBody>
      </p:sp>
      <p:sp>
        <p:nvSpPr>
          <p:cNvPr id="3" name="Segnaposto data 2"/>
          <p:cNvSpPr>
            <a:spLocks noGrp="1"/>
          </p:cNvSpPr>
          <p:nvPr>
            <p:ph type="dt" sz="quarter" idx="1"/>
          </p:nvPr>
        </p:nvSpPr>
        <p:spPr>
          <a:xfrm>
            <a:off x="4023183" y="1"/>
            <a:ext cx="3078156" cy="511333"/>
          </a:xfrm>
          <a:prstGeom prst="rect">
            <a:avLst/>
          </a:prstGeom>
        </p:spPr>
        <p:txBody>
          <a:bodyPr vert="horz" lIns="94768" tIns="47384" rIns="94768" bIns="47384" rtlCol="0"/>
          <a:lstStyle>
            <a:lvl1pPr algn="r">
              <a:defRPr sz="1200"/>
            </a:lvl1pPr>
          </a:lstStyle>
          <a:p>
            <a:fld id="{095CEEE5-382A-4E61-A509-D7B3764E5666}" type="datetimeFigureOut">
              <a:rPr lang="it-IT" smtClean="0"/>
              <a:pPr/>
              <a:t>03/03/2020</a:t>
            </a:fld>
            <a:endParaRPr lang="it-IT"/>
          </a:p>
        </p:txBody>
      </p:sp>
      <p:sp>
        <p:nvSpPr>
          <p:cNvPr id="4" name="Segnaposto piè di pagina 3"/>
          <p:cNvSpPr>
            <a:spLocks noGrp="1"/>
          </p:cNvSpPr>
          <p:nvPr>
            <p:ph type="ftr" sz="quarter" idx="2"/>
          </p:nvPr>
        </p:nvSpPr>
        <p:spPr>
          <a:xfrm>
            <a:off x="0" y="9717717"/>
            <a:ext cx="3078156" cy="511333"/>
          </a:xfrm>
          <a:prstGeom prst="rect">
            <a:avLst/>
          </a:prstGeom>
        </p:spPr>
        <p:txBody>
          <a:bodyPr vert="horz" lIns="94768" tIns="47384" rIns="94768" bIns="47384" rtlCol="0" anchor="b"/>
          <a:lstStyle>
            <a:lvl1pPr algn="l">
              <a:defRPr sz="1200"/>
            </a:lvl1pPr>
          </a:lstStyle>
          <a:p>
            <a:endParaRPr lang="it-IT"/>
          </a:p>
        </p:txBody>
      </p:sp>
      <p:sp>
        <p:nvSpPr>
          <p:cNvPr id="5" name="Segnaposto numero diapositiva 4"/>
          <p:cNvSpPr>
            <a:spLocks noGrp="1"/>
          </p:cNvSpPr>
          <p:nvPr>
            <p:ph type="sldNum" sz="quarter" idx="3"/>
          </p:nvPr>
        </p:nvSpPr>
        <p:spPr>
          <a:xfrm>
            <a:off x="4023183" y="9717717"/>
            <a:ext cx="3078156" cy="511333"/>
          </a:xfrm>
          <a:prstGeom prst="rect">
            <a:avLst/>
          </a:prstGeom>
        </p:spPr>
        <p:txBody>
          <a:bodyPr vert="horz" lIns="94768" tIns="47384" rIns="94768" bIns="47384" rtlCol="0" anchor="b"/>
          <a:lstStyle>
            <a:lvl1pPr algn="r">
              <a:defRPr sz="1200"/>
            </a:lvl1pPr>
          </a:lstStyle>
          <a:p>
            <a:fld id="{BEC34723-D3AA-486A-8413-0EAF4FD775BD}" type="slidenum">
              <a:rPr lang="it-IT" smtClean="0"/>
              <a:pPr/>
              <a:t>‹#›</a:t>
            </a:fld>
            <a:endParaRPr lang="it-IT"/>
          </a:p>
        </p:txBody>
      </p:sp>
    </p:spTree>
    <p:extLst>
      <p:ext uri="{BB962C8B-B14F-4D97-AF65-F5344CB8AC3E}">
        <p14:creationId xmlns:p14="http://schemas.microsoft.com/office/powerpoint/2010/main" val="827640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3077836" cy="512216"/>
          </a:xfrm>
          <a:prstGeom prst="rect">
            <a:avLst/>
          </a:prstGeom>
        </p:spPr>
        <p:txBody>
          <a:bodyPr vert="horz" lIns="61988" tIns="30994" rIns="61988" bIns="30994" rtlCol="0"/>
          <a:lstStyle>
            <a:lvl1pPr algn="l">
              <a:defRPr sz="800">
                <a:latin typeface="Arial" charset="0"/>
                <a:cs typeface="Arial" charset="0"/>
              </a:defRPr>
            </a:lvl1pPr>
          </a:lstStyle>
          <a:p>
            <a:pPr>
              <a:defRPr/>
            </a:pPr>
            <a:endParaRPr lang="it-IT"/>
          </a:p>
        </p:txBody>
      </p:sp>
      <p:sp>
        <p:nvSpPr>
          <p:cNvPr id="3" name="Segnaposto data 2"/>
          <p:cNvSpPr>
            <a:spLocks noGrp="1"/>
          </p:cNvSpPr>
          <p:nvPr>
            <p:ph type="dt" idx="1"/>
          </p:nvPr>
        </p:nvSpPr>
        <p:spPr>
          <a:xfrm>
            <a:off x="4023183" y="1"/>
            <a:ext cx="3077836" cy="512216"/>
          </a:xfrm>
          <a:prstGeom prst="rect">
            <a:avLst/>
          </a:prstGeom>
        </p:spPr>
        <p:txBody>
          <a:bodyPr vert="horz" lIns="61988" tIns="30994" rIns="61988" bIns="30994" rtlCol="0"/>
          <a:lstStyle>
            <a:lvl1pPr algn="r">
              <a:defRPr sz="800">
                <a:latin typeface="Arial" charset="0"/>
                <a:cs typeface="Arial" charset="0"/>
              </a:defRPr>
            </a:lvl1pPr>
          </a:lstStyle>
          <a:p>
            <a:pPr>
              <a:defRPr/>
            </a:pPr>
            <a:fld id="{C8950610-04B4-46DC-B2AE-D56809D26A33}" type="datetimeFigureOut">
              <a:rPr lang="it-IT"/>
              <a:pPr>
                <a:defRPr/>
              </a:pPr>
              <a:t>03/03/2020</a:t>
            </a:fld>
            <a:endParaRPr lang="it-IT"/>
          </a:p>
        </p:txBody>
      </p:sp>
      <p:sp>
        <p:nvSpPr>
          <p:cNvPr id="4" name="Segnaposto immagine diapositiva 3"/>
          <p:cNvSpPr>
            <a:spLocks noGrp="1" noRot="1" noChangeAspect="1"/>
          </p:cNvSpPr>
          <p:nvPr>
            <p:ph type="sldImg" idx="2"/>
          </p:nvPr>
        </p:nvSpPr>
        <p:spPr>
          <a:xfrm>
            <a:off x="993775" y="766763"/>
            <a:ext cx="5114925" cy="3836987"/>
          </a:xfrm>
          <a:prstGeom prst="rect">
            <a:avLst/>
          </a:prstGeom>
          <a:noFill/>
          <a:ln w="12700">
            <a:solidFill>
              <a:prstClr val="black"/>
            </a:solidFill>
          </a:ln>
        </p:spPr>
        <p:txBody>
          <a:bodyPr vert="horz" lIns="61988" tIns="30994" rIns="61988" bIns="30994" rtlCol="0" anchor="ctr"/>
          <a:lstStyle/>
          <a:p>
            <a:pPr lvl="0"/>
            <a:endParaRPr lang="it-IT" noProof="0"/>
          </a:p>
        </p:txBody>
      </p:sp>
      <p:sp>
        <p:nvSpPr>
          <p:cNvPr id="5" name="Segnaposto note 4"/>
          <p:cNvSpPr>
            <a:spLocks noGrp="1"/>
          </p:cNvSpPr>
          <p:nvPr>
            <p:ph type="body" sz="quarter" idx="3"/>
          </p:nvPr>
        </p:nvSpPr>
        <p:spPr>
          <a:xfrm>
            <a:off x="710103" y="4859612"/>
            <a:ext cx="5682272" cy="4605114"/>
          </a:xfrm>
          <a:prstGeom prst="rect">
            <a:avLst/>
          </a:prstGeom>
        </p:spPr>
        <p:txBody>
          <a:bodyPr vert="horz" lIns="61988" tIns="30994" rIns="61988" bIns="30994" rtlCol="0">
            <a:normAutofit/>
          </a:bodyPr>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9717613"/>
            <a:ext cx="3077836" cy="512216"/>
          </a:xfrm>
          <a:prstGeom prst="rect">
            <a:avLst/>
          </a:prstGeom>
        </p:spPr>
        <p:txBody>
          <a:bodyPr vert="horz" lIns="61988" tIns="30994" rIns="61988" bIns="30994" rtlCol="0" anchor="b"/>
          <a:lstStyle>
            <a:lvl1pPr algn="l">
              <a:defRPr sz="800">
                <a:latin typeface="Arial" charset="0"/>
                <a:cs typeface="Arial" charset="0"/>
              </a:defRPr>
            </a:lvl1pPr>
          </a:lstStyle>
          <a:p>
            <a:pPr>
              <a:defRPr/>
            </a:pPr>
            <a:endParaRPr lang="it-IT"/>
          </a:p>
        </p:txBody>
      </p:sp>
      <p:sp>
        <p:nvSpPr>
          <p:cNvPr id="7" name="Segnaposto numero diapositiva 6"/>
          <p:cNvSpPr>
            <a:spLocks noGrp="1"/>
          </p:cNvSpPr>
          <p:nvPr>
            <p:ph type="sldNum" sz="quarter" idx="5"/>
          </p:nvPr>
        </p:nvSpPr>
        <p:spPr>
          <a:xfrm>
            <a:off x="4023183" y="9717613"/>
            <a:ext cx="3077836" cy="512216"/>
          </a:xfrm>
          <a:prstGeom prst="rect">
            <a:avLst/>
          </a:prstGeom>
        </p:spPr>
        <p:txBody>
          <a:bodyPr vert="horz" lIns="61988" tIns="30994" rIns="61988" bIns="30994" rtlCol="0" anchor="b"/>
          <a:lstStyle>
            <a:lvl1pPr algn="r">
              <a:defRPr sz="800">
                <a:latin typeface="Arial" charset="0"/>
                <a:cs typeface="Arial" charset="0"/>
              </a:defRPr>
            </a:lvl1pPr>
          </a:lstStyle>
          <a:p>
            <a:pPr>
              <a:defRPr/>
            </a:pPr>
            <a:fld id="{9355E9B5-365A-41B3-9492-E4A05FC36F79}" type="slidenum">
              <a:rPr lang="it-IT"/>
              <a:pPr>
                <a:defRPr/>
              </a:pPr>
              <a:t>‹#›</a:t>
            </a:fld>
            <a:endParaRPr lang="it-IT"/>
          </a:p>
        </p:txBody>
      </p:sp>
    </p:spTree>
    <p:extLst>
      <p:ext uri="{BB962C8B-B14F-4D97-AF65-F5344CB8AC3E}">
        <p14:creationId xmlns:p14="http://schemas.microsoft.com/office/powerpoint/2010/main" val="11526880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mn-lt"/>
        <a:ea typeface="+mn-ea"/>
        <a:cs typeface="+mn-cs"/>
      </a:defRPr>
    </a:lvl1pPr>
    <a:lvl2pPr marL="406999" algn="l" rtl="0" eaLnBrk="0" fontAlgn="base" hangingPunct="0">
      <a:spcBef>
        <a:spcPct val="30000"/>
      </a:spcBef>
      <a:spcAft>
        <a:spcPct val="0"/>
      </a:spcAft>
      <a:defRPr sz="1100" kern="1200">
        <a:solidFill>
          <a:schemeClr val="tx1"/>
        </a:solidFill>
        <a:latin typeface="+mn-lt"/>
        <a:ea typeface="+mn-ea"/>
        <a:cs typeface="+mn-cs"/>
      </a:defRPr>
    </a:lvl2pPr>
    <a:lvl3pPr marL="813999" algn="l" rtl="0" eaLnBrk="0" fontAlgn="base" hangingPunct="0">
      <a:spcBef>
        <a:spcPct val="30000"/>
      </a:spcBef>
      <a:spcAft>
        <a:spcPct val="0"/>
      </a:spcAft>
      <a:defRPr sz="1100" kern="1200">
        <a:solidFill>
          <a:schemeClr val="tx1"/>
        </a:solidFill>
        <a:latin typeface="+mn-lt"/>
        <a:ea typeface="+mn-ea"/>
        <a:cs typeface="+mn-cs"/>
      </a:defRPr>
    </a:lvl3pPr>
    <a:lvl4pPr marL="1220998" algn="l" rtl="0" eaLnBrk="0" fontAlgn="base" hangingPunct="0">
      <a:spcBef>
        <a:spcPct val="30000"/>
      </a:spcBef>
      <a:spcAft>
        <a:spcPct val="0"/>
      </a:spcAft>
      <a:defRPr sz="1100" kern="1200">
        <a:solidFill>
          <a:schemeClr val="tx1"/>
        </a:solidFill>
        <a:latin typeface="+mn-lt"/>
        <a:ea typeface="+mn-ea"/>
        <a:cs typeface="+mn-cs"/>
      </a:defRPr>
    </a:lvl4pPr>
    <a:lvl5pPr marL="1627998" algn="l" rtl="0" eaLnBrk="0" fontAlgn="base" hangingPunct="0">
      <a:spcBef>
        <a:spcPct val="30000"/>
      </a:spcBef>
      <a:spcAft>
        <a:spcPct val="0"/>
      </a:spcAft>
      <a:defRPr sz="1100" kern="1200">
        <a:solidFill>
          <a:schemeClr val="tx1"/>
        </a:solidFill>
        <a:latin typeface="+mn-lt"/>
        <a:ea typeface="+mn-ea"/>
        <a:cs typeface="+mn-cs"/>
      </a:defRPr>
    </a:lvl5pPr>
    <a:lvl6pPr marL="2034997" algn="l" defTabSz="813999" rtl="0" eaLnBrk="1" latinLnBrk="0" hangingPunct="1">
      <a:defRPr sz="1100" kern="1200">
        <a:solidFill>
          <a:schemeClr val="tx1"/>
        </a:solidFill>
        <a:latin typeface="+mn-lt"/>
        <a:ea typeface="+mn-ea"/>
        <a:cs typeface="+mn-cs"/>
      </a:defRPr>
    </a:lvl6pPr>
    <a:lvl7pPr marL="2441997" algn="l" defTabSz="813999" rtl="0" eaLnBrk="1" latinLnBrk="0" hangingPunct="1">
      <a:defRPr sz="1100" kern="1200">
        <a:solidFill>
          <a:schemeClr val="tx1"/>
        </a:solidFill>
        <a:latin typeface="+mn-lt"/>
        <a:ea typeface="+mn-ea"/>
        <a:cs typeface="+mn-cs"/>
      </a:defRPr>
    </a:lvl7pPr>
    <a:lvl8pPr marL="2848996" algn="l" defTabSz="813999" rtl="0" eaLnBrk="1" latinLnBrk="0" hangingPunct="1">
      <a:defRPr sz="1100" kern="1200">
        <a:solidFill>
          <a:schemeClr val="tx1"/>
        </a:solidFill>
        <a:latin typeface="+mn-lt"/>
        <a:ea typeface="+mn-ea"/>
        <a:cs typeface="+mn-cs"/>
      </a:defRPr>
    </a:lvl8pPr>
    <a:lvl9pPr marL="3255996" algn="l" defTabSz="813999"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87679" y="3023616"/>
            <a:ext cx="5527040" cy="600164"/>
          </a:xfrm>
          <a:prstGeom prst="rect">
            <a:avLst/>
          </a:prstGeom>
        </p:spPr>
        <p:txBody>
          <a:bodyPr/>
          <a:lstStyle>
            <a:lvl1pPr>
              <a:defRPr/>
            </a:lvl1pPr>
          </a:lstStyle>
          <a:p>
            <a:endParaRPr/>
          </a:p>
        </p:txBody>
      </p:sp>
      <p:sp>
        <p:nvSpPr>
          <p:cNvPr id="3" name="Holder 3"/>
          <p:cNvSpPr>
            <a:spLocks noGrp="1"/>
          </p:cNvSpPr>
          <p:nvPr>
            <p:ph type="subTitle" idx="4"/>
          </p:nvPr>
        </p:nvSpPr>
        <p:spPr>
          <a:xfrm>
            <a:off x="975360" y="5462016"/>
            <a:ext cx="4551680" cy="430887"/>
          </a:xfrm>
          <a:prstGeom prst="rect">
            <a:avLst/>
          </a:prstGeom>
        </p:spPr>
        <p:txBody>
          <a:bodyPr/>
          <a:lstStyle>
            <a:lvl1pPr>
              <a:defRPr/>
            </a:lvl1pPr>
          </a:lstStyle>
          <a:p>
            <a:endParaRPr/>
          </a:p>
        </p:txBody>
      </p:sp>
      <p:sp>
        <p:nvSpPr>
          <p:cNvPr id="5" name="Holder 5"/>
          <p:cNvSpPr>
            <a:spLocks noGrp="1"/>
          </p:cNvSpPr>
          <p:nvPr>
            <p:ph type="dt" sz="half" idx="11"/>
          </p:nvPr>
        </p:nvSpPr>
        <p:spPr/>
        <p:txBody>
          <a:bodyPr/>
          <a:lstStyle>
            <a:lvl1pPr>
              <a:defRPr/>
            </a:lvl1pPr>
          </a:lstStyle>
          <a:p>
            <a:pPr>
              <a:defRPr/>
            </a:pPr>
            <a:fld id="{D17ECD80-FCC6-4736-A1A1-60E63F0CEB10}" type="datetimeFigureOut">
              <a:rPr lang="en-US"/>
              <a:pPr>
                <a:defRPr/>
              </a:pPr>
              <a:t>3/3/2020</a:t>
            </a:fld>
            <a:endParaRPr lang="en-US"/>
          </a:p>
        </p:txBody>
      </p:sp>
      <p:sp>
        <p:nvSpPr>
          <p:cNvPr id="6" name="Holder 6"/>
          <p:cNvSpPr>
            <a:spLocks noGrp="1"/>
          </p:cNvSpPr>
          <p:nvPr>
            <p:ph type="sldNum" sz="quarter" idx="12"/>
          </p:nvPr>
        </p:nvSpPr>
        <p:spPr/>
        <p:txBody>
          <a:bodyPr/>
          <a:lstStyle>
            <a:lvl1pPr>
              <a:defRPr/>
            </a:lvl1pPr>
          </a:lstStyle>
          <a:p>
            <a:pPr>
              <a:defRPr/>
            </a:pPr>
            <a:fld id="{7777785B-3A37-4B0F-BE6B-B3AE0AE42563}" type="slidenum">
              <a:rPr/>
              <a:pPr>
                <a:def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717267" y="2524390"/>
            <a:ext cx="850806" cy="784830"/>
          </a:xfrm>
        </p:spPr>
        <p:txBody>
          <a:bodyPr/>
          <a:lstStyle>
            <a:lvl1pPr>
              <a:defRPr sz="5100" b="0" i="1">
                <a:solidFill>
                  <a:schemeClr val="tx1"/>
                </a:solidFill>
                <a:latin typeface="Book Antiqua"/>
                <a:cs typeface="Book Antiqua"/>
              </a:defRPr>
            </a:lvl1pPr>
          </a:lstStyle>
          <a:p>
            <a:endParaRPr/>
          </a:p>
        </p:txBody>
      </p:sp>
      <p:sp>
        <p:nvSpPr>
          <p:cNvPr id="3" name="Holder 3"/>
          <p:cNvSpPr>
            <a:spLocks noGrp="1"/>
          </p:cNvSpPr>
          <p:nvPr>
            <p:ph type="body" idx="1"/>
          </p:nvPr>
        </p:nvSpPr>
        <p:spPr/>
        <p:txBody>
          <a:bodyPr/>
          <a:lstStyle>
            <a:lvl1pPr>
              <a:defRPr b="0" i="0">
                <a:solidFill>
                  <a:schemeClr val="tx1"/>
                </a:solidFill>
              </a:defRPr>
            </a:lvl1pPr>
          </a:lstStyle>
          <a:p>
            <a:endParaRPr/>
          </a:p>
        </p:txBody>
      </p:sp>
      <p:sp>
        <p:nvSpPr>
          <p:cNvPr id="4" name="Holder 4"/>
          <p:cNvSpPr>
            <a:spLocks noGrp="1"/>
          </p:cNvSpPr>
          <p:nvPr>
            <p:ph type="ftr" sz="quarter" idx="10"/>
          </p:nvPr>
        </p:nvSpPr>
        <p:spPr>
          <a:xfrm>
            <a:off x="2211030" y="9070296"/>
            <a:ext cx="2080341" cy="488294"/>
          </a:xfrm>
          <a:prstGeom prst="rect">
            <a:avLst/>
          </a:prstGeom>
        </p:spPr>
        <p:txBody>
          <a:bodyPr lIns="81400" tIns="40700" rIns="81400" bIns="40700"/>
          <a:lstStyle>
            <a:lvl1pPr>
              <a:defRPr/>
            </a:lvl1pPr>
          </a:lstStyle>
          <a:p>
            <a:pPr>
              <a:defRPr/>
            </a:pPr>
            <a:endParaRPr/>
          </a:p>
        </p:txBody>
      </p:sp>
      <p:sp>
        <p:nvSpPr>
          <p:cNvPr id="5" name="Holder 5"/>
          <p:cNvSpPr>
            <a:spLocks noGrp="1"/>
          </p:cNvSpPr>
          <p:nvPr>
            <p:ph type="dt" sz="half" idx="11"/>
          </p:nvPr>
        </p:nvSpPr>
        <p:spPr/>
        <p:txBody>
          <a:bodyPr/>
          <a:lstStyle>
            <a:lvl1pPr>
              <a:defRPr/>
            </a:lvl1pPr>
          </a:lstStyle>
          <a:p>
            <a:pPr>
              <a:defRPr/>
            </a:pPr>
            <a:fld id="{B7B7C222-DB36-449D-88FF-EB37A0C838A1}" type="datetimeFigureOut">
              <a:rPr lang="en-US"/>
              <a:pPr>
                <a:defRPr/>
              </a:pPr>
              <a:t>3/3/2020</a:t>
            </a:fld>
            <a:endParaRPr lang="en-US"/>
          </a:p>
        </p:txBody>
      </p:sp>
      <p:sp>
        <p:nvSpPr>
          <p:cNvPr id="6" name="Holder 6"/>
          <p:cNvSpPr>
            <a:spLocks noGrp="1"/>
          </p:cNvSpPr>
          <p:nvPr>
            <p:ph type="sldNum" sz="quarter" idx="12"/>
          </p:nvPr>
        </p:nvSpPr>
        <p:spPr/>
        <p:txBody>
          <a:bodyPr/>
          <a:lstStyle>
            <a:lvl1pPr>
              <a:defRPr/>
            </a:lvl1pPr>
          </a:lstStyle>
          <a:p>
            <a:pPr>
              <a:defRPr/>
            </a:pPr>
            <a:fld id="{FE533D43-64B5-4BF8-9FC3-2DBC6ACB8F03}" type="slidenum">
              <a:rPr/>
              <a:pPr>
                <a:def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7717267" y="2524390"/>
            <a:ext cx="850806" cy="784830"/>
          </a:xfrm>
        </p:spPr>
        <p:txBody>
          <a:bodyPr/>
          <a:lstStyle>
            <a:lvl1pPr>
              <a:defRPr sz="5100" b="0" i="1">
                <a:solidFill>
                  <a:schemeClr val="tx1"/>
                </a:solidFill>
                <a:latin typeface="Book Antiqua"/>
                <a:cs typeface="Book Antiqua"/>
              </a:defRPr>
            </a:lvl1pPr>
          </a:lstStyle>
          <a:p>
            <a:endParaRPr/>
          </a:p>
        </p:txBody>
      </p:sp>
      <p:sp>
        <p:nvSpPr>
          <p:cNvPr id="3" name="Holder 3"/>
          <p:cNvSpPr>
            <a:spLocks noGrp="1"/>
          </p:cNvSpPr>
          <p:nvPr>
            <p:ph sz="half" idx="2"/>
          </p:nvPr>
        </p:nvSpPr>
        <p:spPr>
          <a:xfrm>
            <a:off x="325120" y="2243328"/>
            <a:ext cx="2828543" cy="430887"/>
          </a:xfrm>
          <a:prstGeom prst="rect">
            <a:avLst/>
          </a:prstGeom>
        </p:spPr>
        <p:txBody>
          <a:bodyPr/>
          <a:lstStyle>
            <a:lvl1pPr>
              <a:defRPr/>
            </a:lvl1pPr>
          </a:lstStyle>
          <a:p>
            <a:endParaRPr/>
          </a:p>
        </p:txBody>
      </p:sp>
      <p:sp>
        <p:nvSpPr>
          <p:cNvPr id="4" name="Holder 4"/>
          <p:cNvSpPr>
            <a:spLocks noGrp="1"/>
          </p:cNvSpPr>
          <p:nvPr>
            <p:ph sz="half" idx="3"/>
          </p:nvPr>
        </p:nvSpPr>
        <p:spPr>
          <a:xfrm>
            <a:off x="3348736" y="2243328"/>
            <a:ext cx="2828543" cy="430887"/>
          </a:xfrm>
          <a:prstGeom prst="rect">
            <a:avLst/>
          </a:prstGeom>
        </p:spPr>
        <p:txBody>
          <a:bodyPr/>
          <a:lstStyle>
            <a:lvl1pPr>
              <a:defRPr/>
            </a:lvl1pPr>
          </a:lstStyle>
          <a:p>
            <a:endParaRPr/>
          </a:p>
        </p:txBody>
      </p:sp>
      <p:sp>
        <p:nvSpPr>
          <p:cNvPr id="5" name="Holder 4"/>
          <p:cNvSpPr>
            <a:spLocks noGrp="1"/>
          </p:cNvSpPr>
          <p:nvPr>
            <p:ph type="ftr" sz="quarter" idx="10"/>
          </p:nvPr>
        </p:nvSpPr>
        <p:spPr>
          <a:xfrm>
            <a:off x="2211030" y="9070296"/>
            <a:ext cx="2080341" cy="488294"/>
          </a:xfrm>
          <a:prstGeom prst="rect">
            <a:avLst/>
          </a:prstGeom>
        </p:spPr>
        <p:txBody>
          <a:bodyPr lIns="81400" tIns="40700" rIns="81400" bIns="40700"/>
          <a:lstStyle>
            <a:lvl1pPr>
              <a:defRPr/>
            </a:lvl1pPr>
          </a:lstStyle>
          <a:p>
            <a:pPr>
              <a:defRPr/>
            </a:pPr>
            <a:endParaRPr/>
          </a:p>
        </p:txBody>
      </p:sp>
      <p:sp>
        <p:nvSpPr>
          <p:cNvPr id="6" name="Holder 5"/>
          <p:cNvSpPr>
            <a:spLocks noGrp="1"/>
          </p:cNvSpPr>
          <p:nvPr>
            <p:ph type="dt" sz="half" idx="11"/>
          </p:nvPr>
        </p:nvSpPr>
        <p:spPr/>
        <p:txBody>
          <a:bodyPr/>
          <a:lstStyle>
            <a:lvl1pPr>
              <a:defRPr/>
            </a:lvl1pPr>
          </a:lstStyle>
          <a:p>
            <a:pPr>
              <a:defRPr/>
            </a:pPr>
            <a:fld id="{A0F6C4D1-1CA6-4F74-89AF-8CE139F3031E}" type="datetimeFigureOut">
              <a:rPr lang="en-US"/>
              <a:pPr>
                <a:defRPr/>
              </a:pPr>
              <a:t>3/3/2020</a:t>
            </a:fld>
            <a:endParaRPr lang="en-US"/>
          </a:p>
        </p:txBody>
      </p:sp>
      <p:sp>
        <p:nvSpPr>
          <p:cNvPr id="7" name="Holder 6"/>
          <p:cNvSpPr>
            <a:spLocks noGrp="1"/>
          </p:cNvSpPr>
          <p:nvPr>
            <p:ph type="sldNum" sz="quarter" idx="12"/>
          </p:nvPr>
        </p:nvSpPr>
        <p:spPr/>
        <p:txBody>
          <a:bodyPr/>
          <a:lstStyle>
            <a:lvl1pPr>
              <a:defRPr/>
            </a:lvl1pPr>
          </a:lstStyle>
          <a:p>
            <a:pPr>
              <a:defRPr/>
            </a:pPr>
            <a:fld id="{006C22AF-7CAD-4591-A286-61CFE553D811}" type="slidenum">
              <a:rPr/>
              <a:pPr>
                <a:def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3" name="bk object 16"/>
          <p:cNvSpPr/>
          <p:nvPr/>
        </p:nvSpPr>
        <p:spPr>
          <a:xfrm>
            <a:off x="0" y="0"/>
            <a:ext cx="6502400" cy="9750529"/>
          </a:xfrm>
          <a:prstGeom prst="rect">
            <a:avLst/>
          </a:prstGeom>
          <a:blipFill>
            <a:blip r:embed="rId2" cstate="print"/>
            <a:stretch>
              <a:fillRect/>
            </a:stretch>
          </a:blipFill>
        </p:spPr>
        <p:txBody>
          <a:bodyPr lIns="0" tIns="0" rIns="0" bIns="0"/>
          <a:lstStyle/>
          <a:p>
            <a:pPr fontAlgn="auto">
              <a:spcBef>
                <a:spcPts val="0"/>
              </a:spcBef>
              <a:spcAft>
                <a:spcPts val="0"/>
              </a:spcAft>
              <a:defRPr/>
            </a:pPr>
            <a:endParaRPr>
              <a:latin typeface="+mn-lt"/>
              <a:cs typeface="+mn-cs"/>
            </a:endParaRPr>
          </a:p>
        </p:txBody>
      </p:sp>
      <p:sp>
        <p:nvSpPr>
          <p:cNvPr id="4" name="bk object 17"/>
          <p:cNvSpPr/>
          <p:nvPr/>
        </p:nvSpPr>
        <p:spPr>
          <a:xfrm>
            <a:off x="6502400" y="0"/>
            <a:ext cx="6501067" cy="9750529"/>
          </a:xfrm>
          <a:custGeom>
            <a:avLst/>
            <a:gdLst/>
            <a:ahLst/>
            <a:cxnLst/>
            <a:rect l="l" t="t" r="r" b="b"/>
            <a:pathLst>
              <a:path w="7740015" h="10080625">
                <a:moveTo>
                  <a:pt x="0" y="10080002"/>
                </a:moveTo>
                <a:lnTo>
                  <a:pt x="7740002" y="10080002"/>
                </a:lnTo>
                <a:lnTo>
                  <a:pt x="7740002" y="0"/>
                </a:lnTo>
                <a:lnTo>
                  <a:pt x="0" y="0"/>
                </a:lnTo>
                <a:lnTo>
                  <a:pt x="0" y="10080002"/>
                </a:lnTo>
                <a:close/>
              </a:path>
            </a:pathLst>
          </a:custGeom>
          <a:solidFill>
            <a:srgbClr val="CBE8EE"/>
          </a:solidFill>
        </p:spPr>
        <p:txBody>
          <a:bodyPr lIns="0" tIns="0" rIns="0" bIns="0"/>
          <a:lstStyle/>
          <a:p>
            <a:pPr fontAlgn="auto">
              <a:spcBef>
                <a:spcPts val="0"/>
              </a:spcBef>
              <a:spcAft>
                <a:spcPts val="0"/>
              </a:spcAft>
              <a:defRPr/>
            </a:pPr>
            <a:endParaRPr>
              <a:latin typeface="+mn-lt"/>
              <a:cs typeface="+mn-cs"/>
            </a:endParaRPr>
          </a:p>
        </p:txBody>
      </p:sp>
      <p:sp>
        <p:nvSpPr>
          <p:cNvPr id="5" name="bk object 18"/>
          <p:cNvSpPr/>
          <p:nvPr/>
        </p:nvSpPr>
        <p:spPr>
          <a:xfrm>
            <a:off x="2905811" y="9079509"/>
            <a:ext cx="689446" cy="231862"/>
          </a:xfrm>
          <a:prstGeom prst="rect">
            <a:avLst/>
          </a:prstGeom>
          <a:blipFill>
            <a:blip r:embed="rId3" cstate="print"/>
            <a:stretch>
              <a:fillRect/>
            </a:stretch>
          </a:blipFill>
        </p:spPr>
        <p:txBody>
          <a:bodyPr lIns="0" tIns="0" rIns="0" bIns="0"/>
          <a:lstStyle/>
          <a:p>
            <a:pPr fontAlgn="auto">
              <a:spcBef>
                <a:spcPts val="0"/>
              </a:spcBef>
              <a:spcAft>
                <a:spcPts val="0"/>
              </a:spcAft>
              <a:defRPr/>
            </a:pPr>
            <a:endParaRPr>
              <a:latin typeface="+mn-lt"/>
              <a:cs typeface="+mn-cs"/>
            </a:endParaRPr>
          </a:p>
        </p:txBody>
      </p:sp>
      <p:sp>
        <p:nvSpPr>
          <p:cNvPr id="6" name="bk object 19"/>
          <p:cNvSpPr/>
          <p:nvPr/>
        </p:nvSpPr>
        <p:spPr>
          <a:xfrm>
            <a:off x="9408211" y="9079509"/>
            <a:ext cx="689446" cy="231862"/>
          </a:xfrm>
          <a:prstGeom prst="rect">
            <a:avLst/>
          </a:prstGeom>
          <a:blipFill>
            <a:blip r:embed="rId4" cstate="print"/>
            <a:stretch>
              <a:fillRect/>
            </a:stretch>
          </a:blipFill>
        </p:spPr>
        <p:txBody>
          <a:bodyPr lIns="0" tIns="0" rIns="0" bIns="0"/>
          <a:lstStyle/>
          <a:p>
            <a:pPr fontAlgn="auto">
              <a:spcBef>
                <a:spcPts val="0"/>
              </a:spcBef>
              <a:spcAft>
                <a:spcPts val="0"/>
              </a:spcAft>
              <a:defRPr/>
            </a:pPr>
            <a:endParaRPr>
              <a:latin typeface="+mn-lt"/>
              <a:cs typeface="+mn-cs"/>
            </a:endParaRPr>
          </a:p>
        </p:txBody>
      </p:sp>
      <p:sp>
        <p:nvSpPr>
          <p:cNvPr id="2" name="Holder 2"/>
          <p:cNvSpPr>
            <a:spLocks noGrp="1"/>
          </p:cNvSpPr>
          <p:nvPr>
            <p:ph type="title"/>
          </p:nvPr>
        </p:nvSpPr>
        <p:spPr>
          <a:xfrm>
            <a:off x="7717267" y="2524390"/>
            <a:ext cx="850806" cy="784830"/>
          </a:xfrm>
        </p:spPr>
        <p:txBody>
          <a:bodyPr/>
          <a:lstStyle>
            <a:lvl1pPr>
              <a:defRPr sz="5100" b="0" i="1">
                <a:solidFill>
                  <a:schemeClr val="tx1"/>
                </a:solidFill>
                <a:latin typeface="Book Antiqua"/>
                <a:cs typeface="Book Antiqua"/>
              </a:defRPr>
            </a:lvl1pPr>
          </a:lstStyle>
          <a:p>
            <a:endParaRPr/>
          </a:p>
        </p:txBody>
      </p:sp>
      <p:sp>
        <p:nvSpPr>
          <p:cNvPr id="7" name="Holder 3"/>
          <p:cNvSpPr>
            <a:spLocks noGrp="1"/>
          </p:cNvSpPr>
          <p:nvPr>
            <p:ph type="ftr" sz="quarter" idx="10"/>
          </p:nvPr>
        </p:nvSpPr>
        <p:spPr>
          <a:xfrm>
            <a:off x="2211030" y="9070296"/>
            <a:ext cx="2080341" cy="488294"/>
          </a:xfrm>
          <a:prstGeom prst="rect">
            <a:avLst/>
          </a:prstGeom>
        </p:spPr>
        <p:txBody>
          <a:bodyPr lIns="81400" tIns="40700" rIns="81400" bIns="40700"/>
          <a:lstStyle>
            <a:lvl1pPr algn="ctr">
              <a:defRPr>
                <a:solidFill>
                  <a:schemeClr val="tx1">
                    <a:tint val="75000"/>
                  </a:schemeClr>
                </a:solidFill>
              </a:defRPr>
            </a:lvl1pPr>
          </a:lstStyle>
          <a:p>
            <a:pPr>
              <a:defRPr/>
            </a:pPr>
            <a:endParaRPr/>
          </a:p>
        </p:txBody>
      </p:sp>
      <p:sp>
        <p:nvSpPr>
          <p:cNvPr id="8" name="Holder 4"/>
          <p:cNvSpPr>
            <a:spLocks noGrp="1"/>
          </p:cNvSpPr>
          <p:nvPr>
            <p:ph type="dt" sz="half" idx="11"/>
          </p:nvPr>
        </p:nvSpPr>
        <p:spPr/>
        <p:txBody>
          <a:bodyPr/>
          <a:lstStyle>
            <a:lvl1pPr algn="l">
              <a:defRPr>
                <a:solidFill>
                  <a:schemeClr val="tx1">
                    <a:tint val="75000"/>
                  </a:schemeClr>
                </a:solidFill>
              </a:defRPr>
            </a:lvl1pPr>
          </a:lstStyle>
          <a:p>
            <a:pPr>
              <a:defRPr/>
            </a:pPr>
            <a:fld id="{C5DC21B7-CCB8-4FBD-BD7A-DB5525110FB7}" type="datetimeFigureOut">
              <a:rPr lang="en-US"/>
              <a:pPr>
                <a:defRPr/>
              </a:pPr>
              <a:t>3/3/2020</a:t>
            </a:fld>
            <a:endParaRPr lang="en-US"/>
          </a:p>
        </p:txBody>
      </p:sp>
      <p:sp>
        <p:nvSpPr>
          <p:cNvPr id="9" name="Holder 5"/>
          <p:cNvSpPr>
            <a:spLocks noGrp="1"/>
          </p:cNvSpPr>
          <p:nvPr>
            <p:ph type="sldNum" sz="quarter" idx="12"/>
          </p:nvPr>
        </p:nvSpPr>
        <p:spPr/>
        <p:txBody>
          <a:bodyPr/>
          <a:lstStyle>
            <a:lvl1pPr algn="r">
              <a:defRPr>
                <a:solidFill>
                  <a:schemeClr val="tx1">
                    <a:tint val="75000"/>
                  </a:schemeClr>
                </a:solidFill>
              </a:defRPr>
            </a:lvl1pPr>
          </a:lstStyle>
          <a:p>
            <a:pPr>
              <a:defRPr/>
            </a:pPr>
            <a:fld id="{BDCFD391-27D2-4BDA-9183-B33C49593276}" type="slidenum">
              <a:rPr/>
              <a:pPr>
                <a:def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10"/>
          </p:nvPr>
        </p:nvSpPr>
        <p:spPr>
          <a:xfrm>
            <a:off x="2211030" y="9070296"/>
            <a:ext cx="2080341" cy="488294"/>
          </a:xfrm>
          <a:prstGeom prst="rect">
            <a:avLst/>
          </a:prstGeom>
        </p:spPr>
        <p:txBody>
          <a:bodyPr lIns="81400" tIns="40700" rIns="81400" bIns="40700"/>
          <a:lstStyle>
            <a:lvl1pPr algn="ctr">
              <a:defRPr>
                <a:solidFill>
                  <a:schemeClr val="tx1">
                    <a:tint val="75000"/>
                  </a:schemeClr>
                </a:solidFill>
              </a:defRPr>
            </a:lvl1pPr>
          </a:lstStyle>
          <a:p>
            <a:pPr>
              <a:defRPr/>
            </a:pPr>
            <a:endParaRPr/>
          </a:p>
        </p:txBody>
      </p:sp>
      <p:sp>
        <p:nvSpPr>
          <p:cNvPr id="3" name="Holder 3"/>
          <p:cNvSpPr>
            <a:spLocks noGrp="1"/>
          </p:cNvSpPr>
          <p:nvPr>
            <p:ph type="dt" sz="half" idx="11"/>
          </p:nvPr>
        </p:nvSpPr>
        <p:spPr/>
        <p:txBody>
          <a:bodyPr/>
          <a:lstStyle>
            <a:lvl1pPr algn="l">
              <a:defRPr>
                <a:solidFill>
                  <a:schemeClr val="tx1">
                    <a:tint val="75000"/>
                  </a:schemeClr>
                </a:solidFill>
              </a:defRPr>
            </a:lvl1pPr>
          </a:lstStyle>
          <a:p>
            <a:pPr>
              <a:defRPr/>
            </a:pPr>
            <a:fld id="{9BB07278-BB8F-45F0-BEBC-DA788FD44E88}" type="datetimeFigureOut">
              <a:rPr lang="en-US"/>
              <a:pPr>
                <a:defRPr/>
              </a:pPr>
              <a:t>3/3/2020</a:t>
            </a:fld>
            <a:endParaRPr lang="en-US"/>
          </a:p>
        </p:txBody>
      </p:sp>
      <p:sp>
        <p:nvSpPr>
          <p:cNvPr id="4" name="Holder 4"/>
          <p:cNvSpPr>
            <a:spLocks noGrp="1"/>
          </p:cNvSpPr>
          <p:nvPr>
            <p:ph type="sldNum" sz="quarter" idx="12"/>
          </p:nvPr>
        </p:nvSpPr>
        <p:spPr/>
        <p:txBody>
          <a:bodyPr/>
          <a:lstStyle>
            <a:lvl1pPr algn="r">
              <a:defRPr>
                <a:solidFill>
                  <a:schemeClr val="tx1">
                    <a:tint val="75000"/>
                  </a:schemeClr>
                </a:solidFill>
              </a:defRPr>
            </a:lvl1pPr>
          </a:lstStyle>
          <a:p>
            <a:pPr>
              <a:defRPr/>
            </a:pPr>
            <a:fld id="{181998DF-2D03-445D-8BAF-2AD2C11773FF}" type="slidenum">
              <a:rPr/>
              <a:pPr>
                <a:def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Holder 2"/>
          <p:cNvSpPr>
            <a:spLocks noGrp="1"/>
          </p:cNvSpPr>
          <p:nvPr>
            <p:ph type="title"/>
          </p:nvPr>
        </p:nvSpPr>
        <p:spPr bwMode="auto">
          <a:xfrm>
            <a:off x="7717267" y="2524390"/>
            <a:ext cx="850806" cy="60016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it-IT"/>
          </a:p>
        </p:txBody>
      </p:sp>
      <p:sp>
        <p:nvSpPr>
          <p:cNvPr id="1029" name="Holder 3"/>
          <p:cNvSpPr>
            <a:spLocks noGrp="1"/>
          </p:cNvSpPr>
          <p:nvPr>
            <p:ph type="body" idx="1"/>
          </p:nvPr>
        </p:nvSpPr>
        <p:spPr bwMode="auto">
          <a:xfrm>
            <a:off x="-5902302" y="4787740"/>
            <a:ext cx="18307003" cy="4308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it-IT"/>
          </a:p>
        </p:txBody>
      </p:sp>
      <p:sp>
        <p:nvSpPr>
          <p:cNvPr id="5" name="Holder 5"/>
          <p:cNvSpPr>
            <a:spLocks noGrp="1"/>
          </p:cNvSpPr>
          <p:nvPr>
            <p:ph type="dt" sz="half" idx="6"/>
          </p:nvPr>
        </p:nvSpPr>
        <p:spPr>
          <a:xfrm>
            <a:off x="325387" y="9070296"/>
            <a:ext cx="1494912" cy="276999"/>
          </a:xfrm>
          <a:prstGeom prst="rect">
            <a:avLst/>
          </a:prstGeom>
        </p:spPr>
        <p:txBody>
          <a:bodyPr wrap="square" lIns="0" tIns="0" rIns="0" bIns="0">
            <a:spAutoFit/>
          </a:bodyPr>
          <a:lstStyle>
            <a:lvl1pPr algn="l" fontAlgn="auto">
              <a:spcBef>
                <a:spcPts val="0"/>
              </a:spcBef>
              <a:spcAft>
                <a:spcPts val="0"/>
              </a:spcAft>
              <a:defRPr>
                <a:solidFill>
                  <a:schemeClr val="tx1">
                    <a:tint val="75000"/>
                  </a:schemeClr>
                </a:solidFill>
                <a:latin typeface="+mn-lt"/>
                <a:cs typeface="+mn-cs"/>
              </a:defRPr>
            </a:lvl1pPr>
          </a:lstStyle>
          <a:p>
            <a:pPr>
              <a:defRPr/>
            </a:pPr>
            <a:fld id="{9F3E8D74-E84E-4CD1-9F54-2DE6C0E17DC0}" type="datetimeFigureOut">
              <a:rPr lang="en-US"/>
              <a:pPr>
                <a:defRPr/>
              </a:pPr>
              <a:t>3/3/2020</a:t>
            </a:fld>
            <a:endParaRPr lang="en-US"/>
          </a:p>
        </p:txBody>
      </p:sp>
      <p:sp>
        <p:nvSpPr>
          <p:cNvPr id="6" name="Holder 6"/>
          <p:cNvSpPr>
            <a:spLocks noGrp="1"/>
          </p:cNvSpPr>
          <p:nvPr>
            <p:ph type="sldNum" sz="quarter" idx="7"/>
          </p:nvPr>
        </p:nvSpPr>
        <p:spPr>
          <a:xfrm>
            <a:off x="4682102" y="9070296"/>
            <a:ext cx="1494911" cy="276999"/>
          </a:xfrm>
          <a:prstGeom prst="rect">
            <a:avLst/>
          </a:prstGeom>
        </p:spPr>
        <p:txBody>
          <a:bodyPr wrap="square" lIns="0" tIns="0" rIns="0" bIns="0">
            <a:spAutoFit/>
          </a:bodyPr>
          <a:lstStyle>
            <a:lvl1pPr algn="r" fontAlgn="auto">
              <a:spcBef>
                <a:spcPts val="0"/>
              </a:spcBef>
              <a:spcAft>
                <a:spcPts val="0"/>
              </a:spcAft>
              <a:defRPr>
                <a:solidFill>
                  <a:schemeClr val="tx1">
                    <a:tint val="75000"/>
                  </a:schemeClr>
                </a:solidFill>
                <a:latin typeface="+mn-lt"/>
                <a:cs typeface="+mn-cs"/>
              </a:defRPr>
            </a:lvl1pPr>
          </a:lstStyle>
          <a:p>
            <a:pPr>
              <a:defRPr/>
            </a:pPr>
            <a:fld id="{442F57C5-4C3C-4063-A5D9-3E97CFA4D336}"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Lst>
  <p:txStyles>
    <p:titleStyle>
      <a:lvl1pPr algn="ctr" rtl="0" eaLnBrk="0" fontAlgn="base" hangingPunct="0">
        <a:spcBef>
          <a:spcPct val="0"/>
        </a:spcBef>
        <a:spcAft>
          <a:spcPct val="0"/>
        </a:spcAft>
        <a:defRPr sz="3900">
          <a:solidFill>
            <a:schemeClr val="tx2"/>
          </a:solidFill>
          <a:latin typeface="+mj-lt"/>
          <a:ea typeface="+mj-ea"/>
          <a:cs typeface="+mj-cs"/>
        </a:defRPr>
      </a:lvl1pPr>
      <a:lvl2pPr algn="ctr" rtl="0" eaLnBrk="0" fontAlgn="base" hangingPunct="0">
        <a:spcBef>
          <a:spcPct val="0"/>
        </a:spcBef>
        <a:spcAft>
          <a:spcPct val="0"/>
        </a:spcAft>
        <a:defRPr sz="3900">
          <a:solidFill>
            <a:schemeClr val="tx2"/>
          </a:solidFill>
          <a:latin typeface="Calibri" pitchFamily="34" charset="0"/>
        </a:defRPr>
      </a:lvl2pPr>
      <a:lvl3pPr algn="ctr" rtl="0" eaLnBrk="0" fontAlgn="base" hangingPunct="0">
        <a:spcBef>
          <a:spcPct val="0"/>
        </a:spcBef>
        <a:spcAft>
          <a:spcPct val="0"/>
        </a:spcAft>
        <a:defRPr sz="3900">
          <a:solidFill>
            <a:schemeClr val="tx2"/>
          </a:solidFill>
          <a:latin typeface="Calibri" pitchFamily="34" charset="0"/>
        </a:defRPr>
      </a:lvl3pPr>
      <a:lvl4pPr algn="ctr" rtl="0" eaLnBrk="0" fontAlgn="base" hangingPunct="0">
        <a:spcBef>
          <a:spcPct val="0"/>
        </a:spcBef>
        <a:spcAft>
          <a:spcPct val="0"/>
        </a:spcAft>
        <a:defRPr sz="3900">
          <a:solidFill>
            <a:schemeClr val="tx2"/>
          </a:solidFill>
          <a:latin typeface="Calibri" pitchFamily="34" charset="0"/>
        </a:defRPr>
      </a:lvl4pPr>
      <a:lvl5pPr algn="ctr" rtl="0" eaLnBrk="0" fontAlgn="base" hangingPunct="0">
        <a:spcBef>
          <a:spcPct val="0"/>
        </a:spcBef>
        <a:spcAft>
          <a:spcPct val="0"/>
        </a:spcAft>
        <a:defRPr sz="3900">
          <a:solidFill>
            <a:schemeClr val="tx2"/>
          </a:solidFill>
          <a:latin typeface="Calibri" pitchFamily="34" charset="0"/>
        </a:defRPr>
      </a:lvl5pPr>
      <a:lvl6pPr marL="406999" algn="ctr" rtl="0" eaLnBrk="0" fontAlgn="base" hangingPunct="0">
        <a:spcBef>
          <a:spcPct val="0"/>
        </a:spcBef>
        <a:spcAft>
          <a:spcPct val="0"/>
        </a:spcAft>
        <a:defRPr sz="3900">
          <a:solidFill>
            <a:schemeClr val="tx2"/>
          </a:solidFill>
          <a:latin typeface="Calibri" pitchFamily="34" charset="0"/>
        </a:defRPr>
      </a:lvl6pPr>
      <a:lvl7pPr marL="813999" algn="ctr" rtl="0" eaLnBrk="0" fontAlgn="base" hangingPunct="0">
        <a:spcBef>
          <a:spcPct val="0"/>
        </a:spcBef>
        <a:spcAft>
          <a:spcPct val="0"/>
        </a:spcAft>
        <a:defRPr sz="3900">
          <a:solidFill>
            <a:schemeClr val="tx2"/>
          </a:solidFill>
          <a:latin typeface="Calibri" pitchFamily="34" charset="0"/>
        </a:defRPr>
      </a:lvl7pPr>
      <a:lvl8pPr marL="1220998" algn="ctr" rtl="0" eaLnBrk="0" fontAlgn="base" hangingPunct="0">
        <a:spcBef>
          <a:spcPct val="0"/>
        </a:spcBef>
        <a:spcAft>
          <a:spcPct val="0"/>
        </a:spcAft>
        <a:defRPr sz="3900">
          <a:solidFill>
            <a:schemeClr val="tx2"/>
          </a:solidFill>
          <a:latin typeface="Calibri" pitchFamily="34" charset="0"/>
        </a:defRPr>
      </a:lvl8pPr>
      <a:lvl9pPr marL="1627998" algn="ctr" rtl="0" eaLnBrk="0" fontAlgn="base" hangingPunct="0">
        <a:spcBef>
          <a:spcPct val="0"/>
        </a:spcBef>
        <a:spcAft>
          <a:spcPct val="0"/>
        </a:spcAft>
        <a:defRPr sz="3900">
          <a:solidFill>
            <a:schemeClr val="tx2"/>
          </a:solidFill>
          <a:latin typeface="Calibri" pitchFamily="34" charset="0"/>
        </a:defRPr>
      </a:lvl9pPr>
    </p:titleStyle>
    <p:bodyStyle>
      <a:lvl1pPr marL="305250" indent="-305250" algn="l" rtl="0" eaLnBrk="0" fontAlgn="base" hangingPunct="0">
        <a:spcBef>
          <a:spcPct val="20000"/>
        </a:spcBef>
        <a:spcAft>
          <a:spcPct val="0"/>
        </a:spcAft>
        <a:buChar char="•"/>
        <a:defRPr sz="2800">
          <a:solidFill>
            <a:schemeClr val="tx1"/>
          </a:solidFill>
          <a:latin typeface="+mn-lt"/>
          <a:ea typeface="+mn-ea"/>
          <a:cs typeface="+mn-cs"/>
        </a:defRPr>
      </a:lvl1pPr>
      <a:lvl2pPr marL="406999" algn="l" rtl="0" eaLnBrk="0" fontAlgn="base" hangingPunct="0">
        <a:spcBef>
          <a:spcPct val="20000"/>
        </a:spcBef>
        <a:spcAft>
          <a:spcPct val="0"/>
        </a:spcAft>
        <a:buChar char="–"/>
        <a:defRPr sz="2500">
          <a:solidFill>
            <a:schemeClr val="tx1"/>
          </a:solidFill>
          <a:latin typeface="+mn-lt"/>
          <a:ea typeface="+mn-ea"/>
          <a:cs typeface="+mn-cs"/>
        </a:defRPr>
      </a:lvl2pPr>
      <a:lvl3pPr marL="813999" algn="l" rtl="0" eaLnBrk="0" fontAlgn="base" hangingPunct="0">
        <a:spcBef>
          <a:spcPct val="20000"/>
        </a:spcBef>
        <a:spcAft>
          <a:spcPct val="0"/>
        </a:spcAft>
        <a:buChar char="•"/>
        <a:defRPr sz="2100">
          <a:solidFill>
            <a:schemeClr val="tx1"/>
          </a:solidFill>
          <a:latin typeface="+mn-lt"/>
          <a:ea typeface="+mn-ea"/>
          <a:cs typeface="+mn-cs"/>
        </a:defRPr>
      </a:lvl3pPr>
      <a:lvl4pPr marL="1220998" algn="l" rtl="0" eaLnBrk="0" fontAlgn="base" hangingPunct="0">
        <a:spcBef>
          <a:spcPct val="20000"/>
        </a:spcBef>
        <a:spcAft>
          <a:spcPct val="0"/>
        </a:spcAft>
        <a:buChar char="–"/>
        <a:defRPr sz="1800">
          <a:solidFill>
            <a:schemeClr val="tx1"/>
          </a:solidFill>
          <a:latin typeface="+mn-lt"/>
          <a:ea typeface="+mn-ea"/>
          <a:cs typeface="+mn-cs"/>
        </a:defRPr>
      </a:lvl4pPr>
      <a:lvl5pPr marL="1627998" algn="l" rtl="0" eaLnBrk="0" fontAlgn="base" hangingPunct="0">
        <a:spcBef>
          <a:spcPct val="20000"/>
        </a:spcBef>
        <a:spcAft>
          <a:spcPct val="0"/>
        </a:spcAft>
        <a:buChar char="»"/>
        <a:defRPr sz="1800">
          <a:solidFill>
            <a:schemeClr val="tx1"/>
          </a:solidFill>
          <a:latin typeface="+mn-lt"/>
          <a:ea typeface="+mn-ea"/>
          <a:cs typeface="+mn-cs"/>
        </a:defRPr>
      </a:lvl5pPr>
      <a:lvl6pPr marL="2034997">
        <a:defRPr>
          <a:latin typeface="+mn-lt"/>
          <a:ea typeface="+mn-ea"/>
          <a:cs typeface="+mn-cs"/>
        </a:defRPr>
      </a:lvl6pPr>
      <a:lvl7pPr marL="2441997">
        <a:defRPr>
          <a:latin typeface="+mn-lt"/>
          <a:ea typeface="+mn-ea"/>
          <a:cs typeface="+mn-cs"/>
        </a:defRPr>
      </a:lvl7pPr>
      <a:lvl8pPr marL="2848996">
        <a:defRPr>
          <a:latin typeface="+mn-lt"/>
          <a:ea typeface="+mn-ea"/>
          <a:cs typeface="+mn-cs"/>
        </a:defRPr>
      </a:lvl8pPr>
      <a:lvl9pPr marL="3255996">
        <a:defRPr>
          <a:latin typeface="+mn-lt"/>
          <a:ea typeface="+mn-ea"/>
          <a:cs typeface="+mn-cs"/>
        </a:defRPr>
      </a:lvl9pPr>
    </p:bodyStyle>
    <p:otherStyle>
      <a:lvl1pPr marL="0">
        <a:defRPr>
          <a:latin typeface="+mn-lt"/>
          <a:ea typeface="+mn-ea"/>
          <a:cs typeface="+mn-cs"/>
        </a:defRPr>
      </a:lvl1pPr>
      <a:lvl2pPr marL="406999">
        <a:defRPr>
          <a:latin typeface="+mn-lt"/>
          <a:ea typeface="+mn-ea"/>
          <a:cs typeface="+mn-cs"/>
        </a:defRPr>
      </a:lvl2pPr>
      <a:lvl3pPr marL="813999">
        <a:defRPr>
          <a:latin typeface="+mn-lt"/>
          <a:ea typeface="+mn-ea"/>
          <a:cs typeface="+mn-cs"/>
        </a:defRPr>
      </a:lvl3pPr>
      <a:lvl4pPr marL="1220998">
        <a:defRPr>
          <a:latin typeface="+mn-lt"/>
          <a:ea typeface="+mn-ea"/>
          <a:cs typeface="+mn-cs"/>
        </a:defRPr>
      </a:lvl4pPr>
      <a:lvl5pPr marL="1627998">
        <a:defRPr>
          <a:latin typeface="+mn-lt"/>
          <a:ea typeface="+mn-ea"/>
          <a:cs typeface="+mn-cs"/>
        </a:defRPr>
      </a:lvl5pPr>
      <a:lvl6pPr marL="2034997">
        <a:defRPr>
          <a:latin typeface="+mn-lt"/>
          <a:ea typeface="+mn-ea"/>
          <a:cs typeface="+mn-cs"/>
        </a:defRPr>
      </a:lvl6pPr>
      <a:lvl7pPr marL="2441997">
        <a:defRPr>
          <a:latin typeface="+mn-lt"/>
          <a:ea typeface="+mn-ea"/>
          <a:cs typeface="+mn-cs"/>
        </a:defRPr>
      </a:lvl7pPr>
      <a:lvl8pPr marL="2848996">
        <a:defRPr>
          <a:latin typeface="+mn-lt"/>
          <a:ea typeface="+mn-ea"/>
          <a:cs typeface="+mn-cs"/>
        </a:defRPr>
      </a:lvl8pPr>
      <a:lvl9pPr marL="325599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1.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3.jpe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7.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10.png"/><Relationship Id="rId7" Type="http://schemas.openxmlformats.org/officeDocument/2006/relationships/image" Target="../media/image41.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10.png"/><Relationship Id="rId7" Type="http://schemas.openxmlformats.org/officeDocument/2006/relationships/image" Target="../media/image41.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jpe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51.jpeg"/><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7.jpeg"/><Relationship Id="rId2" Type="http://schemas.openxmlformats.org/officeDocument/2006/relationships/image" Target="../media/image54.jpeg"/><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39.jpeg"/><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5.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56.jpeg"/></Relationships>
</file>

<file path=ppt/slides/_rels/slide47.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10.png"/><Relationship Id="rId7" Type="http://schemas.openxmlformats.org/officeDocument/2006/relationships/image" Target="../media/image59.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41.jpeg"/><Relationship Id="rId4" Type="http://schemas.openxmlformats.org/officeDocument/2006/relationships/image" Target="../media/image57.jpeg"/></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0.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59.jpeg"/><Relationship Id="rId4" Type="http://schemas.openxmlformats.org/officeDocument/2006/relationships/image" Target="../media/image41.jpeg"/></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61.png"/></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62.png"/></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7.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39.jpeg"/><Relationship Id="rId4" Type="http://schemas.openxmlformats.org/officeDocument/2006/relationships/image" Target="../media/image54.jpeg"/></Relationships>
</file>

<file path=ppt/slides/_rels/slide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54.jpeg"/><Relationship Id="rId5" Type="http://schemas.openxmlformats.org/officeDocument/2006/relationships/image" Target="../media/image37.jpeg"/><Relationship Id="rId4" Type="http://schemas.openxmlformats.org/officeDocument/2006/relationships/image" Target="../media/image39.jpeg"/></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5.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63.jpeg"/><Relationship Id="rId4" Type="http://schemas.openxmlformats.org/officeDocument/2006/relationships/image" Target="../media/image56.jpeg"/></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10.png"/><Relationship Id="rId7" Type="http://schemas.openxmlformats.org/officeDocument/2006/relationships/image" Target="../media/image60.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59.jpeg"/><Relationship Id="rId5" Type="http://schemas.openxmlformats.org/officeDocument/2006/relationships/image" Target="../media/image64.png"/><Relationship Id="rId4" Type="http://schemas.openxmlformats.org/officeDocument/2006/relationships/image" Target="../media/image41.jpeg"/></Relationships>
</file>

<file path=ppt/slides/_rels/slide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67.jpeg"/><Relationship Id="rId4" Type="http://schemas.openxmlformats.org/officeDocument/2006/relationships/image" Target="../media/image66.jpeg"/></Relationships>
</file>

<file path=ppt/slides/_rels/slide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1.png"/></Relationships>
</file>

<file path=ppt/slides/_rels/slide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3.jpeg"/></Relationships>
</file>

<file path=ppt/slides/_rels/slide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67.jpeg"/><Relationship Id="rId4" Type="http://schemas.openxmlformats.org/officeDocument/2006/relationships/image" Target="../media/image69.jpeg"/></Relationships>
</file>

<file path=ppt/slides/_rels/slide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t="6956" r="1479" b="43185"/>
          <a:stretch>
            <a:fillRect/>
          </a:stretch>
        </p:blipFill>
        <p:spPr bwMode="auto">
          <a:xfrm>
            <a:off x="0" y="1"/>
            <a:ext cx="13004800" cy="9756671"/>
          </a:xfrm>
          <a:prstGeom prst="rect">
            <a:avLst/>
          </a:prstGeom>
          <a:noFill/>
          <a:ln w="9525">
            <a:noFill/>
            <a:miter lim="800000"/>
            <a:headEnd/>
            <a:tailEnd/>
          </a:ln>
        </p:spPr>
      </p:pic>
      <p:sp>
        <p:nvSpPr>
          <p:cNvPr id="2" name="pole tekstowe 1">
            <a:extLst>
              <a:ext uri="{FF2B5EF4-FFF2-40B4-BE49-F238E27FC236}">
                <a16:creationId xmlns:a16="http://schemas.microsoft.com/office/drawing/2014/main" xmlns="" id="{6BB3EF07-E648-4455-A931-DD21941E0315}"/>
              </a:ext>
            </a:extLst>
          </p:cNvPr>
          <p:cNvSpPr txBox="1"/>
          <p:nvPr/>
        </p:nvSpPr>
        <p:spPr>
          <a:xfrm>
            <a:off x="1173808" y="7253064"/>
            <a:ext cx="4104456" cy="707886"/>
          </a:xfrm>
          <a:prstGeom prst="rect">
            <a:avLst/>
          </a:prstGeom>
          <a:solidFill>
            <a:srgbClr val="CBE8ED"/>
          </a:solidFill>
        </p:spPr>
        <p:txBody>
          <a:bodyPr wrap="square" rtlCol="0">
            <a:spAutoFit/>
          </a:bodyPr>
          <a:lstStyle/>
          <a:p>
            <a:r>
              <a:rPr lang="pl-PL" sz="4000" i="1" spc="-100" dirty="0" err="1">
                <a:latin typeface="Times New Roman" panose="02020603050405020304" pitchFamily="18" charset="0"/>
                <a:cs typeface="Times New Roman" panose="02020603050405020304" pitchFamily="18" charset="0"/>
              </a:rPr>
              <a:t>Multifunkční</a:t>
            </a:r>
            <a:r>
              <a:rPr lang="pl-PL" sz="4000" i="1" spc="-100" dirty="0">
                <a:latin typeface="Times New Roman" panose="02020603050405020304" pitchFamily="18" charset="0"/>
                <a:cs typeface="Times New Roman" panose="02020603050405020304" pitchFamily="18" charset="0"/>
              </a:rPr>
              <a:t> </a:t>
            </a:r>
            <a:r>
              <a:rPr lang="pl-PL" sz="4000" i="1" spc="-100" dirty="0" err="1">
                <a:latin typeface="Times New Roman" panose="02020603050405020304" pitchFamily="18" charset="0"/>
                <a:cs typeface="Times New Roman" panose="02020603050405020304" pitchFamily="18" charset="0"/>
              </a:rPr>
              <a:t>Barva</a:t>
            </a:r>
            <a:endParaRPr lang="pl-PL" sz="4000" i="1" spc="-1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10" name="object 16"/>
          <p:cNvSpPr txBox="1">
            <a:spLocks noChangeArrowheads="1"/>
          </p:cNvSpPr>
          <p:nvPr/>
        </p:nvSpPr>
        <p:spPr bwMode="auto">
          <a:xfrm>
            <a:off x="865299" y="2213664"/>
            <a:ext cx="12139501" cy="6076395"/>
          </a:xfrm>
          <a:prstGeom prst="rect">
            <a:avLst/>
          </a:prstGeom>
          <a:noFill/>
          <a:ln w="9525">
            <a:noFill/>
            <a:miter lim="800000"/>
            <a:headEnd/>
            <a:tailEnd/>
          </a:ln>
        </p:spPr>
        <p:txBody>
          <a:bodyPr wrap="square" lIns="0" tIns="58789" rIns="0" bIns="0">
            <a:spAutoFit/>
          </a:bodyPr>
          <a:lstStyle/>
          <a:p>
            <a:pPr marL="122948" indent="-111643">
              <a:spcBef>
                <a:spcPts val="600"/>
              </a:spcBef>
              <a:buFontTx/>
              <a:buChar char="•"/>
              <a:tabLst>
                <a:tab pos="124361" algn="l"/>
              </a:tabLst>
            </a:pPr>
            <a:r>
              <a:rPr lang="cs-CZ" sz="2400" dirty="0">
                <a:latin typeface="Century Gothic" pitchFamily="34" charset="0"/>
              </a:rPr>
              <a:t>OLEJOVÁ BARVA, FORMULE OBSAHUJÍCÍ AŽ 99 % PŘÍRODNÍCH SLOŽEK</a:t>
            </a:r>
          </a:p>
          <a:p>
            <a:pPr marL="122948" indent="-111643">
              <a:spcBef>
                <a:spcPts val="600"/>
              </a:spcBef>
              <a:buFontTx/>
              <a:buChar char="•"/>
              <a:tabLst>
                <a:tab pos="124361" algn="l"/>
              </a:tabLst>
            </a:pPr>
            <a:r>
              <a:rPr lang="cs-CZ" sz="2400" dirty="0">
                <a:latin typeface="Century Gothic" pitchFamily="34" charset="0"/>
              </a:rPr>
              <a:t>OXIDANT OXYMILK, OBOHACENÝ VOSKEM A KUKUŘIČNÝM OLEJEM, PRO ZAJIŠTĚNÍ VLHKÉHO VÝSLEDKU</a:t>
            </a:r>
          </a:p>
          <a:p>
            <a:pPr marL="122948" indent="-111643">
              <a:spcBef>
                <a:spcPts val="600"/>
              </a:spcBef>
              <a:buFontTx/>
              <a:buChar char="•"/>
              <a:tabLst>
                <a:tab pos="124361" algn="l"/>
              </a:tabLst>
            </a:pPr>
            <a:r>
              <a:rPr lang="cs-CZ" sz="2400" dirty="0">
                <a:latin typeface="Century Gothic" pitchFamily="34" charset="0"/>
              </a:rPr>
              <a:t>OBSAHUJE ČISTÉ PIGMENTY ZAJIŠŤUJÍCÍ STABILITU BARVY A DLOUHODOBOU TRVANLIVOST</a:t>
            </a:r>
          </a:p>
          <a:p>
            <a:pPr marL="122948" indent="-111643">
              <a:spcBef>
                <a:spcPts val="600"/>
              </a:spcBef>
              <a:buFontTx/>
              <a:buChar char="•"/>
              <a:tabLst>
                <a:tab pos="124361" algn="l"/>
              </a:tabLst>
            </a:pPr>
            <a:r>
              <a:rPr lang="cs-CZ" sz="2400" dirty="0">
                <a:latin typeface="Century Gothic" pitchFamily="34" charset="0"/>
              </a:rPr>
              <a:t>NÍZKÝ OBSAH AMONIAKU</a:t>
            </a:r>
          </a:p>
          <a:p>
            <a:pPr marL="122948" indent="-111643">
              <a:spcBef>
                <a:spcPts val="600"/>
              </a:spcBef>
              <a:buFontTx/>
              <a:buChar char="•"/>
              <a:tabLst>
                <a:tab pos="124361" algn="l"/>
              </a:tabLst>
            </a:pPr>
            <a:r>
              <a:rPr lang="cs-CZ" sz="2400" dirty="0">
                <a:latin typeface="Century Gothic" pitchFamily="34" charset="0"/>
              </a:rPr>
              <a:t>TÓNOVANÍ PRUHŮ NEBO ODBARVENÍ S NÍZKÝM OBSAHEM AMONIAKU</a:t>
            </a:r>
          </a:p>
          <a:p>
            <a:pPr marL="122948" indent="-111643">
              <a:spcBef>
                <a:spcPts val="600"/>
              </a:spcBef>
              <a:buFontTx/>
              <a:buChar char="•"/>
              <a:tabLst>
                <a:tab pos="124361" algn="l"/>
              </a:tabLst>
            </a:pPr>
            <a:r>
              <a:rPr lang="cs-CZ" sz="2400" dirty="0">
                <a:latin typeface="Century Gothic" pitchFamily="34" charset="0"/>
              </a:rPr>
              <a:t>PRO SILNÉ NEBO PŘIROZENÉ ZÁŘIVÉ ODLESKY</a:t>
            </a:r>
          </a:p>
          <a:p>
            <a:pPr marL="122948" indent="-111643">
              <a:spcBef>
                <a:spcPts val="600"/>
              </a:spcBef>
              <a:buFontTx/>
              <a:buChar char="•"/>
              <a:tabLst>
                <a:tab pos="124361" algn="l"/>
              </a:tabLst>
            </a:pPr>
            <a:r>
              <a:rPr lang="cs-CZ" sz="2400" dirty="0">
                <a:latin typeface="Century Gothic" pitchFamily="34" charset="0"/>
              </a:rPr>
              <a:t>JEDEN SPECIÁLNÍ ODSTÍN PRO MUŽE</a:t>
            </a:r>
          </a:p>
          <a:p>
            <a:pPr marL="122948" indent="-111643">
              <a:spcBef>
                <a:spcPts val="600"/>
              </a:spcBef>
              <a:buFontTx/>
              <a:buChar char="•"/>
              <a:tabLst>
                <a:tab pos="124361" algn="l"/>
              </a:tabLst>
            </a:pPr>
            <a:r>
              <a:rPr lang="cs-CZ" sz="2400" dirty="0">
                <a:latin typeface="Century Gothic" pitchFamily="34" charset="0"/>
              </a:rPr>
              <a:t>SPECIÁLNÍ ODSTÍNY NIVELIZUJÍCÍ ŽLUTÝ A ORANŽOVÝ LESK</a:t>
            </a:r>
          </a:p>
          <a:p>
            <a:pPr marL="122948" indent="-111643">
              <a:spcBef>
                <a:spcPts val="600"/>
              </a:spcBef>
              <a:buFontTx/>
              <a:buChar char="•"/>
              <a:tabLst>
                <a:tab pos="124361" algn="l"/>
              </a:tabLst>
            </a:pPr>
            <a:r>
              <a:rPr lang="cs-CZ" sz="2400" dirty="0">
                <a:latin typeface="Century Gothic" pitchFamily="34" charset="0"/>
              </a:rPr>
              <a:t>JEDEN SPECIÁLNÍ ODSTÍN NIVELIZUJÍCÍ ČERVENÝ LESK</a:t>
            </a:r>
          </a:p>
          <a:p>
            <a:pPr marL="122948" indent="-111643">
              <a:spcBef>
                <a:spcPts val="600"/>
              </a:spcBef>
              <a:buFontTx/>
              <a:buChar char="•"/>
              <a:tabLst>
                <a:tab pos="124361" algn="l"/>
              </a:tabLst>
            </a:pPr>
            <a:r>
              <a:rPr lang="cs-CZ" sz="2400" dirty="0">
                <a:latin typeface="Century Gothic" pitchFamily="34" charset="0"/>
              </a:rPr>
              <a:t>PERFEKTNÍ SLUŽBA PRO ZAJIŠTĚNÍ NÁDHERNĚ LESKLÝCH VLASŮ S POUŽITÍM CLEAR</a:t>
            </a:r>
          </a:p>
          <a:p>
            <a:pPr marL="122948" indent="-111643">
              <a:spcBef>
                <a:spcPts val="600"/>
              </a:spcBef>
              <a:buFontTx/>
              <a:buChar char="•"/>
              <a:tabLst>
                <a:tab pos="124361" algn="l"/>
              </a:tabLst>
            </a:pPr>
            <a:r>
              <a:rPr lang="cs-CZ" sz="2400" dirty="0">
                <a:latin typeface="Century Gothic" pitchFamily="34" charset="0"/>
              </a:rPr>
              <a:t>5 SPECIÁLNÍCH PASTELOVÝCH BLOND</a:t>
            </a:r>
          </a:p>
          <a:p>
            <a:pPr marL="122948" indent="-111643">
              <a:spcBef>
                <a:spcPts val="600"/>
              </a:spcBef>
              <a:buFontTx/>
              <a:buChar char="•"/>
              <a:tabLst>
                <a:tab pos="124361" algn="l"/>
              </a:tabLst>
            </a:pPr>
            <a:r>
              <a:rPr lang="cs-CZ" sz="2400" dirty="0">
                <a:latin typeface="Century Gothic" pitchFamily="34" charset="0"/>
              </a:rPr>
              <a:t>SLUŽBY NA MÍRU</a:t>
            </a:r>
          </a:p>
        </p:txBody>
      </p:sp>
      <p:sp>
        <p:nvSpPr>
          <p:cNvPr id="11" name="CasellaDiTesto 10"/>
          <p:cNvSpPr txBox="1"/>
          <p:nvPr/>
        </p:nvSpPr>
        <p:spPr>
          <a:xfrm>
            <a:off x="787360" y="1353184"/>
            <a:ext cx="7143800" cy="523220"/>
          </a:xfrm>
          <a:prstGeom prst="rect">
            <a:avLst/>
          </a:prstGeom>
          <a:noFill/>
        </p:spPr>
        <p:txBody>
          <a:bodyPr wrap="square" rtlCol="0">
            <a:spAutoFit/>
          </a:bodyPr>
          <a:lstStyle/>
          <a:p>
            <a:r>
              <a:rPr lang="cs-CZ" sz="2800" b="1">
                <a:latin typeface="Century Gothic" pitchFamily="34" charset="0"/>
              </a:rPr>
              <a:t>Vícefunkční systém plus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6" name="object 16"/>
          <p:cNvSpPr txBox="1">
            <a:spLocks noChangeArrowheads="1"/>
          </p:cNvSpPr>
          <p:nvPr/>
        </p:nvSpPr>
        <p:spPr bwMode="auto">
          <a:xfrm>
            <a:off x="865299" y="2213664"/>
            <a:ext cx="11137827" cy="2952463"/>
          </a:xfrm>
          <a:prstGeom prst="rect">
            <a:avLst/>
          </a:prstGeom>
          <a:noFill/>
          <a:ln w="9525">
            <a:noFill/>
            <a:miter lim="800000"/>
            <a:headEnd/>
            <a:tailEnd/>
          </a:ln>
        </p:spPr>
        <p:txBody>
          <a:bodyPr lIns="0" tIns="58789" rIns="0" bIns="0">
            <a:spAutoFit/>
          </a:bodyPr>
          <a:lstStyle/>
          <a:p>
            <a:pPr indent="-111643">
              <a:spcBef>
                <a:spcPts val="600"/>
              </a:spcBef>
              <a:buFontTx/>
              <a:buChar char="•"/>
              <a:tabLst>
                <a:tab pos="124361" algn="l"/>
              </a:tabLst>
            </a:pPr>
            <a:r>
              <a:rPr lang="cs-CZ" sz="2400">
                <a:latin typeface="Century Gothic" pitchFamily="34" charset="0"/>
              </a:rPr>
              <a:t>MULTIFUNKČNÍ BARVA, KTERÁ DOKÁŽE SPLNIT VŠECHNY POŽADAVKY KADEŘNICKÉHO SALÓNU: BARVA TÓN V TÓNU, POLOPERMANENTNÍ A PERMANENTNÍ</a:t>
            </a:r>
          </a:p>
          <a:p>
            <a:pPr indent="-111643">
              <a:spcBef>
                <a:spcPts val="600"/>
              </a:spcBef>
              <a:buFontTx/>
              <a:buChar char="•"/>
              <a:tabLst>
                <a:tab pos="124361" algn="l"/>
              </a:tabLst>
            </a:pPr>
            <a:r>
              <a:rPr lang="cs-CZ" sz="2400">
                <a:latin typeface="Century Gothic" pitchFamily="34" charset="0"/>
              </a:rPr>
              <a:t>AŽ </a:t>
            </a:r>
            <a:r>
              <a:rPr lang="cs-CZ" sz="2400" b="1">
                <a:latin typeface="Century Gothic" pitchFamily="34" charset="0"/>
              </a:rPr>
              <a:t>100%</a:t>
            </a:r>
            <a:r>
              <a:rPr lang="cs-CZ" sz="2400">
                <a:latin typeface="Century Gothic" pitchFamily="34" charset="0"/>
              </a:rPr>
              <a:t> KRYTÍ ŠEDIVÝCH VLASŮ</a:t>
            </a:r>
          </a:p>
          <a:p>
            <a:pPr indent="-111643">
              <a:spcBef>
                <a:spcPts val="600"/>
              </a:spcBef>
              <a:buFontTx/>
              <a:buChar char="•"/>
              <a:tabLst>
                <a:tab pos="124361" algn="l"/>
              </a:tabLst>
            </a:pPr>
            <a:r>
              <a:rPr lang="cs-CZ" sz="2400">
                <a:latin typeface="Century Gothic" pitchFamily="34" charset="0"/>
              </a:rPr>
              <a:t>ROZJASŇUJE BARVU VLASŮ MAXIMÁLNĚ O 5 TÓNŮ</a:t>
            </a:r>
          </a:p>
          <a:p>
            <a:pPr indent="-111643">
              <a:spcBef>
                <a:spcPts val="600"/>
              </a:spcBef>
              <a:buFontTx/>
              <a:buChar char="•"/>
              <a:tabLst>
                <a:tab pos="124361" algn="l"/>
              </a:tabLst>
            </a:pPr>
            <a:r>
              <a:rPr lang="cs-CZ" sz="2400">
                <a:latin typeface="Century Gothic" pitchFamily="34" charset="0"/>
              </a:rPr>
              <a:t>SLUŽBA SOFT LIGHT: ROZZÁŘENÍ, ROZJASNĚNÍ NEBO ODBARVENÍ</a:t>
            </a:r>
          </a:p>
          <a:p>
            <a:pPr indent="-111643">
              <a:spcBef>
                <a:spcPts val="600"/>
              </a:spcBef>
              <a:buFontTx/>
              <a:buChar char="•"/>
              <a:tabLst>
                <a:tab pos="124361" algn="l"/>
              </a:tabLst>
            </a:pPr>
            <a:r>
              <a:rPr lang="cs-CZ" sz="2400">
                <a:latin typeface="Century Gothic" pitchFamily="34" charset="0"/>
              </a:rPr>
              <a:t>5 ODSTÍNŮ SPECIAL BLONDE 12. ÚROVNĚ: POUŽÍVEJTE JAKO PASTELY NEBO SUPER BLOND</a:t>
            </a:r>
          </a:p>
        </p:txBody>
      </p:sp>
      <p:sp>
        <p:nvSpPr>
          <p:cNvPr id="7" name="CasellaDiTesto 6"/>
          <p:cNvSpPr txBox="1"/>
          <p:nvPr/>
        </p:nvSpPr>
        <p:spPr>
          <a:xfrm>
            <a:off x="787360" y="1353184"/>
            <a:ext cx="7143800" cy="523220"/>
          </a:xfrm>
          <a:prstGeom prst="rect">
            <a:avLst/>
          </a:prstGeom>
          <a:noFill/>
        </p:spPr>
        <p:txBody>
          <a:bodyPr wrap="square" rtlCol="0">
            <a:spAutoFit/>
          </a:bodyPr>
          <a:lstStyle/>
          <a:p>
            <a:r>
              <a:rPr lang="cs-CZ" sz="2800" b="1">
                <a:latin typeface="Century Gothic" pitchFamily="34" charset="0"/>
              </a:rPr>
              <a:t>Vícefunkční systém plus</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6" name="object 28"/>
          <p:cNvSpPr txBox="1">
            <a:spLocks noChangeArrowheads="1"/>
          </p:cNvSpPr>
          <p:nvPr/>
        </p:nvSpPr>
        <p:spPr bwMode="auto">
          <a:xfrm>
            <a:off x="741455" y="1315967"/>
            <a:ext cx="11137827" cy="4203775"/>
          </a:xfrm>
          <a:prstGeom prst="rect">
            <a:avLst/>
          </a:prstGeom>
          <a:noFill/>
          <a:ln w="9525">
            <a:noFill/>
            <a:miter lim="800000"/>
            <a:headEnd/>
            <a:tailEnd/>
          </a:ln>
        </p:spPr>
        <p:txBody>
          <a:bodyPr lIns="0" tIns="40700" rIns="0" bIns="0">
            <a:spAutoFit/>
          </a:bodyPr>
          <a:lstStyle/>
          <a:p>
            <a:pPr marL="11306">
              <a:spcBef>
                <a:spcPts val="323"/>
              </a:spcBef>
            </a:pPr>
            <a:r>
              <a:rPr lang="cs-CZ" sz="2800" b="1">
                <a:latin typeface="Century Gothic" pitchFamily="34" charset="0"/>
              </a:rPr>
              <a:t>Neobsahují kokamidy DEA, MEA, a líh</a:t>
            </a:r>
          </a:p>
          <a:p>
            <a:pPr marL="11306">
              <a:spcBef>
                <a:spcPts val="323"/>
              </a:spcBef>
            </a:pPr>
            <a:endParaRPr lang="en-US" sz="2500" dirty="0">
              <a:latin typeface="Century Gothic" pitchFamily="34" charset="0"/>
            </a:endParaRPr>
          </a:p>
          <a:p>
            <a:pPr marL="11306">
              <a:spcBef>
                <a:spcPts val="600"/>
              </a:spcBef>
            </a:pPr>
            <a:r>
              <a:rPr lang="cs-CZ" sz="2500">
                <a:latin typeface="Century Gothic" pitchFamily="34" charset="0"/>
              </a:rPr>
              <a:t>Pečlivý výběr nekonvenčních složek (místo lihových ředidel a kokamidů) umožňuje vytvoření rafinované formuli, která zajišťuje hedvábní a měkkou konzistenci směsi. </a:t>
            </a:r>
          </a:p>
          <a:p>
            <a:pPr marL="11306">
              <a:spcBef>
                <a:spcPts val="600"/>
              </a:spcBef>
            </a:pPr>
            <a:endParaRPr lang="en-US" sz="2500" dirty="0">
              <a:latin typeface="Century Gothic" pitchFamily="34" charset="0"/>
            </a:endParaRPr>
          </a:p>
          <a:p>
            <a:pPr marL="11306">
              <a:spcBef>
                <a:spcPts val="600"/>
              </a:spcBef>
            </a:pPr>
            <a:r>
              <a:rPr lang="cs-CZ" sz="2500">
                <a:latin typeface="Century Gothic" pitchFamily="34" charset="0"/>
              </a:rPr>
              <a:t>BEAUTY FUSION obsahuje až 99 % složek přírodního původu, a agresivní složky byly nahrazené spojením přírodních složek, včetně ZEMEA</a:t>
            </a:r>
            <a:r>
              <a:rPr lang="cs-CZ" sz="2500" baseline="32000">
                <a:latin typeface="Century Gothic" pitchFamily="34" charset="0"/>
              </a:rPr>
              <a:t>®</a:t>
            </a:r>
            <a:r>
              <a:rPr lang="cs-CZ" sz="2500">
                <a:latin typeface="Century Gothic" pitchFamily="34" charset="0"/>
              </a:rPr>
              <a:t>, tj. ředidla přírodního původu (původem z kukuřice), 100 % certifikovaného jako organický, bohatého na vitaminy a fytosteroly.</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6" name="object 28"/>
          <p:cNvSpPr txBox="1">
            <a:spLocks noChangeArrowheads="1"/>
          </p:cNvSpPr>
          <p:nvPr/>
        </p:nvSpPr>
        <p:spPr bwMode="auto">
          <a:xfrm>
            <a:off x="741455" y="1315967"/>
            <a:ext cx="11137827" cy="7912932"/>
          </a:xfrm>
          <a:prstGeom prst="rect">
            <a:avLst/>
          </a:prstGeom>
          <a:noFill/>
          <a:ln w="9525">
            <a:noFill/>
            <a:miter lim="800000"/>
            <a:headEnd/>
            <a:tailEnd/>
          </a:ln>
        </p:spPr>
        <p:txBody>
          <a:bodyPr lIns="0" tIns="40700" rIns="0" bIns="0">
            <a:spAutoFit/>
          </a:bodyPr>
          <a:lstStyle/>
          <a:p>
            <a:pPr marL="11306">
              <a:spcBef>
                <a:spcPts val="323"/>
              </a:spcBef>
            </a:pPr>
            <a:r>
              <a:rPr lang="cs-CZ" sz="2800" b="1">
                <a:latin typeface="Century Gothic" pitchFamily="34" charset="0"/>
              </a:rPr>
              <a:t>Vyspělá technologie čistých pigmentů</a:t>
            </a:r>
          </a:p>
          <a:p>
            <a:pPr marL="11306">
              <a:spcBef>
                <a:spcPts val="323"/>
              </a:spcBef>
            </a:pPr>
            <a:endParaRPr lang="en-US" sz="2500" dirty="0">
              <a:latin typeface="Century Gothic" pitchFamily="34" charset="0"/>
            </a:endParaRPr>
          </a:p>
          <a:p>
            <a:pPr marL="11306">
              <a:spcBef>
                <a:spcPts val="0"/>
              </a:spcBef>
            </a:pPr>
            <a:r>
              <a:rPr lang="cs-CZ" sz="2200">
                <a:latin typeface="Century Gothic" pitchFamily="34" charset="0"/>
              </a:rPr>
              <a:t>Klíčovou složkou barvy jsou nepřímé oxidační pigmenty.</a:t>
            </a:r>
          </a:p>
          <a:p>
            <a:pPr marL="11306">
              <a:lnSpc>
                <a:spcPct val="118000"/>
              </a:lnSpc>
              <a:spcBef>
                <a:spcPts val="0"/>
              </a:spcBef>
            </a:pPr>
            <a:r>
              <a:rPr lang="cs-CZ" sz="2200">
                <a:latin typeface="Century Gothic" pitchFamily="34" charset="0"/>
              </a:rPr>
              <a:t>Technologická evoluce a speciální systémy rafinace umožnily dosažení výjimečné čistoty pigmentů, s menším rozměrem částic, které neobsahují nečistoty.</a:t>
            </a:r>
          </a:p>
          <a:p>
            <a:pPr marL="11306">
              <a:lnSpc>
                <a:spcPct val="118000"/>
              </a:lnSpc>
              <a:spcBef>
                <a:spcPts val="0"/>
              </a:spcBef>
            </a:pPr>
            <a:r>
              <a:rPr lang="cs-CZ" sz="2200">
                <a:latin typeface="Century Gothic" pitchFamily="34" charset="0"/>
              </a:rPr>
              <a:t>Technologie BEAUTY FUSION zaručuje pečlivý výběr čistých pigmentů (oxidujících nepřímých pigmentů), které umožňují dosažení následujících výhod:</a:t>
            </a:r>
          </a:p>
          <a:p>
            <a:pPr marL="11306">
              <a:lnSpc>
                <a:spcPct val="118000"/>
              </a:lnSpc>
            </a:pPr>
            <a:endParaRPr lang="en-US" sz="2200" dirty="0">
              <a:latin typeface="Century Gothic" pitchFamily="34" charset="0"/>
            </a:endParaRPr>
          </a:p>
          <a:p>
            <a:pPr marL="11306">
              <a:lnSpc>
                <a:spcPct val="118000"/>
              </a:lnSpc>
              <a:buFontTx/>
              <a:buChar char="-"/>
            </a:pPr>
            <a:r>
              <a:rPr lang="cs-CZ" sz="2200">
                <a:latin typeface="Century Gothic" pitchFamily="34" charset="0"/>
                <a:cs typeface="Gotham Book"/>
              </a:rPr>
              <a:t>BARVA PRONIKÁ DO VLASŮ, DÍKY MALÉMU MNOŽSTVÍ AMONIAKU</a:t>
            </a:r>
          </a:p>
          <a:p>
            <a:pPr marL="11306">
              <a:lnSpc>
                <a:spcPct val="118000"/>
              </a:lnSpc>
              <a:buFontTx/>
              <a:buChar char="-"/>
            </a:pPr>
            <a:endParaRPr lang="en-US" sz="2500" spc="-9" dirty="0">
              <a:latin typeface="Century Gothic" pitchFamily="34" charset="0"/>
              <a:cs typeface="Gotham Book"/>
            </a:endParaRPr>
          </a:p>
          <a:p>
            <a:pPr marL="11306">
              <a:lnSpc>
                <a:spcPct val="118000"/>
              </a:lnSpc>
            </a:pPr>
            <a:r>
              <a:rPr lang="cs-CZ" sz="2400" b="1">
                <a:latin typeface="Century Gothic" pitchFamily="34" charset="0"/>
                <a:cs typeface="Calibri"/>
              </a:rPr>
              <a:t>POUŽITÍ ČISTÝCH PIGMENTŮ ZNAMENÁ:</a:t>
            </a:r>
          </a:p>
          <a:p>
            <a:pPr marL="11306">
              <a:spcBef>
                <a:spcPts val="679"/>
              </a:spcBef>
              <a:buFontTx/>
              <a:buAutoNum type="arabicPeriod"/>
            </a:pPr>
            <a:r>
              <a:rPr lang="cs-CZ" sz="2200">
                <a:latin typeface="Century Gothic" pitchFamily="34" charset="0"/>
              </a:rPr>
              <a:t>Stabilita barvy</a:t>
            </a:r>
          </a:p>
          <a:p>
            <a:pPr marL="11306">
              <a:spcBef>
                <a:spcPts val="823"/>
              </a:spcBef>
              <a:buFontTx/>
              <a:buAutoNum type="arabicPeriod"/>
            </a:pPr>
            <a:r>
              <a:rPr lang="cs-CZ" sz="2200">
                <a:latin typeface="Century Gothic" pitchFamily="34" charset="0"/>
              </a:rPr>
              <a:t>Lepší tolerance kůže hlavy</a:t>
            </a:r>
          </a:p>
          <a:p>
            <a:pPr marL="11306">
              <a:spcBef>
                <a:spcPts val="823"/>
              </a:spcBef>
              <a:buFontTx/>
              <a:buAutoNum type="arabicPeriod"/>
            </a:pPr>
            <a:r>
              <a:rPr lang="cs-CZ" sz="2200">
                <a:latin typeface="Century Gothic" pitchFamily="34" charset="0"/>
              </a:rPr>
              <a:t>Lesk, díky nepřítomnosti nečistot</a:t>
            </a:r>
          </a:p>
          <a:p>
            <a:pPr marL="11306">
              <a:spcBef>
                <a:spcPts val="823"/>
              </a:spcBef>
              <a:buFontTx/>
              <a:buAutoNum type="arabicPeriod"/>
            </a:pPr>
            <a:r>
              <a:rPr lang="cs-CZ" sz="2200">
                <a:latin typeface="Century Gothic" pitchFamily="34" charset="0"/>
              </a:rPr>
              <a:t>Dlouhodobá shoda se vzorníkem barev</a:t>
            </a:r>
          </a:p>
          <a:p>
            <a:pPr marL="11306">
              <a:spcBef>
                <a:spcPts val="813"/>
              </a:spcBef>
              <a:buFontTx/>
              <a:buAutoNum type="arabicPeriod"/>
            </a:pPr>
            <a:r>
              <a:rPr lang="cs-CZ" sz="2200">
                <a:latin typeface="Century Gothic" pitchFamily="34" charset="0"/>
              </a:rPr>
              <a:t>Kompatibilita mezi různými služby pro zajištění perfektně personalizované služby</a:t>
            </a:r>
          </a:p>
          <a:p>
            <a:pPr marL="11306">
              <a:spcBef>
                <a:spcPts val="600"/>
              </a:spcBef>
            </a:pPr>
            <a:endParaRPr lang="en-US" sz="2500" dirty="0">
              <a:latin typeface="Century Gothic" pitchFamily="34" charset="0"/>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7" name="object 10"/>
          <p:cNvSpPr txBox="1">
            <a:spLocks noChangeArrowheads="1"/>
          </p:cNvSpPr>
          <p:nvPr/>
        </p:nvSpPr>
        <p:spPr bwMode="auto">
          <a:xfrm>
            <a:off x="787160" y="1291472"/>
            <a:ext cx="11841943" cy="1875645"/>
          </a:xfrm>
          <a:prstGeom prst="rect">
            <a:avLst/>
          </a:prstGeom>
          <a:noFill/>
          <a:ln w="9525">
            <a:noFill/>
            <a:miter lim="800000"/>
            <a:headEnd/>
            <a:tailEnd/>
          </a:ln>
        </p:spPr>
        <p:txBody>
          <a:bodyPr lIns="0" tIns="11306" rIns="0" bIns="0">
            <a:spAutoFit/>
          </a:bodyPr>
          <a:lstStyle/>
          <a:p>
            <a:pPr marL="11306">
              <a:spcBef>
                <a:spcPts val="89"/>
              </a:spcBef>
            </a:pPr>
            <a:r>
              <a:rPr lang="cs-CZ" sz="2800" b="1">
                <a:latin typeface="Century Gothic" pitchFamily="34" charset="0"/>
              </a:rPr>
              <a:t>Oxymilk</a:t>
            </a:r>
          </a:p>
          <a:p>
            <a:pPr marL="11306">
              <a:lnSpc>
                <a:spcPct val="118000"/>
              </a:lnSpc>
              <a:spcBef>
                <a:spcPts val="1258"/>
              </a:spcBef>
            </a:pPr>
            <a:r>
              <a:rPr lang="cs-CZ" sz="2400">
                <a:latin typeface="Century Gothic" pitchFamily="34" charset="0"/>
              </a:rPr>
              <a:t>BEAUTY FUSION působí ve spojení s Oxymilk, speciálním oxidantem s obsahem Zemea</a:t>
            </a:r>
            <a:r>
              <a:rPr lang="cs-CZ" sz="2400" baseline="32000">
                <a:latin typeface="Century Gothic" pitchFamily="34" charset="0"/>
              </a:rPr>
              <a:t>®</a:t>
            </a:r>
            <a:r>
              <a:rPr lang="cs-CZ" sz="2400">
                <a:latin typeface="Century Gothic" pitchFamily="34" charset="0"/>
              </a:rPr>
              <a:t>, díky kterému je konzistence barvy výjimečně měkká a krémová.</a:t>
            </a:r>
          </a:p>
          <a:p>
            <a:pPr marL="11306">
              <a:spcBef>
                <a:spcPts val="234"/>
              </a:spcBef>
            </a:pPr>
            <a:r>
              <a:rPr lang="cs-CZ" sz="2400">
                <a:latin typeface="Century Gothic" pitchFamily="34" charset="0"/>
              </a:rPr>
              <a:t>Řadu tvoří 5 oxidantů.</a:t>
            </a:r>
          </a:p>
        </p:txBody>
      </p:sp>
      <p:sp>
        <p:nvSpPr>
          <p:cNvPr id="10" name="object 14"/>
          <p:cNvSpPr txBox="1">
            <a:spLocks noChangeArrowheads="1"/>
          </p:cNvSpPr>
          <p:nvPr/>
        </p:nvSpPr>
        <p:spPr bwMode="auto">
          <a:xfrm>
            <a:off x="723149" y="8122077"/>
            <a:ext cx="11713922" cy="701349"/>
          </a:xfrm>
          <a:prstGeom prst="rect">
            <a:avLst/>
          </a:prstGeom>
          <a:noFill/>
          <a:ln w="9525">
            <a:noFill/>
            <a:miter lim="800000"/>
            <a:headEnd/>
            <a:tailEnd/>
          </a:ln>
        </p:spPr>
        <p:txBody>
          <a:bodyPr lIns="0" tIns="11306" rIns="0" bIns="0">
            <a:spAutoFit/>
          </a:bodyPr>
          <a:lstStyle/>
          <a:p>
            <a:pPr marL="11306">
              <a:spcBef>
                <a:spcPts val="89"/>
              </a:spcBef>
              <a:tabLst>
                <a:tab pos="2576250" algn="l"/>
              </a:tabLst>
            </a:pPr>
            <a:r>
              <a:rPr lang="cs-CZ" sz="2200" u="sng">
                <a:latin typeface="Century Gothic" pitchFamily="34" charset="0"/>
              </a:rPr>
              <a:t>OXYMILK 5 VOL.    Krémová konzistence je kapalná, hodí se k nanášení pomocí šejkru nebo štětečku.</a:t>
            </a:r>
          </a:p>
          <a:p>
            <a:pPr marL="11306">
              <a:spcBef>
                <a:spcPts val="89"/>
              </a:spcBef>
              <a:tabLst>
                <a:tab pos="2576250" algn="l"/>
              </a:tabLst>
            </a:pPr>
            <a:r>
              <a:rPr lang="cs-CZ" sz="2200" u="sng">
                <a:latin typeface="Century Gothic" pitchFamily="34" charset="0"/>
              </a:rPr>
              <a:t>OXYMILK 13-20-30-30-40 VOL.   Krémová konzistence se hodí k nanášení pomocí štětečku </a:t>
            </a:r>
            <a:r>
              <a:rPr lang="cs-CZ" sz="2200">
                <a:latin typeface="Century Gothic" pitchFamily="34" charset="0"/>
              </a:rPr>
              <a:t> </a:t>
            </a:r>
          </a:p>
        </p:txBody>
      </p:sp>
      <p:sp>
        <p:nvSpPr>
          <p:cNvPr id="11" name="object 15"/>
          <p:cNvSpPr>
            <a:spLocks noChangeArrowheads="1"/>
          </p:cNvSpPr>
          <p:nvPr/>
        </p:nvSpPr>
        <p:spPr bwMode="auto">
          <a:xfrm>
            <a:off x="8404410" y="4805362"/>
            <a:ext cx="4527410" cy="3098672"/>
          </a:xfrm>
          <a:prstGeom prst="rect">
            <a:avLst/>
          </a:prstGeom>
          <a:blipFill dpi="0" rotWithShape="1">
            <a:blip r:embed="rId4"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12" name="object 17"/>
          <p:cNvSpPr txBox="1">
            <a:spLocks noChangeArrowheads="1"/>
          </p:cNvSpPr>
          <p:nvPr/>
        </p:nvSpPr>
        <p:spPr bwMode="auto">
          <a:xfrm>
            <a:off x="723149" y="4805362"/>
            <a:ext cx="7489229" cy="3176544"/>
          </a:xfrm>
          <a:prstGeom prst="rect">
            <a:avLst/>
          </a:prstGeom>
          <a:solidFill>
            <a:srgbClr val="9BD3DD"/>
          </a:solidFill>
          <a:ln w="9525">
            <a:noFill/>
            <a:miter lim="800000"/>
            <a:headEnd/>
            <a:tailEnd/>
          </a:ln>
        </p:spPr>
        <p:txBody>
          <a:bodyPr lIns="0" tIns="31656" rIns="0" bIns="0">
            <a:spAutoFit/>
          </a:bodyPr>
          <a:lstStyle/>
          <a:p>
            <a:pPr marL="96097">
              <a:lnSpc>
                <a:spcPct val="139000"/>
              </a:lnSpc>
              <a:spcBef>
                <a:spcPts val="245"/>
              </a:spcBef>
            </a:pPr>
            <a:r>
              <a:rPr lang="cs-CZ" sz="2100">
                <a:latin typeface="Century Gothic" pitchFamily="34" charset="0"/>
              </a:rPr>
              <a:t>Vosky a ostatní změkčující složky emulze zajišťují navlhčení a perfektní konzistenci směsi. Díky tomu má vzhled oleje a jeho aplikace na vlasy je hladká a krémová.</a:t>
            </a:r>
          </a:p>
          <a:p>
            <a:pPr marL="96097">
              <a:lnSpc>
                <a:spcPct val="139000"/>
              </a:lnSpc>
            </a:pPr>
            <a:r>
              <a:rPr lang="cs-CZ" sz="2100">
                <a:latin typeface="Century Gothic" pitchFamily="34" charset="0"/>
              </a:rPr>
              <a:t>Z toho důvodu nedoporučujeme míchat BEAUTY FUSION se žádným jiným oxidantem.</a:t>
            </a:r>
          </a:p>
        </p:txBody>
      </p:sp>
      <p:sp>
        <p:nvSpPr>
          <p:cNvPr id="13" name="CasellaDiTesto 12"/>
          <p:cNvSpPr txBox="1"/>
          <p:nvPr/>
        </p:nvSpPr>
        <p:spPr>
          <a:xfrm>
            <a:off x="765176" y="3796680"/>
            <a:ext cx="11425856" cy="1046440"/>
          </a:xfrm>
          <a:prstGeom prst="rect">
            <a:avLst/>
          </a:prstGeom>
          <a:noFill/>
        </p:spPr>
        <p:txBody>
          <a:bodyPr wrap="square" rtlCol="0">
            <a:spAutoFit/>
          </a:bodyPr>
          <a:lstStyle/>
          <a:p>
            <a:r>
              <a:rPr lang="cs-CZ" sz="2400">
                <a:latin typeface="Century Gothic" pitchFamily="34" charset="0"/>
              </a:rPr>
              <a:t>AKTIVNÍ LÁTKY</a:t>
            </a:r>
          </a:p>
          <a:p>
            <a:endParaRPr lang="it-IT" sz="1600" dirty="0">
              <a:latin typeface="Century Gothic" pitchFamily="34" charset="0"/>
            </a:endParaRPr>
          </a:p>
          <a:p>
            <a:r>
              <a:rPr lang="cs-CZ" sz="2200" u="sng">
                <a:latin typeface="Century Gothic" pitchFamily="34" charset="0"/>
                <a:ea typeface="Verdana"/>
                <a:cs typeface="Gotham Book"/>
              </a:rPr>
              <a:t>ZEMEA</a:t>
            </a:r>
            <a:r>
              <a:rPr lang="cs-CZ" sz="2200" u="sng" baseline="30000">
                <a:uFill>
                  <a:solidFill>
                    <a:srgbClr val="000000"/>
                  </a:solidFill>
                </a:uFill>
                <a:latin typeface="Verdana"/>
                <a:ea typeface="Verdana"/>
                <a:cs typeface="Verdana"/>
              </a:rPr>
              <a:t>®</a:t>
            </a:r>
            <a:r>
              <a:rPr lang="cs-CZ" sz="2200" u="sng" baseline="6535">
                <a:uFill>
                  <a:solidFill>
                    <a:srgbClr val="000000"/>
                  </a:solidFill>
                </a:uFill>
                <a:latin typeface="Century Gothic" pitchFamily="34" charset="0"/>
                <a:ea typeface="Verdana"/>
                <a:cs typeface="Gotham Book"/>
              </a:rPr>
              <a:t>	</a:t>
            </a:r>
            <a:r>
              <a:rPr lang="cs-CZ" sz="2800" u="sng" baseline="6535">
                <a:uFill>
                  <a:solidFill>
                    <a:srgbClr val="000000"/>
                  </a:solidFill>
                </a:uFill>
                <a:latin typeface="Century Gothic" pitchFamily="34" charset="0"/>
                <a:cs typeface="Gotham Book"/>
              </a:rPr>
              <a:t>pochází z kukuřičného oleje, obsahuje vitaminy a zvlhčující fytosteroly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6" name="object 28"/>
          <p:cNvSpPr txBox="1">
            <a:spLocks noChangeArrowheads="1"/>
          </p:cNvSpPr>
          <p:nvPr/>
        </p:nvSpPr>
        <p:spPr bwMode="auto">
          <a:xfrm>
            <a:off x="741455" y="1315967"/>
            <a:ext cx="11137827" cy="7447677"/>
          </a:xfrm>
          <a:prstGeom prst="rect">
            <a:avLst/>
          </a:prstGeom>
          <a:noFill/>
          <a:ln w="9525">
            <a:noFill/>
            <a:miter lim="800000"/>
            <a:headEnd/>
            <a:tailEnd/>
          </a:ln>
        </p:spPr>
        <p:txBody>
          <a:bodyPr lIns="0" tIns="40700" rIns="0" bIns="0">
            <a:spAutoFit/>
          </a:bodyPr>
          <a:lstStyle/>
          <a:p>
            <a:pPr marL="11306">
              <a:spcBef>
                <a:spcPts val="323"/>
              </a:spcBef>
            </a:pPr>
            <a:r>
              <a:rPr lang="cs-CZ" sz="2800" b="1">
                <a:latin typeface="Century Gothic" pitchFamily="34" charset="0"/>
              </a:rPr>
              <a:t>Booster</a:t>
            </a:r>
          </a:p>
          <a:p>
            <a:pPr marL="11306">
              <a:spcBef>
                <a:spcPts val="323"/>
              </a:spcBef>
            </a:pPr>
            <a:endParaRPr lang="en-US" sz="2500" dirty="0">
              <a:latin typeface="Century Gothic" pitchFamily="34" charset="0"/>
            </a:endParaRPr>
          </a:p>
          <a:p>
            <a:pPr marL="11306">
              <a:lnSpc>
                <a:spcPct val="118000"/>
              </a:lnSpc>
              <a:spcBef>
                <a:spcPts val="89"/>
              </a:spcBef>
            </a:pPr>
            <a:r>
              <a:rPr lang="cs-CZ" sz="2400">
                <a:latin typeface="Century Gothic" pitchFamily="34" charset="0"/>
              </a:rPr>
              <a:t>BOOSTER je amoniakovým krémem, který se využívá ke změně systému z kyselého na zásaditý, co znamená přechod z barvení vlasů tón v tónu z kyselým pH na zásadité barvení polopermanentní nebo permanentní.</a:t>
            </a:r>
          </a:p>
          <a:p>
            <a:pPr marL="11306">
              <a:lnSpc>
                <a:spcPct val="118000"/>
              </a:lnSpc>
              <a:spcBef>
                <a:spcPts val="89"/>
              </a:spcBef>
            </a:pPr>
            <a:endParaRPr lang="en-US" sz="2400" dirty="0">
              <a:latin typeface="Century Gothic" pitchFamily="34" charset="0"/>
            </a:endParaRPr>
          </a:p>
          <a:p>
            <a:pPr marL="11306">
              <a:lnSpc>
                <a:spcPct val="118000"/>
              </a:lnSpc>
            </a:pPr>
            <a:r>
              <a:rPr lang="cs-CZ" sz="2400">
                <a:latin typeface="Century Gothic" pitchFamily="34" charset="0"/>
              </a:rPr>
              <a:t>BOOSTER se může aplikovat pouze ve spojení s BEAUTY FUSION, v souladu s poměrem uvedeným v průvodci a ve vzorníku barev. </a:t>
            </a:r>
          </a:p>
          <a:p>
            <a:pPr marL="11306">
              <a:lnSpc>
                <a:spcPct val="118000"/>
              </a:lnSpc>
            </a:pPr>
            <a:r>
              <a:rPr lang="cs-CZ" sz="2400">
                <a:latin typeface="Century Gothic" pitchFamily="34" charset="0"/>
              </a:rPr>
              <a:t>Protože tato složka je zásaditá, podstatný význam zde odehrává dodržení doporučených mez, v souladu s návody a varováními. </a:t>
            </a:r>
          </a:p>
          <a:p>
            <a:pPr marL="11306">
              <a:lnSpc>
                <a:spcPct val="118000"/>
              </a:lnSpc>
            </a:pPr>
            <a:endParaRPr lang="en-US" sz="2400" dirty="0">
              <a:latin typeface="Century Gothic" pitchFamily="34" charset="0"/>
            </a:endParaRPr>
          </a:p>
          <a:p>
            <a:pPr marL="11306">
              <a:lnSpc>
                <a:spcPct val="118000"/>
              </a:lnSpc>
            </a:pPr>
            <a:r>
              <a:rPr lang="cs-CZ" sz="2400">
                <a:latin typeface="Century Gothic" pitchFamily="34" charset="0"/>
              </a:rPr>
              <a:t>Nikdy nepoužívejte BOOSTERA v čisté podobě (nesmíšené).</a:t>
            </a:r>
          </a:p>
          <a:p>
            <a:pPr marL="11306">
              <a:lnSpc>
                <a:spcPct val="118000"/>
              </a:lnSpc>
            </a:pPr>
            <a:endParaRPr lang="en-US" sz="2400" dirty="0">
              <a:latin typeface="Century Gothic" pitchFamily="34" charset="0"/>
            </a:endParaRPr>
          </a:p>
          <a:p>
            <a:pPr marL="11306">
              <a:lnSpc>
                <a:spcPct val="118000"/>
              </a:lnSpc>
            </a:pPr>
            <a:endParaRPr lang="en-US" sz="2400" dirty="0">
              <a:latin typeface="Century Gothic" pitchFamily="34" charset="0"/>
            </a:endParaRPr>
          </a:p>
          <a:p>
            <a:pPr marL="11306">
              <a:lnSpc>
                <a:spcPct val="118000"/>
              </a:lnSpc>
            </a:pPr>
            <a:endParaRPr lang="en-US" sz="2200" dirty="0">
              <a:latin typeface="Century Gothic" pitchFamily="34" charset="0"/>
            </a:endParaRPr>
          </a:p>
          <a:p>
            <a:pPr marL="11306">
              <a:spcBef>
                <a:spcPts val="600"/>
              </a:spcBef>
            </a:pPr>
            <a:endParaRPr lang="en-US" sz="2500" dirty="0">
              <a:latin typeface="Century Gothic" pitchFamily="34" charset="0"/>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6" name="object 28"/>
          <p:cNvSpPr txBox="1">
            <a:spLocks noChangeArrowheads="1"/>
          </p:cNvSpPr>
          <p:nvPr/>
        </p:nvSpPr>
        <p:spPr bwMode="auto">
          <a:xfrm>
            <a:off x="741455" y="1315967"/>
            <a:ext cx="11137827" cy="6693881"/>
          </a:xfrm>
          <a:prstGeom prst="rect">
            <a:avLst/>
          </a:prstGeom>
          <a:noFill/>
          <a:ln w="9525">
            <a:noFill/>
            <a:miter lim="800000"/>
            <a:headEnd/>
            <a:tailEnd/>
          </a:ln>
        </p:spPr>
        <p:txBody>
          <a:bodyPr lIns="0" tIns="40700" rIns="0" bIns="0">
            <a:spAutoFit/>
          </a:bodyPr>
          <a:lstStyle/>
          <a:p>
            <a:pPr marL="11306">
              <a:spcBef>
                <a:spcPts val="323"/>
              </a:spcBef>
            </a:pPr>
            <a:r>
              <a:rPr lang="cs-CZ" sz="2800" b="1">
                <a:latin typeface="Century Gothic" pitchFamily="34" charset="0"/>
              </a:rPr>
              <a:t>Booster</a:t>
            </a:r>
          </a:p>
          <a:p>
            <a:pPr marL="11306">
              <a:spcBef>
                <a:spcPts val="323"/>
              </a:spcBef>
            </a:pPr>
            <a:endParaRPr lang="en-US" sz="2500" dirty="0">
              <a:latin typeface="Century Gothic" pitchFamily="34" charset="0"/>
            </a:endParaRPr>
          </a:p>
          <a:p>
            <a:pPr marL="11306">
              <a:lnSpc>
                <a:spcPct val="139000"/>
              </a:lnSpc>
              <a:spcBef>
                <a:spcPts val="89"/>
              </a:spcBef>
            </a:pPr>
            <a:r>
              <a:rPr lang="cs-CZ" sz="2400">
                <a:latin typeface="Century Gothic" pitchFamily="34" charset="0"/>
              </a:rPr>
              <a:t>Boostery jsou kalibrovaný a vyvážený takovým způsobem, aby barva mohla pokrýt šedivé vlasy a rozjasnit přirozenou barvu vlasů (pokud se použije od 1. stupně do 6. stupně); v případě použití od 7. stupně do 12. stupně musí se smíchat s barvou, aby pokrýt šedivé vlasy a rozjasnit jejích přirozenou barvu. Vždy musíte dodržovat postup uveden v návodech a držet se míchacího poměru.</a:t>
            </a:r>
          </a:p>
          <a:p>
            <a:pPr marL="11306"/>
            <a:endParaRPr lang="en-US" sz="2400" dirty="0">
              <a:latin typeface="Century Gothic" pitchFamily="34" charset="0"/>
              <a:cs typeface="Times New Roman" pitchFamily="18" charset="0"/>
            </a:endParaRPr>
          </a:p>
          <a:p>
            <a:pPr marL="11306">
              <a:lnSpc>
                <a:spcPct val="139000"/>
              </a:lnSpc>
              <a:spcBef>
                <a:spcPts val="89"/>
              </a:spcBef>
            </a:pPr>
            <a:r>
              <a:rPr lang="cs-CZ" sz="2400">
                <a:latin typeface="Century Gothic" pitchFamily="34" charset="0"/>
              </a:rPr>
              <a:t>Nikdy nepoužívejte BOOSTER nesmíchaný nebo v rozporu s uvedenými návody; protože je to krém na bázi amoniaku s zásadovými složky, může způsobit kožní reakce a podráždění</a:t>
            </a:r>
          </a:p>
          <a:p>
            <a:pPr marL="11306">
              <a:lnSpc>
                <a:spcPct val="118000"/>
              </a:lnSpc>
            </a:pPr>
            <a:endParaRPr lang="en-US" sz="2400" dirty="0">
              <a:latin typeface="Century Gothic" pitchFamily="34" charset="0"/>
            </a:endParaRPr>
          </a:p>
          <a:p>
            <a:pPr marL="11306">
              <a:lnSpc>
                <a:spcPct val="118000"/>
              </a:lnSpc>
            </a:pPr>
            <a:endParaRPr lang="en-US" sz="2200" dirty="0">
              <a:latin typeface="Century Gothic" pitchFamily="34" charset="0"/>
            </a:endParaRPr>
          </a:p>
          <a:p>
            <a:pPr marL="11306">
              <a:spcBef>
                <a:spcPts val="600"/>
              </a:spcBef>
            </a:pPr>
            <a:endParaRPr lang="en-US" sz="2500" dirty="0">
              <a:latin typeface="Century Gothic" pitchFamily="34" charset="0"/>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6" name="Rettangolo 5"/>
          <p:cNvSpPr/>
          <p:nvPr/>
        </p:nvSpPr>
        <p:spPr>
          <a:xfrm>
            <a:off x="742319" y="1304900"/>
            <a:ext cx="1473801" cy="523220"/>
          </a:xfrm>
          <a:prstGeom prst="rect">
            <a:avLst/>
          </a:prstGeom>
        </p:spPr>
        <p:txBody>
          <a:bodyPr wrap="none">
            <a:spAutoFit/>
          </a:bodyPr>
          <a:lstStyle/>
          <a:p>
            <a:pPr marL="11306">
              <a:spcBef>
                <a:spcPts val="323"/>
              </a:spcBef>
            </a:pPr>
            <a:r>
              <a:rPr lang="cs-CZ" sz="2800" b="1">
                <a:latin typeface="Century Gothic" pitchFamily="34" charset="0"/>
              </a:rPr>
              <a:t>Booster</a:t>
            </a:r>
          </a:p>
        </p:txBody>
      </p:sp>
      <p:pic>
        <p:nvPicPr>
          <p:cNvPr id="7" name="Picture 2"/>
          <p:cNvPicPr>
            <a:picLocks noChangeAspect="1" noChangeArrowheads="1"/>
          </p:cNvPicPr>
          <p:nvPr/>
        </p:nvPicPr>
        <p:blipFill>
          <a:blip r:embed="rId4" cstate="print"/>
          <a:srcRect l="70242" t="23750" r="15397"/>
          <a:stretch>
            <a:fillRect/>
          </a:stretch>
        </p:blipFill>
        <p:spPr bwMode="auto">
          <a:xfrm>
            <a:off x="2251514" y="2090718"/>
            <a:ext cx="2127537" cy="5413362"/>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l="84244" t="23750" r="1037"/>
          <a:stretch>
            <a:fillRect/>
          </a:stretch>
        </p:blipFill>
        <p:spPr bwMode="auto">
          <a:xfrm>
            <a:off x="8036450" y="2090718"/>
            <a:ext cx="2180726" cy="5413362"/>
          </a:xfrm>
          <a:prstGeom prst="rect">
            <a:avLst/>
          </a:prstGeom>
          <a:noFill/>
          <a:ln w="9525">
            <a:noFill/>
            <a:miter lim="800000"/>
            <a:headEnd/>
            <a:tailEnd/>
          </a:ln>
        </p:spPr>
      </p:pic>
      <p:sp>
        <p:nvSpPr>
          <p:cNvPr id="9" name="CasellaDiTesto 8"/>
          <p:cNvSpPr txBox="1"/>
          <p:nvPr/>
        </p:nvSpPr>
        <p:spPr>
          <a:xfrm>
            <a:off x="1073112" y="7091378"/>
            <a:ext cx="4714908" cy="1692771"/>
          </a:xfrm>
          <a:prstGeom prst="rect">
            <a:avLst/>
          </a:prstGeom>
          <a:noFill/>
        </p:spPr>
        <p:txBody>
          <a:bodyPr wrap="square" rtlCol="0">
            <a:spAutoFit/>
          </a:bodyPr>
          <a:lstStyle/>
          <a:p>
            <a:r>
              <a:rPr lang="cs-CZ" sz="2200">
                <a:latin typeface="Century Gothic" pitchFamily="34" charset="0"/>
              </a:rPr>
              <a:t>BOOSTER 01 odstíny 1 až 6</a:t>
            </a:r>
          </a:p>
          <a:p>
            <a:endParaRPr lang="it-IT" sz="2200" dirty="0">
              <a:latin typeface="Century Gothic" pitchFamily="34" charset="0"/>
            </a:endParaRPr>
          </a:p>
          <a:p>
            <a:r>
              <a:rPr lang="cs-CZ" sz="2000" b="1">
                <a:latin typeface="Century Gothic" pitchFamily="34" charset="0"/>
              </a:rPr>
              <a:t>Míchací poměr</a:t>
            </a:r>
            <a:r>
              <a:rPr lang="cs-CZ" sz="2000">
                <a:latin typeface="Century Gothic" pitchFamily="34" charset="0"/>
              </a:rPr>
              <a:t>:</a:t>
            </a:r>
          </a:p>
          <a:p>
            <a:r>
              <a:rPr lang="cs-CZ" sz="2000">
                <a:latin typeface="Century Gothic" pitchFamily="34" charset="0"/>
              </a:rPr>
              <a:t>DEMI PLUS 10 % BARVY</a:t>
            </a:r>
          </a:p>
          <a:p>
            <a:r>
              <a:rPr lang="cs-CZ" sz="2000">
                <a:latin typeface="Century Gothic" pitchFamily="34" charset="0"/>
              </a:rPr>
              <a:t>FULL 20 % BARVY </a:t>
            </a:r>
          </a:p>
        </p:txBody>
      </p:sp>
      <p:sp>
        <p:nvSpPr>
          <p:cNvPr id="16" name="CasellaDiTesto 15"/>
          <p:cNvSpPr txBox="1"/>
          <p:nvPr/>
        </p:nvSpPr>
        <p:spPr>
          <a:xfrm>
            <a:off x="6573838" y="7091378"/>
            <a:ext cx="4714908" cy="2308324"/>
          </a:xfrm>
          <a:prstGeom prst="rect">
            <a:avLst/>
          </a:prstGeom>
          <a:noFill/>
        </p:spPr>
        <p:txBody>
          <a:bodyPr wrap="square" rtlCol="0">
            <a:spAutoFit/>
          </a:bodyPr>
          <a:lstStyle/>
          <a:p>
            <a:r>
              <a:rPr lang="cs-CZ" sz="2200">
                <a:latin typeface="Century Gothic" pitchFamily="34" charset="0"/>
              </a:rPr>
              <a:t>BOOSTER 02 odstíny 7 až 12</a:t>
            </a:r>
          </a:p>
          <a:p>
            <a:endParaRPr lang="it-IT" sz="2200" dirty="0">
              <a:latin typeface="Century Gothic" pitchFamily="34" charset="0"/>
            </a:endParaRPr>
          </a:p>
          <a:p>
            <a:r>
              <a:rPr lang="cs-CZ" sz="2000" b="1">
                <a:latin typeface="Century Gothic" pitchFamily="34" charset="0"/>
              </a:rPr>
              <a:t>Míchací poměr</a:t>
            </a:r>
            <a:r>
              <a:rPr lang="cs-CZ" sz="2000">
                <a:latin typeface="Century Gothic" pitchFamily="34" charset="0"/>
              </a:rPr>
              <a:t>:</a:t>
            </a:r>
          </a:p>
          <a:p>
            <a:r>
              <a:rPr lang="cs-CZ" sz="2000">
                <a:latin typeface="Century Gothic" pitchFamily="34" charset="0"/>
              </a:rPr>
              <a:t>DEMI PLUS 10 % BARVY</a:t>
            </a:r>
          </a:p>
          <a:p>
            <a:r>
              <a:rPr lang="cs-CZ" sz="2000">
                <a:latin typeface="Century Gothic" pitchFamily="34" charset="0"/>
              </a:rPr>
              <a:t>FULL 20 % BARVY </a:t>
            </a:r>
          </a:p>
          <a:p>
            <a:r>
              <a:rPr lang="cs-CZ" sz="2000">
                <a:latin typeface="Century Gothic" pitchFamily="34" charset="0"/>
              </a:rPr>
              <a:t>FULL SPECIAL BLONDE 30 % BARVY</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6" name="object 28"/>
          <p:cNvSpPr txBox="1">
            <a:spLocks noChangeArrowheads="1"/>
          </p:cNvSpPr>
          <p:nvPr/>
        </p:nvSpPr>
        <p:spPr bwMode="auto">
          <a:xfrm>
            <a:off x="741455" y="1315967"/>
            <a:ext cx="11137827" cy="7253136"/>
          </a:xfrm>
          <a:prstGeom prst="rect">
            <a:avLst/>
          </a:prstGeom>
          <a:noFill/>
          <a:ln w="9525">
            <a:noFill/>
            <a:miter lim="800000"/>
            <a:headEnd/>
            <a:tailEnd/>
          </a:ln>
        </p:spPr>
        <p:txBody>
          <a:bodyPr lIns="0" tIns="40700" rIns="0" bIns="0">
            <a:spAutoFit/>
          </a:bodyPr>
          <a:lstStyle/>
          <a:p>
            <a:pPr marL="11306">
              <a:spcBef>
                <a:spcPts val="323"/>
              </a:spcBef>
            </a:pPr>
            <a:r>
              <a:rPr lang="cs-CZ" sz="2800" b="1">
                <a:latin typeface="Century Gothic" pitchFamily="34" charset="0"/>
              </a:rPr>
              <a:t>Clear</a:t>
            </a:r>
          </a:p>
          <a:p>
            <a:pPr marL="11306">
              <a:spcBef>
                <a:spcPts val="323"/>
              </a:spcBef>
            </a:pPr>
            <a:endParaRPr lang="en-US" sz="2500" dirty="0">
              <a:latin typeface="Century Gothic" pitchFamily="34" charset="0"/>
            </a:endParaRPr>
          </a:p>
          <a:p>
            <a:pPr marL="11306">
              <a:lnSpc>
                <a:spcPct val="118000"/>
              </a:lnSpc>
              <a:spcBef>
                <a:spcPts val="1258"/>
              </a:spcBef>
            </a:pPr>
            <a:r>
              <a:rPr lang="cs-CZ" sz="2400">
                <a:latin typeface="Century Gothic" pitchFamily="34" charset="0"/>
              </a:rPr>
              <a:t>Odstín Clear BEAUTY FUSION poskytuje systému flexivnost. CLEAR je vlastně olejovou podkladovou barvy, obsahuje všechny aktivní složky této řady, ale neobsahuje žádný barvící pigment. Odstín byl obohacen výtažkem z červené chaluhy s vyhlazujícími vlastnostmi, co způsobí, že je perfektním produktem, umožnujícím získat lesk a zář. </a:t>
            </a:r>
          </a:p>
          <a:p>
            <a:pPr marL="11306">
              <a:lnSpc>
                <a:spcPct val="118000"/>
              </a:lnSpc>
              <a:spcBef>
                <a:spcPts val="1258"/>
              </a:spcBef>
            </a:pPr>
            <a:r>
              <a:rPr lang="cs-CZ" sz="2400">
                <a:latin typeface="Century Gothic" pitchFamily="34" charset="0"/>
              </a:rPr>
              <a:t>Může se používat na: </a:t>
            </a:r>
          </a:p>
          <a:p>
            <a:pPr marL="11306"/>
            <a:r>
              <a:rPr lang="cs-CZ" sz="2400">
                <a:latin typeface="Century Gothic" pitchFamily="34" charset="0"/>
                <a:cs typeface="Times New Roman" pitchFamily="18" charset="0"/>
              </a:rPr>
              <a:t>1) rozředění všech odstínů BEAUTY FUSION</a:t>
            </a:r>
          </a:p>
          <a:p>
            <a:pPr marL="11306">
              <a:lnSpc>
                <a:spcPct val="118000"/>
              </a:lnSpc>
            </a:pPr>
            <a:r>
              <a:rPr lang="cs-CZ" sz="2400">
                <a:latin typeface="Century Gothic" pitchFamily="34" charset="0"/>
              </a:rPr>
              <a:t>2) služba rozjasnění vlasů – Gloss, pro získaní neuvěřitelně lesklého výsledku  </a:t>
            </a:r>
          </a:p>
          <a:p>
            <a:pPr marL="11306">
              <a:lnSpc>
                <a:spcPct val="118000"/>
              </a:lnSpc>
            </a:pPr>
            <a:r>
              <a:rPr lang="cs-CZ" sz="2400">
                <a:latin typeface="Century Gothic" pitchFamily="34" charset="0"/>
              </a:rPr>
              <a:t>3) služby SOFT LIGHT, pro rozjasnění přirozené barvy vlasů na stupeň 4 nebo odbarvit obarvené vlasy do 2 stupňů</a:t>
            </a:r>
          </a:p>
          <a:p>
            <a:pPr marL="11306">
              <a:lnSpc>
                <a:spcPct val="118000"/>
              </a:lnSpc>
            </a:pPr>
            <a:endParaRPr lang="en-US" sz="2400" dirty="0">
              <a:latin typeface="Century Gothic" pitchFamily="34" charset="0"/>
            </a:endParaRPr>
          </a:p>
          <a:p>
            <a:pPr marL="11306">
              <a:lnSpc>
                <a:spcPct val="118000"/>
              </a:lnSpc>
            </a:pPr>
            <a:endParaRPr lang="en-US" sz="2200" dirty="0">
              <a:latin typeface="Century Gothic" pitchFamily="34" charset="0"/>
            </a:endParaRPr>
          </a:p>
          <a:p>
            <a:pPr marL="11306">
              <a:spcBef>
                <a:spcPts val="600"/>
              </a:spcBef>
            </a:pPr>
            <a:endParaRPr lang="en-US" sz="2500" dirty="0">
              <a:latin typeface="Century Gothic" pitchFamily="34" charset="0"/>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6" name="object 28"/>
          <p:cNvSpPr txBox="1">
            <a:spLocks noChangeArrowheads="1"/>
          </p:cNvSpPr>
          <p:nvPr/>
        </p:nvSpPr>
        <p:spPr bwMode="auto">
          <a:xfrm>
            <a:off x="741455" y="1315967"/>
            <a:ext cx="11137827" cy="3300131"/>
          </a:xfrm>
          <a:prstGeom prst="rect">
            <a:avLst/>
          </a:prstGeom>
          <a:noFill/>
          <a:ln w="9525">
            <a:noFill/>
            <a:miter lim="800000"/>
            <a:headEnd/>
            <a:tailEnd/>
          </a:ln>
        </p:spPr>
        <p:txBody>
          <a:bodyPr lIns="0" tIns="40700" rIns="0" bIns="0">
            <a:spAutoFit/>
          </a:bodyPr>
          <a:lstStyle/>
          <a:p>
            <a:pPr marL="11306">
              <a:spcBef>
                <a:spcPts val="323"/>
              </a:spcBef>
            </a:pPr>
            <a:r>
              <a:rPr lang="cs-CZ" sz="2800" b="1">
                <a:latin typeface="Century Gothic" pitchFamily="34" charset="0"/>
              </a:rPr>
              <a:t>Clear: Služba rozjasnění vlasů</a:t>
            </a:r>
          </a:p>
          <a:p>
            <a:pPr marL="11306">
              <a:spcBef>
                <a:spcPts val="323"/>
              </a:spcBef>
            </a:pPr>
            <a:endParaRPr lang="en-US" sz="2500" dirty="0">
              <a:latin typeface="Century Gothic" pitchFamily="34" charset="0"/>
            </a:endParaRPr>
          </a:p>
          <a:p>
            <a:pPr marL="11306">
              <a:spcBef>
                <a:spcPts val="0"/>
              </a:spcBef>
            </a:pPr>
            <a:r>
              <a:rPr lang="cs-CZ" sz="2400">
                <a:latin typeface="Century Gothic" pitchFamily="34" charset="0"/>
              </a:rPr>
              <a:t>Clear se perfektně hodí pro poskytnutí vlasům světla, protože byl vyvinut ve spojení s červenými výtažky z mořských řas, které vyhlazují a uzavírají šupiny.</a:t>
            </a:r>
          </a:p>
          <a:p>
            <a:pPr marL="11306">
              <a:spcBef>
                <a:spcPts val="0"/>
              </a:spcBef>
            </a:pPr>
            <a:r>
              <a:rPr lang="cs-CZ" sz="2400">
                <a:latin typeface="Century Gothic" pitchFamily="34" charset="0"/>
              </a:rPr>
              <a:t>Jeho použití napomáhá chránit vlasy před vnějšími faktory.</a:t>
            </a:r>
          </a:p>
          <a:p>
            <a:pPr marL="11306">
              <a:lnSpc>
                <a:spcPct val="118000"/>
              </a:lnSpc>
            </a:pPr>
            <a:endParaRPr lang="en-US" sz="2400" dirty="0">
              <a:latin typeface="Century Gothic" pitchFamily="34" charset="0"/>
            </a:endParaRPr>
          </a:p>
          <a:p>
            <a:pPr marL="11306">
              <a:lnSpc>
                <a:spcPct val="118000"/>
              </a:lnSpc>
            </a:pPr>
            <a:endParaRPr lang="en-US" sz="2200" dirty="0">
              <a:latin typeface="Century Gothic" pitchFamily="34" charset="0"/>
            </a:endParaRPr>
          </a:p>
          <a:p>
            <a:pPr marL="11306">
              <a:spcBef>
                <a:spcPts val="600"/>
              </a:spcBef>
            </a:pPr>
            <a:endParaRPr lang="en-US" sz="2500" dirty="0">
              <a:latin typeface="Century Gothic" pitchFamily="34" charset="0"/>
            </a:endParaRPr>
          </a:p>
        </p:txBody>
      </p:sp>
      <p:sp>
        <p:nvSpPr>
          <p:cNvPr id="7" name="object 2"/>
          <p:cNvSpPr>
            <a:spLocks noChangeArrowheads="1"/>
          </p:cNvSpPr>
          <p:nvPr/>
        </p:nvSpPr>
        <p:spPr bwMode="auto">
          <a:xfrm>
            <a:off x="5708070" y="3749899"/>
            <a:ext cx="896147" cy="2582739"/>
          </a:xfrm>
          <a:prstGeom prst="rect">
            <a:avLst/>
          </a:prstGeom>
          <a:blipFill dpi="0" rotWithShape="1">
            <a:blip r:embed="rId4"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10" name="object 21"/>
          <p:cNvSpPr>
            <a:spLocks noChangeArrowheads="1"/>
          </p:cNvSpPr>
          <p:nvPr/>
        </p:nvSpPr>
        <p:spPr bwMode="auto">
          <a:xfrm>
            <a:off x="7685382" y="5466439"/>
            <a:ext cx="960158" cy="2877558"/>
          </a:xfrm>
          <a:prstGeom prst="rect">
            <a:avLst/>
          </a:prstGeom>
          <a:blipFill dpi="0" rotWithShape="1">
            <a:blip r:embed="rId4"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16" name="object 27"/>
          <p:cNvSpPr>
            <a:spLocks noChangeArrowheads="1"/>
          </p:cNvSpPr>
          <p:nvPr/>
        </p:nvSpPr>
        <p:spPr bwMode="auto">
          <a:xfrm>
            <a:off x="1381560" y="4066047"/>
            <a:ext cx="704116" cy="1474096"/>
          </a:xfrm>
          <a:prstGeom prst="rect">
            <a:avLst/>
          </a:prstGeom>
          <a:blipFill dpi="0" rotWithShape="1">
            <a:blip r:embed="rId5"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17" name="object 28"/>
          <p:cNvSpPr>
            <a:spLocks noChangeArrowheads="1"/>
          </p:cNvSpPr>
          <p:nvPr/>
        </p:nvSpPr>
        <p:spPr bwMode="auto">
          <a:xfrm>
            <a:off x="1253539" y="6424601"/>
            <a:ext cx="768126" cy="1785806"/>
          </a:xfrm>
          <a:prstGeom prst="rect">
            <a:avLst/>
          </a:prstGeom>
          <a:blipFill dpi="0" rotWithShape="1">
            <a:blip r:embed="rId6"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19" name="object 29"/>
          <p:cNvSpPr>
            <a:spLocks noChangeArrowheads="1"/>
          </p:cNvSpPr>
          <p:nvPr/>
        </p:nvSpPr>
        <p:spPr bwMode="auto">
          <a:xfrm>
            <a:off x="4164805" y="6498306"/>
            <a:ext cx="704116" cy="1712101"/>
          </a:xfrm>
          <a:prstGeom prst="rect">
            <a:avLst/>
          </a:prstGeom>
          <a:blipFill dpi="0" rotWithShape="1">
            <a:blip r:embed="rId7"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22" name="Freccia a destra 21"/>
          <p:cNvSpPr/>
          <p:nvPr/>
        </p:nvSpPr>
        <p:spPr>
          <a:xfrm>
            <a:off x="3930632" y="4591048"/>
            <a:ext cx="928694" cy="714380"/>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Freccia a destra 22"/>
          <p:cNvSpPr/>
          <p:nvPr/>
        </p:nvSpPr>
        <p:spPr>
          <a:xfrm>
            <a:off x="3010449" y="7091378"/>
            <a:ext cx="928694" cy="714380"/>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Freccia a destra 23"/>
          <p:cNvSpPr/>
          <p:nvPr/>
        </p:nvSpPr>
        <p:spPr>
          <a:xfrm>
            <a:off x="6288086" y="7091378"/>
            <a:ext cx="928694" cy="714380"/>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CasellaDiTesto 24"/>
          <p:cNvSpPr txBox="1"/>
          <p:nvPr/>
        </p:nvSpPr>
        <p:spPr>
          <a:xfrm>
            <a:off x="2430434" y="4733924"/>
            <a:ext cx="1357322" cy="461665"/>
          </a:xfrm>
          <a:prstGeom prst="rect">
            <a:avLst/>
          </a:prstGeom>
          <a:noFill/>
        </p:spPr>
        <p:txBody>
          <a:bodyPr wrap="square" rtlCol="0">
            <a:spAutoFit/>
          </a:bodyPr>
          <a:lstStyle/>
          <a:p>
            <a:r>
              <a:rPr lang="cs-CZ" sz="2400">
                <a:latin typeface="Century Gothic" pitchFamily="34" charset="0"/>
              </a:rPr>
              <a:t>CLEAR</a:t>
            </a:r>
          </a:p>
        </p:txBody>
      </p:sp>
      <p:sp>
        <p:nvSpPr>
          <p:cNvPr id="27" name="CasellaDiTesto 26"/>
          <p:cNvSpPr txBox="1"/>
          <p:nvPr/>
        </p:nvSpPr>
        <p:spPr>
          <a:xfrm>
            <a:off x="4939275" y="7734320"/>
            <a:ext cx="1357322" cy="461665"/>
          </a:xfrm>
          <a:prstGeom prst="rect">
            <a:avLst/>
          </a:prstGeom>
          <a:noFill/>
        </p:spPr>
        <p:txBody>
          <a:bodyPr wrap="square" rtlCol="0">
            <a:spAutoFit/>
          </a:bodyPr>
          <a:lstStyle/>
          <a:p>
            <a:r>
              <a:rPr lang="cs-CZ" sz="2400">
                <a:latin typeface="Century Gothic" pitchFamily="34" charset="0"/>
              </a:rPr>
              <a:t>CLEAR</a:t>
            </a:r>
          </a:p>
        </p:txBody>
      </p:sp>
      <p:sp>
        <p:nvSpPr>
          <p:cNvPr id="28" name="CasellaDiTesto 27"/>
          <p:cNvSpPr txBox="1"/>
          <p:nvPr/>
        </p:nvSpPr>
        <p:spPr>
          <a:xfrm>
            <a:off x="2001806" y="7734320"/>
            <a:ext cx="1357322" cy="461665"/>
          </a:xfrm>
          <a:prstGeom prst="rect">
            <a:avLst/>
          </a:prstGeom>
          <a:noFill/>
        </p:spPr>
        <p:txBody>
          <a:bodyPr wrap="square" rtlCol="0">
            <a:spAutoFit/>
          </a:bodyPr>
          <a:lstStyle/>
          <a:p>
            <a:r>
              <a:rPr lang="cs-CZ" sz="2400">
                <a:latin typeface="Century Gothic" pitchFamily="34" charset="0"/>
              </a:rPr>
              <a:t>12,0</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object 2"/>
          <p:cNvSpPr>
            <a:spLocks noChangeArrowheads="1"/>
          </p:cNvSpPr>
          <p:nvPr/>
        </p:nvSpPr>
        <p:spPr bwMode="auto">
          <a:xfrm>
            <a:off x="-15319" y="3072"/>
            <a:ext cx="13020119" cy="9750529"/>
          </a:xfrm>
          <a:custGeom>
            <a:avLst/>
            <a:gdLst>
              <a:gd name="T0" fmla="*/ 0 w 7740015"/>
              <a:gd name="T1" fmla="*/ 0 h 10080625"/>
              <a:gd name="T2" fmla="*/ 7740015 w 7740015"/>
              <a:gd name="T3" fmla="*/ 10080625 h 10080625"/>
            </a:gdLst>
            <a:ahLst/>
            <a:cxnLst/>
            <a:rect l="T0" t="T1" r="T2" b="T3"/>
            <a:pathLst>
              <a:path w="7740015" h="10080625">
                <a:moveTo>
                  <a:pt x="0" y="10080002"/>
                </a:moveTo>
                <a:lnTo>
                  <a:pt x="7739989" y="10080002"/>
                </a:lnTo>
                <a:lnTo>
                  <a:pt x="7739989" y="0"/>
                </a:lnTo>
                <a:lnTo>
                  <a:pt x="0" y="0"/>
                </a:lnTo>
                <a:lnTo>
                  <a:pt x="0" y="10080002"/>
                </a:lnTo>
                <a:close/>
              </a:path>
            </a:pathLst>
          </a:custGeom>
          <a:solidFill>
            <a:srgbClr val="D7EBF1"/>
          </a:solidFill>
          <a:ln w="9525">
            <a:noFill/>
            <a:miter lim="800000"/>
            <a:headEnd/>
            <a:tailEnd/>
          </a:ln>
        </p:spPr>
        <p:txBody>
          <a:bodyPr lIns="0" tIns="0" rIns="0" bIns="0"/>
          <a:lstStyle/>
          <a:p>
            <a:pPr marL="985800">
              <a:defRPr/>
            </a:pPr>
            <a:endParaRPr lang="en-US" sz="3600" b="1" dirty="0">
              <a:solidFill>
                <a:schemeClr val="tx1">
                  <a:lumMod val="65000"/>
                  <a:lumOff val="35000"/>
                </a:schemeClr>
              </a:solidFill>
              <a:latin typeface="Times New Roman" pitchFamily="18" charset="0"/>
              <a:cs typeface="Times New Roman" pitchFamily="18" charset="0"/>
            </a:endParaRPr>
          </a:p>
        </p:txBody>
      </p:sp>
      <p:sp>
        <p:nvSpPr>
          <p:cNvPr id="20" name="CasellaDiTesto 19"/>
          <p:cNvSpPr txBox="1"/>
          <p:nvPr/>
        </p:nvSpPr>
        <p:spPr>
          <a:xfrm>
            <a:off x="9645672" y="4662486"/>
            <a:ext cx="3600616" cy="2236631"/>
          </a:xfrm>
          <a:prstGeom prst="rect">
            <a:avLst/>
          </a:prstGeom>
          <a:noFill/>
        </p:spPr>
        <p:txBody>
          <a:bodyPr wrap="square" lIns="81400" tIns="40700" rIns="81400" bIns="40700" rtlCol="0">
            <a:spAutoFit/>
          </a:bodyPr>
          <a:lstStyle/>
          <a:p>
            <a:r>
              <a:rPr lang="cs-CZ" sz="2800">
                <a:latin typeface="Century Gothic" pitchFamily="34" charset="0"/>
              </a:rPr>
              <a:t>FULL</a:t>
            </a:r>
          </a:p>
          <a:p>
            <a:endParaRPr lang="en-US" sz="2800" dirty="0">
              <a:latin typeface="Century Gothic" pitchFamily="34" charset="0"/>
            </a:endParaRPr>
          </a:p>
          <a:p>
            <a:r>
              <a:rPr lang="cs-CZ" sz="2800">
                <a:latin typeface="Century Gothic" pitchFamily="34" charset="0"/>
              </a:rPr>
              <a:t>DEMI PLUS</a:t>
            </a:r>
          </a:p>
          <a:p>
            <a:endParaRPr lang="en-US" sz="2800" dirty="0">
              <a:latin typeface="Century Gothic" pitchFamily="34" charset="0"/>
            </a:endParaRPr>
          </a:p>
          <a:p>
            <a:r>
              <a:rPr lang="cs-CZ" sz="2800">
                <a:latin typeface="Century Gothic" pitchFamily="34" charset="0"/>
              </a:rPr>
              <a:t>GLOSS</a:t>
            </a:r>
          </a:p>
        </p:txBody>
      </p:sp>
      <p:sp>
        <p:nvSpPr>
          <p:cNvPr id="18" name="CasellaDiTesto 17"/>
          <p:cNvSpPr txBox="1"/>
          <p:nvPr/>
        </p:nvSpPr>
        <p:spPr>
          <a:xfrm>
            <a:off x="3859194" y="2087329"/>
            <a:ext cx="2857520" cy="646331"/>
          </a:xfrm>
          <a:prstGeom prst="rect">
            <a:avLst/>
          </a:prstGeom>
          <a:noFill/>
        </p:spPr>
        <p:txBody>
          <a:bodyPr wrap="square" rtlCol="0">
            <a:spAutoFit/>
          </a:bodyPr>
          <a:lstStyle/>
          <a:p>
            <a:r>
              <a:rPr lang="cs-CZ" sz="3600" b="1" i="1" dirty="0">
                <a:latin typeface="Bookman Old Style" pitchFamily="18" charset="0"/>
              </a:rPr>
              <a:t>Až</a:t>
            </a:r>
          </a:p>
        </p:txBody>
      </p:sp>
      <p:sp>
        <p:nvSpPr>
          <p:cNvPr id="3077" name="object 5"/>
          <p:cNvSpPr>
            <a:spLocks noChangeArrowheads="1"/>
          </p:cNvSpPr>
          <p:nvPr/>
        </p:nvSpPr>
        <p:spPr bwMode="auto">
          <a:xfrm rot="16200000" flipV="1">
            <a:off x="4957859" y="5479486"/>
            <a:ext cx="5527898" cy="38405"/>
          </a:xfrm>
          <a:custGeom>
            <a:avLst/>
            <a:gdLst>
              <a:gd name="T0" fmla="*/ 0 w 2932429"/>
              <a:gd name="T1" fmla="*/ 2932429 w 2932429"/>
            </a:gdLst>
            <a:ahLst/>
            <a:cxnLst/>
            <a:rect l="T0" t="0" r="T1" b="0"/>
            <a:pathLst>
              <a:path w="2932429">
                <a:moveTo>
                  <a:pt x="0" y="0"/>
                </a:moveTo>
                <a:lnTo>
                  <a:pt x="2932404" y="0"/>
                </a:lnTo>
              </a:path>
            </a:pathLst>
          </a:custGeom>
          <a:noFill/>
          <a:ln w="10160">
            <a:solidFill>
              <a:srgbClr val="000000"/>
            </a:solidFill>
            <a:miter lim="800000"/>
            <a:headEnd/>
            <a:tailEnd/>
          </a:ln>
        </p:spPr>
        <p:txBody>
          <a:bodyPr lIns="0" tIns="0" rIns="0" bIns="0"/>
          <a:lstStyle/>
          <a:p>
            <a:endParaRPr lang="it-IT">
              <a:latin typeface="Calibri" pitchFamily="34" charset="0"/>
            </a:endParaRPr>
          </a:p>
        </p:txBody>
      </p:sp>
      <p:sp>
        <p:nvSpPr>
          <p:cNvPr id="12" name="object 12"/>
          <p:cNvSpPr txBox="1"/>
          <p:nvPr/>
        </p:nvSpPr>
        <p:spPr>
          <a:xfrm>
            <a:off x="3801938" y="3840319"/>
            <a:ext cx="2280390" cy="1320608"/>
          </a:xfrm>
          <a:prstGeom prst="rect">
            <a:avLst/>
          </a:prstGeom>
        </p:spPr>
        <p:txBody>
          <a:bodyPr wrap="square" lIns="0" tIns="12436" rIns="0" bIns="0">
            <a:spAutoFit/>
          </a:bodyPr>
          <a:lstStyle/>
          <a:p>
            <a:pPr marL="11306" fontAlgn="auto">
              <a:spcBef>
                <a:spcPts val="98"/>
              </a:spcBef>
              <a:spcAft>
                <a:spcPts val="0"/>
              </a:spcAft>
              <a:defRPr/>
            </a:pPr>
            <a:r>
              <a:rPr lang="cs-CZ" sz="8500" dirty="0">
                <a:latin typeface="Book Antiqua"/>
                <a:cs typeface="Book Antiqua"/>
              </a:rPr>
              <a:t>99 %</a:t>
            </a:r>
          </a:p>
        </p:txBody>
      </p:sp>
      <p:sp>
        <p:nvSpPr>
          <p:cNvPr id="3102" name="object 30"/>
          <p:cNvSpPr>
            <a:spLocks noChangeArrowheads="1"/>
          </p:cNvSpPr>
          <p:nvPr/>
        </p:nvSpPr>
        <p:spPr bwMode="auto">
          <a:xfrm>
            <a:off x="2361692" y="2527443"/>
            <a:ext cx="1260216" cy="1589271"/>
          </a:xfrm>
          <a:prstGeom prst="rect">
            <a:avLst/>
          </a:prstGeom>
          <a:blipFill dpi="0" rotWithShape="1">
            <a:blip r:embed="rId2" cstate="print"/>
            <a:srcRect/>
            <a:stretch>
              <a:fillRect/>
            </a:stretch>
          </a:blipFill>
          <a:ln w="9525">
            <a:noFill/>
            <a:miter lim="800000"/>
            <a:headEnd/>
            <a:tailEnd/>
          </a:ln>
        </p:spPr>
        <p:txBody>
          <a:bodyPr lIns="0" tIns="0" rIns="0" bIns="0"/>
          <a:lstStyle/>
          <a:p>
            <a:endParaRPr lang="it-IT" sz="2500" dirty="0">
              <a:latin typeface="Calibri" pitchFamily="34" charset="0"/>
            </a:endParaRPr>
          </a:p>
        </p:txBody>
      </p:sp>
      <p:sp>
        <p:nvSpPr>
          <p:cNvPr id="3103" name="object 31"/>
          <p:cNvSpPr>
            <a:spLocks noChangeArrowheads="1"/>
          </p:cNvSpPr>
          <p:nvPr/>
        </p:nvSpPr>
        <p:spPr bwMode="auto">
          <a:xfrm>
            <a:off x="5422215" y="2389246"/>
            <a:ext cx="1260216" cy="1520172"/>
          </a:xfrm>
          <a:prstGeom prst="rect">
            <a:avLst/>
          </a:prstGeom>
          <a:blipFill dpi="0" rotWithShape="1">
            <a:blip r:embed="rId3"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3104" name="object 32"/>
          <p:cNvSpPr>
            <a:spLocks noChangeArrowheads="1"/>
          </p:cNvSpPr>
          <p:nvPr/>
        </p:nvSpPr>
        <p:spPr bwMode="auto">
          <a:xfrm>
            <a:off x="2541723" y="5222294"/>
            <a:ext cx="1260216" cy="1727468"/>
          </a:xfrm>
          <a:prstGeom prst="rect">
            <a:avLst/>
          </a:prstGeom>
          <a:blipFill dpi="0" rotWithShape="1">
            <a:blip r:embed="rId4" cstate="print"/>
            <a:srcRect/>
            <a:stretch>
              <a:fillRect/>
            </a:stretch>
          </a:blipFill>
          <a:ln w="9525">
            <a:noFill/>
            <a:miter lim="800000"/>
            <a:headEnd/>
            <a:tailEnd/>
          </a:ln>
        </p:spPr>
        <p:txBody>
          <a:bodyPr lIns="0" tIns="0" rIns="0" bIns="0"/>
          <a:lstStyle/>
          <a:p>
            <a:endParaRPr lang="it-IT" dirty="0">
              <a:latin typeface="Calibri" pitchFamily="34" charset="0"/>
            </a:endParaRPr>
          </a:p>
        </p:txBody>
      </p:sp>
      <p:sp>
        <p:nvSpPr>
          <p:cNvPr id="3105" name="object 33"/>
          <p:cNvSpPr>
            <a:spLocks noChangeArrowheads="1"/>
          </p:cNvSpPr>
          <p:nvPr/>
        </p:nvSpPr>
        <p:spPr bwMode="auto">
          <a:xfrm>
            <a:off x="5722267" y="5222294"/>
            <a:ext cx="1140195" cy="1520172"/>
          </a:xfrm>
          <a:prstGeom prst="rect">
            <a:avLst/>
          </a:prstGeom>
          <a:blipFill dpi="0" rotWithShape="1">
            <a:blip r:embed="rId5"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3106" name="object 34"/>
          <p:cNvSpPr>
            <a:spLocks noChangeArrowheads="1"/>
          </p:cNvSpPr>
          <p:nvPr/>
        </p:nvSpPr>
        <p:spPr bwMode="auto">
          <a:xfrm>
            <a:off x="621395" y="1873303"/>
            <a:ext cx="2237667" cy="145977"/>
          </a:xfrm>
          <a:custGeom>
            <a:avLst/>
            <a:gdLst>
              <a:gd name="T0" fmla="*/ 0 w 2383790"/>
              <a:gd name="T1" fmla="*/ 0 h 130810"/>
              <a:gd name="T2" fmla="*/ 2383790 w 2383790"/>
              <a:gd name="T3" fmla="*/ 130810 h 130810"/>
            </a:gdLst>
            <a:ahLst/>
            <a:cxnLst/>
            <a:rect l="T0" t="T1" r="T2" b="T3"/>
            <a:pathLst>
              <a:path w="2383790" h="130810">
                <a:moveTo>
                  <a:pt x="51650" y="2159"/>
                </a:moveTo>
                <a:lnTo>
                  <a:pt x="0" y="2159"/>
                </a:lnTo>
                <a:lnTo>
                  <a:pt x="0" y="128574"/>
                </a:lnTo>
                <a:lnTo>
                  <a:pt x="27787" y="128574"/>
                </a:lnTo>
                <a:lnTo>
                  <a:pt x="27787" y="90639"/>
                </a:lnTo>
                <a:lnTo>
                  <a:pt x="48933" y="90639"/>
                </a:lnTo>
                <a:lnTo>
                  <a:pt x="68887" y="87815"/>
                </a:lnTo>
                <a:lnTo>
                  <a:pt x="85124" y="79406"/>
                </a:lnTo>
                <a:lnTo>
                  <a:pt x="95717" y="65925"/>
                </a:lnTo>
                <a:lnTo>
                  <a:pt x="27787" y="65925"/>
                </a:lnTo>
                <a:lnTo>
                  <a:pt x="27787" y="27241"/>
                </a:lnTo>
                <a:lnTo>
                  <a:pt x="96101" y="27241"/>
                </a:lnTo>
                <a:lnTo>
                  <a:pt x="87155" y="14322"/>
                </a:lnTo>
                <a:lnTo>
                  <a:pt x="71936" y="5354"/>
                </a:lnTo>
                <a:lnTo>
                  <a:pt x="51650" y="2159"/>
                </a:lnTo>
                <a:close/>
              </a:path>
              <a:path w="2383790" h="130810">
                <a:moveTo>
                  <a:pt x="96101" y="27241"/>
                </a:moveTo>
                <a:lnTo>
                  <a:pt x="49301" y="27241"/>
                </a:lnTo>
                <a:lnTo>
                  <a:pt x="58696" y="28482"/>
                </a:lnTo>
                <a:lnTo>
                  <a:pt x="65806" y="32146"/>
                </a:lnTo>
                <a:lnTo>
                  <a:pt x="70309" y="38150"/>
                </a:lnTo>
                <a:lnTo>
                  <a:pt x="71777" y="45859"/>
                </a:lnTo>
                <a:lnTo>
                  <a:pt x="71882" y="46761"/>
                </a:lnTo>
                <a:lnTo>
                  <a:pt x="70394" y="54331"/>
                </a:lnTo>
                <a:lnTo>
                  <a:pt x="66078" y="60410"/>
                </a:lnTo>
                <a:lnTo>
                  <a:pt x="59151" y="64456"/>
                </a:lnTo>
                <a:lnTo>
                  <a:pt x="49834" y="65925"/>
                </a:lnTo>
                <a:lnTo>
                  <a:pt x="95717" y="65925"/>
                </a:lnTo>
                <a:lnTo>
                  <a:pt x="96042" y="65511"/>
                </a:lnTo>
                <a:lnTo>
                  <a:pt x="99927" y="46761"/>
                </a:lnTo>
                <a:lnTo>
                  <a:pt x="100037" y="45859"/>
                </a:lnTo>
                <a:lnTo>
                  <a:pt x="96719" y="28133"/>
                </a:lnTo>
                <a:lnTo>
                  <a:pt x="96101" y="27241"/>
                </a:lnTo>
                <a:close/>
              </a:path>
              <a:path w="2383790" h="130810">
                <a:moveTo>
                  <a:pt x="179146" y="2159"/>
                </a:moveTo>
                <a:lnTo>
                  <a:pt x="151358" y="2159"/>
                </a:lnTo>
                <a:lnTo>
                  <a:pt x="151358" y="128574"/>
                </a:lnTo>
                <a:lnTo>
                  <a:pt x="179146" y="128574"/>
                </a:lnTo>
                <a:lnTo>
                  <a:pt x="179146" y="77825"/>
                </a:lnTo>
                <a:lnTo>
                  <a:pt x="258267" y="77825"/>
                </a:lnTo>
                <a:lnTo>
                  <a:pt x="258267" y="52197"/>
                </a:lnTo>
                <a:lnTo>
                  <a:pt x="179146" y="52197"/>
                </a:lnTo>
                <a:lnTo>
                  <a:pt x="179146" y="2159"/>
                </a:lnTo>
                <a:close/>
              </a:path>
              <a:path w="2383790" h="130810">
                <a:moveTo>
                  <a:pt x="258267" y="77825"/>
                </a:moveTo>
                <a:lnTo>
                  <a:pt x="230466" y="77825"/>
                </a:lnTo>
                <a:lnTo>
                  <a:pt x="230466" y="128574"/>
                </a:lnTo>
                <a:lnTo>
                  <a:pt x="258267" y="128574"/>
                </a:lnTo>
                <a:lnTo>
                  <a:pt x="258267" y="77825"/>
                </a:lnTo>
                <a:close/>
              </a:path>
              <a:path w="2383790" h="130810">
                <a:moveTo>
                  <a:pt x="258267" y="2159"/>
                </a:moveTo>
                <a:lnTo>
                  <a:pt x="230466" y="2159"/>
                </a:lnTo>
                <a:lnTo>
                  <a:pt x="230466" y="52197"/>
                </a:lnTo>
                <a:lnTo>
                  <a:pt x="258267" y="52197"/>
                </a:lnTo>
                <a:lnTo>
                  <a:pt x="258267" y="2159"/>
                </a:lnTo>
                <a:close/>
              </a:path>
              <a:path w="2383790" h="130810">
                <a:moveTo>
                  <a:pt x="338836" y="2159"/>
                </a:moveTo>
                <a:lnTo>
                  <a:pt x="306324" y="2159"/>
                </a:lnTo>
                <a:lnTo>
                  <a:pt x="354914" y="78740"/>
                </a:lnTo>
                <a:lnTo>
                  <a:pt x="354914" y="128574"/>
                </a:lnTo>
                <a:lnTo>
                  <a:pt x="382701" y="128574"/>
                </a:lnTo>
                <a:lnTo>
                  <a:pt x="382701" y="78193"/>
                </a:lnTo>
                <a:lnTo>
                  <a:pt x="398860" y="52908"/>
                </a:lnTo>
                <a:lnTo>
                  <a:pt x="368985" y="52908"/>
                </a:lnTo>
                <a:lnTo>
                  <a:pt x="338836" y="2159"/>
                </a:lnTo>
                <a:close/>
              </a:path>
              <a:path w="2383790" h="130810">
                <a:moveTo>
                  <a:pt x="431292" y="2159"/>
                </a:moveTo>
                <a:lnTo>
                  <a:pt x="399681" y="2159"/>
                </a:lnTo>
                <a:lnTo>
                  <a:pt x="368985" y="52908"/>
                </a:lnTo>
                <a:lnTo>
                  <a:pt x="398860" y="52908"/>
                </a:lnTo>
                <a:lnTo>
                  <a:pt x="431292" y="2159"/>
                </a:lnTo>
                <a:close/>
              </a:path>
              <a:path w="2383790" h="130810">
                <a:moveTo>
                  <a:pt x="536587" y="27787"/>
                </a:moveTo>
                <a:lnTo>
                  <a:pt x="508800" y="27787"/>
                </a:lnTo>
                <a:lnTo>
                  <a:pt x="508800" y="128574"/>
                </a:lnTo>
                <a:lnTo>
                  <a:pt x="536587" y="128574"/>
                </a:lnTo>
                <a:lnTo>
                  <a:pt x="536587" y="27787"/>
                </a:lnTo>
                <a:close/>
              </a:path>
              <a:path w="2383790" h="130810">
                <a:moveTo>
                  <a:pt x="575068" y="2159"/>
                </a:moveTo>
                <a:lnTo>
                  <a:pt x="470331" y="2159"/>
                </a:lnTo>
                <a:lnTo>
                  <a:pt x="470331" y="27787"/>
                </a:lnTo>
                <a:lnTo>
                  <a:pt x="575068" y="27787"/>
                </a:lnTo>
                <a:lnTo>
                  <a:pt x="575068" y="2159"/>
                </a:lnTo>
                <a:close/>
              </a:path>
              <a:path w="2383790" h="130810">
                <a:moveTo>
                  <a:pt x="683450" y="0"/>
                </a:moveTo>
                <a:lnTo>
                  <a:pt x="635134" y="19200"/>
                </a:lnTo>
                <a:lnTo>
                  <a:pt x="616160" y="65011"/>
                </a:lnTo>
                <a:lnTo>
                  <a:pt x="616089" y="65735"/>
                </a:lnTo>
                <a:lnTo>
                  <a:pt x="621069" y="91061"/>
                </a:lnTo>
                <a:lnTo>
                  <a:pt x="634950" y="111723"/>
                </a:lnTo>
                <a:lnTo>
                  <a:pt x="656150" y="125644"/>
                </a:lnTo>
                <a:lnTo>
                  <a:pt x="683082" y="130746"/>
                </a:lnTo>
                <a:lnTo>
                  <a:pt x="710071" y="125586"/>
                </a:lnTo>
                <a:lnTo>
                  <a:pt x="731397" y="111539"/>
                </a:lnTo>
                <a:lnTo>
                  <a:pt x="735724" y="105117"/>
                </a:lnTo>
                <a:lnTo>
                  <a:pt x="683450" y="105117"/>
                </a:lnTo>
                <a:lnTo>
                  <a:pt x="668009" y="101955"/>
                </a:lnTo>
                <a:lnTo>
                  <a:pt x="655893" y="93371"/>
                </a:lnTo>
                <a:lnTo>
                  <a:pt x="647979" y="80723"/>
                </a:lnTo>
                <a:lnTo>
                  <a:pt x="645215" y="65735"/>
                </a:lnTo>
                <a:lnTo>
                  <a:pt x="645147" y="65011"/>
                </a:lnTo>
                <a:lnTo>
                  <a:pt x="647924" y="49709"/>
                </a:lnTo>
                <a:lnTo>
                  <a:pt x="655713" y="37184"/>
                </a:lnTo>
                <a:lnTo>
                  <a:pt x="667703" y="28722"/>
                </a:lnTo>
                <a:lnTo>
                  <a:pt x="683082" y="25615"/>
                </a:lnTo>
                <a:lnTo>
                  <a:pt x="736007" y="25615"/>
                </a:lnTo>
                <a:lnTo>
                  <a:pt x="731577" y="19023"/>
                </a:lnTo>
                <a:lnTo>
                  <a:pt x="710377" y="5102"/>
                </a:lnTo>
                <a:lnTo>
                  <a:pt x="683450" y="0"/>
                </a:lnTo>
                <a:close/>
              </a:path>
              <a:path w="2383790" h="130810">
                <a:moveTo>
                  <a:pt x="736007" y="25615"/>
                </a:moveTo>
                <a:lnTo>
                  <a:pt x="683082" y="25615"/>
                </a:lnTo>
                <a:lnTo>
                  <a:pt x="698518" y="28778"/>
                </a:lnTo>
                <a:lnTo>
                  <a:pt x="710634" y="37361"/>
                </a:lnTo>
                <a:lnTo>
                  <a:pt x="718550" y="50010"/>
                </a:lnTo>
                <a:lnTo>
                  <a:pt x="721319" y="65011"/>
                </a:lnTo>
                <a:lnTo>
                  <a:pt x="721385" y="65735"/>
                </a:lnTo>
                <a:lnTo>
                  <a:pt x="718608" y="81034"/>
                </a:lnTo>
                <a:lnTo>
                  <a:pt x="710819" y="93556"/>
                </a:lnTo>
                <a:lnTo>
                  <a:pt x="698829" y="102012"/>
                </a:lnTo>
                <a:lnTo>
                  <a:pt x="683450" y="105117"/>
                </a:lnTo>
                <a:lnTo>
                  <a:pt x="735724" y="105117"/>
                </a:lnTo>
                <a:lnTo>
                  <a:pt x="745406" y="90750"/>
                </a:lnTo>
                <a:lnTo>
                  <a:pt x="750369" y="65735"/>
                </a:lnTo>
                <a:lnTo>
                  <a:pt x="750443" y="65011"/>
                </a:lnTo>
                <a:lnTo>
                  <a:pt x="745461" y="39685"/>
                </a:lnTo>
                <a:lnTo>
                  <a:pt x="736007" y="25615"/>
                </a:lnTo>
                <a:close/>
              </a:path>
              <a:path w="2383790" h="130810">
                <a:moveTo>
                  <a:pt x="855383" y="59410"/>
                </a:moveTo>
                <a:lnTo>
                  <a:pt x="799769" y="59410"/>
                </a:lnTo>
                <a:lnTo>
                  <a:pt x="799769" y="85763"/>
                </a:lnTo>
                <a:lnTo>
                  <a:pt x="855383" y="85763"/>
                </a:lnTo>
                <a:lnTo>
                  <a:pt x="855383" y="59410"/>
                </a:lnTo>
                <a:close/>
              </a:path>
              <a:path w="2383790" h="130810">
                <a:moveTo>
                  <a:pt x="951293" y="27787"/>
                </a:moveTo>
                <a:lnTo>
                  <a:pt x="923493" y="27787"/>
                </a:lnTo>
                <a:lnTo>
                  <a:pt x="923493" y="128574"/>
                </a:lnTo>
                <a:lnTo>
                  <a:pt x="951293" y="128574"/>
                </a:lnTo>
                <a:lnTo>
                  <a:pt x="951293" y="27787"/>
                </a:lnTo>
                <a:close/>
              </a:path>
              <a:path w="2383790" h="130810">
                <a:moveTo>
                  <a:pt x="989761" y="2159"/>
                </a:moveTo>
                <a:lnTo>
                  <a:pt x="885024" y="2159"/>
                </a:lnTo>
                <a:lnTo>
                  <a:pt x="885024" y="27787"/>
                </a:lnTo>
                <a:lnTo>
                  <a:pt x="989761" y="27787"/>
                </a:lnTo>
                <a:lnTo>
                  <a:pt x="989761" y="2159"/>
                </a:lnTo>
                <a:close/>
              </a:path>
              <a:path w="2383790" h="130810">
                <a:moveTo>
                  <a:pt x="1137145" y="2159"/>
                </a:moveTo>
                <a:lnTo>
                  <a:pt x="1041793" y="2159"/>
                </a:lnTo>
                <a:lnTo>
                  <a:pt x="1041793" y="128574"/>
                </a:lnTo>
                <a:lnTo>
                  <a:pt x="1138047" y="128574"/>
                </a:lnTo>
                <a:lnTo>
                  <a:pt x="1138047" y="103847"/>
                </a:lnTo>
                <a:lnTo>
                  <a:pt x="1069416" y="103847"/>
                </a:lnTo>
                <a:lnTo>
                  <a:pt x="1069416" y="77279"/>
                </a:lnTo>
                <a:lnTo>
                  <a:pt x="1129017" y="77279"/>
                </a:lnTo>
                <a:lnTo>
                  <a:pt x="1129017" y="52552"/>
                </a:lnTo>
                <a:lnTo>
                  <a:pt x="1069416" y="52552"/>
                </a:lnTo>
                <a:lnTo>
                  <a:pt x="1069416" y="26885"/>
                </a:lnTo>
                <a:lnTo>
                  <a:pt x="1137145" y="26885"/>
                </a:lnTo>
                <a:lnTo>
                  <a:pt x="1137145" y="2159"/>
                </a:lnTo>
                <a:close/>
              </a:path>
              <a:path w="2383790" h="130810">
                <a:moveTo>
                  <a:pt x="1253820" y="0"/>
                </a:moveTo>
                <a:lnTo>
                  <a:pt x="1206311" y="19200"/>
                </a:lnTo>
                <a:lnTo>
                  <a:pt x="1187987" y="65011"/>
                </a:lnTo>
                <a:lnTo>
                  <a:pt x="1187919" y="65735"/>
                </a:lnTo>
                <a:lnTo>
                  <a:pt x="1192815" y="91211"/>
                </a:lnTo>
                <a:lnTo>
                  <a:pt x="1206376" y="111856"/>
                </a:lnTo>
                <a:lnTo>
                  <a:pt x="1226914" y="125694"/>
                </a:lnTo>
                <a:lnTo>
                  <a:pt x="1252740" y="130746"/>
                </a:lnTo>
                <a:lnTo>
                  <a:pt x="1269299" y="129176"/>
                </a:lnTo>
                <a:lnTo>
                  <a:pt x="1282928" y="124679"/>
                </a:lnTo>
                <a:lnTo>
                  <a:pt x="1294424" y="117576"/>
                </a:lnTo>
                <a:lnTo>
                  <a:pt x="1304582" y="108191"/>
                </a:lnTo>
                <a:lnTo>
                  <a:pt x="1301541" y="105117"/>
                </a:lnTo>
                <a:lnTo>
                  <a:pt x="1253642" y="105117"/>
                </a:lnTo>
                <a:lnTo>
                  <a:pt x="1238767" y="101955"/>
                </a:lnTo>
                <a:lnTo>
                  <a:pt x="1227180" y="93371"/>
                </a:lnTo>
                <a:lnTo>
                  <a:pt x="1219657" y="80723"/>
                </a:lnTo>
                <a:lnTo>
                  <a:pt x="1217041" y="65735"/>
                </a:lnTo>
                <a:lnTo>
                  <a:pt x="1216977" y="65011"/>
                </a:lnTo>
                <a:lnTo>
                  <a:pt x="1219709" y="49709"/>
                </a:lnTo>
                <a:lnTo>
                  <a:pt x="1227318" y="37184"/>
                </a:lnTo>
                <a:lnTo>
                  <a:pt x="1238923" y="28722"/>
                </a:lnTo>
                <a:lnTo>
                  <a:pt x="1253642" y="25615"/>
                </a:lnTo>
                <a:lnTo>
                  <a:pt x="1298350" y="25615"/>
                </a:lnTo>
                <a:lnTo>
                  <a:pt x="1303667" y="19481"/>
                </a:lnTo>
                <a:lnTo>
                  <a:pt x="1294280" y="11567"/>
                </a:lnTo>
                <a:lnTo>
                  <a:pt x="1283282" y="5411"/>
                </a:lnTo>
                <a:lnTo>
                  <a:pt x="1270015" y="1420"/>
                </a:lnTo>
                <a:lnTo>
                  <a:pt x="1253820" y="0"/>
                </a:lnTo>
                <a:close/>
              </a:path>
              <a:path w="2383790" h="130810">
                <a:moveTo>
                  <a:pt x="1286878" y="90297"/>
                </a:moveTo>
                <a:lnTo>
                  <a:pt x="1279527" y="96427"/>
                </a:lnTo>
                <a:lnTo>
                  <a:pt x="1271955" y="101098"/>
                </a:lnTo>
                <a:lnTo>
                  <a:pt x="1263536" y="104073"/>
                </a:lnTo>
                <a:lnTo>
                  <a:pt x="1253642" y="105117"/>
                </a:lnTo>
                <a:lnTo>
                  <a:pt x="1301541" y="105117"/>
                </a:lnTo>
                <a:lnTo>
                  <a:pt x="1286878" y="90297"/>
                </a:lnTo>
                <a:close/>
              </a:path>
              <a:path w="2383790" h="130810">
                <a:moveTo>
                  <a:pt x="1298350" y="25615"/>
                </a:moveTo>
                <a:lnTo>
                  <a:pt x="1253642" y="25615"/>
                </a:lnTo>
                <a:lnTo>
                  <a:pt x="1262654" y="26601"/>
                </a:lnTo>
                <a:lnTo>
                  <a:pt x="1270890" y="29433"/>
                </a:lnTo>
                <a:lnTo>
                  <a:pt x="1278586" y="33925"/>
                </a:lnTo>
                <a:lnTo>
                  <a:pt x="1285976" y="39890"/>
                </a:lnTo>
                <a:lnTo>
                  <a:pt x="1298350" y="25615"/>
                </a:lnTo>
                <a:close/>
              </a:path>
              <a:path w="2383790" h="130810">
                <a:moveTo>
                  <a:pt x="1385316" y="2159"/>
                </a:moveTo>
                <a:lnTo>
                  <a:pt x="1357515" y="2159"/>
                </a:lnTo>
                <a:lnTo>
                  <a:pt x="1357515" y="128574"/>
                </a:lnTo>
                <a:lnTo>
                  <a:pt x="1385316" y="128574"/>
                </a:lnTo>
                <a:lnTo>
                  <a:pt x="1385316" y="77825"/>
                </a:lnTo>
                <a:lnTo>
                  <a:pt x="1464424" y="77825"/>
                </a:lnTo>
                <a:lnTo>
                  <a:pt x="1464424" y="52197"/>
                </a:lnTo>
                <a:lnTo>
                  <a:pt x="1385316" y="52197"/>
                </a:lnTo>
                <a:lnTo>
                  <a:pt x="1385316" y="2159"/>
                </a:lnTo>
                <a:close/>
              </a:path>
              <a:path w="2383790" h="130810">
                <a:moveTo>
                  <a:pt x="1464424" y="77825"/>
                </a:moveTo>
                <a:lnTo>
                  <a:pt x="1436624" y="77825"/>
                </a:lnTo>
                <a:lnTo>
                  <a:pt x="1436624" y="128574"/>
                </a:lnTo>
                <a:lnTo>
                  <a:pt x="1464424" y="128574"/>
                </a:lnTo>
                <a:lnTo>
                  <a:pt x="1464424" y="77825"/>
                </a:lnTo>
                <a:close/>
              </a:path>
              <a:path w="2383790" h="130810">
                <a:moveTo>
                  <a:pt x="1464424" y="2159"/>
                </a:moveTo>
                <a:lnTo>
                  <a:pt x="1436624" y="2159"/>
                </a:lnTo>
                <a:lnTo>
                  <a:pt x="1436624" y="52197"/>
                </a:lnTo>
                <a:lnTo>
                  <a:pt x="1464424" y="52197"/>
                </a:lnTo>
                <a:lnTo>
                  <a:pt x="1464424" y="2159"/>
                </a:lnTo>
                <a:close/>
              </a:path>
              <a:path w="2383790" h="130810">
                <a:moveTo>
                  <a:pt x="1670685" y="0"/>
                </a:moveTo>
                <a:lnTo>
                  <a:pt x="1623171" y="19200"/>
                </a:lnTo>
                <a:lnTo>
                  <a:pt x="1604852" y="65011"/>
                </a:lnTo>
                <a:lnTo>
                  <a:pt x="1604784" y="65735"/>
                </a:lnTo>
                <a:lnTo>
                  <a:pt x="1609680" y="91211"/>
                </a:lnTo>
                <a:lnTo>
                  <a:pt x="1623240" y="111856"/>
                </a:lnTo>
                <a:lnTo>
                  <a:pt x="1643778" y="125694"/>
                </a:lnTo>
                <a:lnTo>
                  <a:pt x="1669605" y="130746"/>
                </a:lnTo>
                <a:lnTo>
                  <a:pt x="1686161" y="129176"/>
                </a:lnTo>
                <a:lnTo>
                  <a:pt x="1699787" y="124679"/>
                </a:lnTo>
                <a:lnTo>
                  <a:pt x="1711278" y="117576"/>
                </a:lnTo>
                <a:lnTo>
                  <a:pt x="1721434" y="108191"/>
                </a:lnTo>
                <a:lnTo>
                  <a:pt x="1718395" y="105117"/>
                </a:lnTo>
                <a:lnTo>
                  <a:pt x="1670507" y="105117"/>
                </a:lnTo>
                <a:lnTo>
                  <a:pt x="1655632" y="101955"/>
                </a:lnTo>
                <a:lnTo>
                  <a:pt x="1644045" y="93371"/>
                </a:lnTo>
                <a:lnTo>
                  <a:pt x="1636522" y="80723"/>
                </a:lnTo>
                <a:lnTo>
                  <a:pt x="1633906" y="65735"/>
                </a:lnTo>
                <a:lnTo>
                  <a:pt x="1633842" y="65011"/>
                </a:lnTo>
                <a:lnTo>
                  <a:pt x="1636574" y="49709"/>
                </a:lnTo>
                <a:lnTo>
                  <a:pt x="1644183" y="37184"/>
                </a:lnTo>
                <a:lnTo>
                  <a:pt x="1655787" y="28722"/>
                </a:lnTo>
                <a:lnTo>
                  <a:pt x="1670507" y="25615"/>
                </a:lnTo>
                <a:lnTo>
                  <a:pt x="1715211" y="25615"/>
                </a:lnTo>
                <a:lnTo>
                  <a:pt x="1720532" y="19481"/>
                </a:lnTo>
                <a:lnTo>
                  <a:pt x="1711145" y="11567"/>
                </a:lnTo>
                <a:lnTo>
                  <a:pt x="1700147" y="5411"/>
                </a:lnTo>
                <a:lnTo>
                  <a:pt x="1686880" y="1420"/>
                </a:lnTo>
                <a:lnTo>
                  <a:pt x="1670685" y="0"/>
                </a:lnTo>
                <a:close/>
              </a:path>
              <a:path w="2383790" h="130810">
                <a:moveTo>
                  <a:pt x="1703743" y="90297"/>
                </a:moveTo>
                <a:lnTo>
                  <a:pt x="1696385" y="96427"/>
                </a:lnTo>
                <a:lnTo>
                  <a:pt x="1688811" y="101098"/>
                </a:lnTo>
                <a:lnTo>
                  <a:pt x="1680393" y="104073"/>
                </a:lnTo>
                <a:lnTo>
                  <a:pt x="1670507" y="105117"/>
                </a:lnTo>
                <a:lnTo>
                  <a:pt x="1718395" y="105117"/>
                </a:lnTo>
                <a:lnTo>
                  <a:pt x="1703743" y="90297"/>
                </a:lnTo>
                <a:close/>
              </a:path>
              <a:path w="2383790" h="130810">
                <a:moveTo>
                  <a:pt x="1715211" y="25615"/>
                </a:moveTo>
                <a:lnTo>
                  <a:pt x="1670507" y="25615"/>
                </a:lnTo>
                <a:lnTo>
                  <a:pt x="1679516" y="26601"/>
                </a:lnTo>
                <a:lnTo>
                  <a:pt x="1687749" y="29433"/>
                </a:lnTo>
                <a:lnTo>
                  <a:pt x="1695440" y="33925"/>
                </a:lnTo>
                <a:lnTo>
                  <a:pt x="1702828" y="39890"/>
                </a:lnTo>
                <a:lnTo>
                  <a:pt x="1715211" y="25615"/>
                </a:lnTo>
                <a:close/>
              </a:path>
              <a:path w="2383790" h="130810">
                <a:moveTo>
                  <a:pt x="1832533" y="0"/>
                </a:moveTo>
                <a:lnTo>
                  <a:pt x="1784218" y="19200"/>
                </a:lnTo>
                <a:lnTo>
                  <a:pt x="1765243" y="65011"/>
                </a:lnTo>
                <a:lnTo>
                  <a:pt x="1765173" y="65735"/>
                </a:lnTo>
                <a:lnTo>
                  <a:pt x="1770154" y="91061"/>
                </a:lnTo>
                <a:lnTo>
                  <a:pt x="1784038" y="111723"/>
                </a:lnTo>
                <a:lnTo>
                  <a:pt x="1805238" y="125644"/>
                </a:lnTo>
                <a:lnTo>
                  <a:pt x="1832165" y="130746"/>
                </a:lnTo>
                <a:lnTo>
                  <a:pt x="1859155" y="125586"/>
                </a:lnTo>
                <a:lnTo>
                  <a:pt x="1880481" y="111539"/>
                </a:lnTo>
                <a:lnTo>
                  <a:pt x="1884808" y="105117"/>
                </a:lnTo>
                <a:lnTo>
                  <a:pt x="1832533" y="105117"/>
                </a:lnTo>
                <a:lnTo>
                  <a:pt x="1817097" y="101955"/>
                </a:lnTo>
                <a:lnTo>
                  <a:pt x="1804981" y="93371"/>
                </a:lnTo>
                <a:lnTo>
                  <a:pt x="1797065" y="80723"/>
                </a:lnTo>
                <a:lnTo>
                  <a:pt x="1794298" y="65735"/>
                </a:lnTo>
                <a:lnTo>
                  <a:pt x="1794230" y="65011"/>
                </a:lnTo>
                <a:lnTo>
                  <a:pt x="1797007" y="49709"/>
                </a:lnTo>
                <a:lnTo>
                  <a:pt x="1804797" y="37184"/>
                </a:lnTo>
                <a:lnTo>
                  <a:pt x="1816786" y="28722"/>
                </a:lnTo>
                <a:lnTo>
                  <a:pt x="1832165" y="25615"/>
                </a:lnTo>
                <a:lnTo>
                  <a:pt x="1885090" y="25615"/>
                </a:lnTo>
                <a:lnTo>
                  <a:pt x="1880660" y="19023"/>
                </a:lnTo>
                <a:lnTo>
                  <a:pt x="1859460" y="5102"/>
                </a:lnTo>
                <a:lnTo>
                  <a:pt x="1832533" y="0"/>
                </a:lnTo>
                <a:close/>
              </a:path>
              <a:path w="2383790" h="130810">
                <a:moveTo>
                  <a:pt x="1885090" y="25615"/>
                </a:moveTo>
                <a:lnTo>
                  <a:pt x="1832165" y="25615"/>
                </a:lnTo>
                <a:lnTo>
                  <a:pt x="1847601" y="28778"/>
                </a:lnTo>
                <a:lnTo>
                  <a:pt x="1859718" y="37361"/>
                </a:lnTo>
                <a:lnTo>
                  <a:pt x="1867634" y="50010"/>
                </a:lnTo>
                <a:lnTo>
                  <a:pt x="1870403" y="65011"/>
                </a:lnTo>
                <a:lnTo>
                  <a:pt x="1870468" y="65735"/>
                </a:lnTo>
                <a:lnTo>
                  <a:pt x="1867691" y="81034"/>
                </a:lnTo>
                <a:lnTo>
                  <a:pt x="1859902" y="93556"/>
                </a:lnTo>
                <a:lnTo>
                  <a:pt x="1847912" y="102012"/>
                </a:lnTo>
                <a:lnTo>
                  <a:pt x="1832533" y="105117"/>
                </a:lnTo>
                <a:lnTo>
                  <a:pt x="1884808" y="105117"/>
                </a:lnTo>
                <a:lnTo>
                  <a:pt x="1894489" y="90750"/>
                </a:lnTo>
                <a:lnTo>
                  <a:pt x="1899453" y="65735"/>
                </a:lnTo>
                <a:lnTo>
                  <a:pt x="1899526" y="65011"/>
                </a:lnTo>
                <a:lnTo>
                  <a:pt x="1894545" y="39685"/>
                </a:lnTo>
                <a:lnTo>
                  <a:pt x="1885090" y="25615"/>
                </a:lnTo>
                <a:close/>
              </a:path>
              <a:path w="2383790" h="130810">
                <a:moveTo>
                  <a:pt x="1982787" y="2159"/>
                </a:moveTo>
                <a:lnTo>
                  <a:pt x="1954999" y="2159"/>
                </a:lnTo>
                <a:lnTo>
                  <a:pt x="1954999" y="128574"/>
                </a:lnTo>
                <a:lnTo>
                  <a:pt x="2045830" y="128574"/>
                </a:lnTo>
                <a:lnTo>
                  <a:pt x="2045830" y="103314"/>
                </a:lnTo>
                <a:lnTo>
                  <a:pt x="1982787" y="103314"/>
                </a:lnTo>
                <a:lnTo>
                  <a:pt x="1982787" y="2159"/>
                </a:lnTo>
                <a:close/>
              </a:path>
              <a:path w="2383790" h="130810">
                <a:moveTo>
                  <a:pt x="2152040" y="0"/>
                </a:moveTo>
                <a:lnTo>
                  <a:pt x="2103724" y="19200"/>
                </a:lnTo>
                <a:lnTo>
                  <a:pt x="2084750" y="65011"/>
                </a:lnTo>
                <a:lnTo>
                  <a:pt x="2084679" y="65735"/>
                </a:lnTo>
                <a:lnTo>
                  <a:pt x="2089660" y="91061"/>
                </a:lnTo>
                <a:lnTo>
                  <a:pt x="2103547" y="111723"/>
                </a:lnTo>
                <a:lnTo>
                  <a:pt x="2124750" y="125644"/>
                </a:lnTo>
                <a:lnTo>
                  <a:pt x="2151684" y="130746"/>
                </a:lnTo>
                <a:lnTo>
                  <a:pt x="2178669" y="125586"/>
                </a:lnTo>
                <a:lnTo>
                  <a:pt x="2199995" y="111539"/>
                </a:lnTo>
                <a:lnTo>
                  <a:pt x="2204323" y="105117"/>
                </a:lnTo>
                <a:lnTo>
                  <a:pt x="2152040" y="105117"/>
                </a:lnTo>
                <a:lnTo>
                  <a:pt x="2136604" y="101955"/>
                </a:lnTo>
                <a:lnTo>
                  <a:pt x="2124487" y="93371"/>
                </a:lnTo>
                <a:lnTo>
                  <a:pt x="2116571" y="80723"/>
                </a:lnTo>
                <a:lnTo>
                  <a:pt x="2113805" y="65735"/>
                </a:lnTo>
                <a:lnTo>
                  <a:pt x="2113737" y="65011"/>
                </a:lnTo>
                <a:lnTo>
                  <a:pt x="2116516" y="49709"/>
                </a:lnTo>
                <a:lnTo>
                  <a:pt x="2124309" y="37184"/>
                </a:lnTo>
                <a:lnTo>
                  <a:pt x="2136304" y="28722"/>
                </a:lnTo>
                <a:lnTo>
                  <a:pt x="2151684" y="25615"/>
                </a:lnTo>
                <a:lnTo>
                  <a:pt x="2204608" y="25615"/>
                </a:lnTo>
                <a:lnTo>
                  <a:pt x="2200178" y="19023"/>
                </a:lnTo>
                <a:lnTo>
                  <a:pt x="2178974" y="5102"/>
                </a:lnTo>
                <a:lnTo>
                  <a:pt x="2152040" y="0"/>
                </a:lnTo>
                <a:close/>
              </a:path>
              <a:path w="2383790" h="130810">
                <a:moveTo>
                  <a:pt x="2204608" y="25615"/>
                </a:moveTo>
                <a:lnTo>
                  <a:pt x="2151684" y="25615"/>
                </a:lnTo>
                <a:lnTo>
                  <a:pt x="2167120" y="28778"/>
                </a:lnTo>
                <a:lnTo>
                  <a:pt x="2179237" y="37361"/>
                </a:lnTo>
                <a:lnTo>
                  <a:pt x="2187153" y="50010"/>
                </a:lnTo>
                <a:lnTo>
                  <a:pt x="2189922" y="65011"/>
                </a:lnTo>
                <a:lnTo>
                  <a:pt x="2189988" y="65735"/>
                </a:lnTo>
                <a:lnTo>
                  <a:pt x="2187209" y="81034"/>
                </a:lnTo>
                <a:lnTo>
                  <a:pt x="2179415" y="93556"/>
                </a:lnTo>
                <a:lnTo>
                  <a:pt x="2167420" y="102012"/>
                </a:lnTo>
                <a:lnTo>
                  <a:pt x="2152040" y="105117"/>
                </a:lnTo>
                <a:lnTo>
                  <a:pt x="2204323" y="105117"/>
                </a:lnTo>
                <a:lnTo>
                  <a:pt x="2214006" y="90750"/>
                </a:lnTo>
                <a:lnTo>
                  <a:pt x="2218972" y="65735"/>
                </a:lnTo>
                <a:lnTo>
                  <a:pt x="2219045" y="65011"/>
                </a:lnTo>
                <a:lnTo>
                  <a:pt x="2214064" y="39685"/>
                </a:lnTo>
                <a:lnTo>
                  <a:pt x="2204608" y="25615"/>
                </a:lnTo>
                <a:close/>
              </a:path>
              <a:path w="2383790" h="130810">
                <a:moveTo>
                  <a:pt x="2332304" y="2159"/>
                </a:moveTo>
                <a:lnTo>
                  <a:pt x="2274506" y="2159"/>
                </a:lnTo>
                <a:lnTo>
                  <a:pt x="2274506" y="128574"/>
                </a:lnTo>
                <a:lnTo>
                  <a:pt x="2302306" y="128574"/>
                </a:lnTo>
                <a:lnTo>
                  <a:pt x="2302306" y="88112"/>
                </a:lnTo>
                <a:lnTo>
                  <a:pt x="2356106" y="88112"/>
                </a:lnTo>
                <a:lnTo>
                  <a:pt x="2352903" y="83426"/>
                </a:lnTo>
                <a:lnTo>
                  <a:pt x="2363904" y="77661"/>
                </a:lnTo>
                <a:lnTo>
                  <a:pt x="2372455" y="69254"/>
                </a:lnTo>
                <a:lnTo>
                  <a:pt x="2375284" y="63576"/>
                </a:lnTo>
                <a:lnTo>
                  <a:pt x="2302306" y="63576"/>
                </a:lnTo>
                <a:lnTo>
                  <a:pt x="2302306" y="27241"/>
                </a:lnTo>
                <a:lnTo>
                  <a:pt x="2377021" y="27241"/>
                </a:lnTo>
                <a:lnTo>
                  <a:pt x="2373800" y="20779"/>
                </a:lnTo>
                <a:lnTo>
                  <a:pt x="2369134" y="14973"/>
                </a:lnTo>
                <a:lnTo>
                  <a:pt x="2362141" y="9472"/>
                </a:lnTo>
                <a:lnTo>
                  <a:pt x="2353638" y="5456"/>
                </a:lnTo>
                <a:lnTo>
                  <a:pt x="2343675" y="2995"/>
                </a:lnTo>
                <a:lnTo>
                  <a:pt x="2332304" y="2159"/>
                </a:lnTo>
                <a:close/>
              </a:path>
              <a:path w="2383790" h="130810">
                <a:moveTo>
                  <a:pt x="2356106" y="88112"/>
                </a:moveTo>
                <a:lnTo>
                  <a:pt x="2324163" y="88112"/>
                </a:lnTo>
                <a:lnTo>
                  <a:pt x="2351278" y="128574"/>
                </a:lnTo>
                <a:lnTo>
                  <a:pt x="2383764" y="128574"/>
                </a:lnTo>
                <a:lnTo>
                  <a:pt x="2356106" y="88112"/>
                </a:lnTo>
                <a:close/>
              </a:path>
              <a:path w="2383790" h="130810">
                <a:moveTo>
                  <a:pt x="2377021" y="27241"/>
                </a:moveTo>
                <a:lnTo>
                  <a:pt x="2329954" y="27241"/>
                </a:lnTo>
                <a:lnTo>
                  <a:pt x="2339086" y="28388"/>
                </a:lnTo>
                <a:lnTo>
                  <a:pt x="2345964" y="31807"/>
                </a:lnTo>
                <a:lnTo>
                  <a:pt x="2350301" y="37464"/>
                </a:lnTo>
                <a:lnTo>
                  <a:pt x="2351811" y="45326"/>
                </a:lnTo>
                <a:lnTo>
                  <a:pt x="2351811" y="45681"/>
                </a:lnTo>
                <a:lnTo>
                  <a:pt x="2350385" y="52978"/>
                </a:lnTo>
                <a:lnTo>
                  <a:pt x="2346231" y="58629"/>
                </a:lnTo>
                <a:lnTo>
                  <a:pt x="2339536" y="62280"/>
                </a:lnTo>
                <a:lnTo>
                  <a:pt x="2330488" y="63576"/>
                </a:lnTo>
                <a:lnTo>
                  <a:pt x="2375284" y="63576"/>
                </a:lnTo>
                <a:lnTo>
                  <a:pt x="2377996" y="58135"/>
                </a:lnTo>
                <a:lnTo>
                  <a:pt x="2379967" y="44234"/>
                </a:lnTo>
                <a:lnTo>
                  <a:pt x="2379967" y="43878"/>
                </a:lnTo>
                <a:lnTo>
                  <a:pt x="2379265" y="35315"/>
                </a:lnTo>
                <a:lnTo>
                  <a:pt x="2377193" y="27587"/>
                </a:lnTo>
                <a:lnTo>
                  <a:pt x="2377021" y="27241"/>
                </a:lnTo>
                <a:close/>
              </a:path>
            </a:pathLst>
          </a:custGeom>
          <a:solidFill>
            <a:srgbClr val="000000"/>
          </a:solidFill>
          <a:ln w="9525">
            <a:noFill/>
            <a:miter lim="800000"/>
            <a:headEnd/>
            <a:tailEnd/>
          </a:ln>
        </p:spPr>
        <p:txBody>
          <a:bodyPr lIns="0" tIns="0" rIns="0" bIns="0"/>
          <a:lstStyle/>
          <a:p>
            <a:endParaRPr lang="it-IT">
              <a:latin typeface="Calibri" pitchFamily="34" charset="0"/>
            </a:endParaRPr>
          </a:p>
        </p:txBody>
      </p:sp>
      <p:sp>
        <p:nvSpPr>
          <p:cNvPr id="3107" name="object 35"/>
          <p:cNvSpPr>
            <a:spLocks noChangeArrowheads="1"/>
          </p:cNvSpPr>
          <p:nvPr/>
        </p:nvSpPr>
        <p:spPr bwMode="auto">
          <a:xfrm>
            <a:off x="621394" y="938172"/>
            <a:ext cx="2309106" cy="366727"/>
          </a:xfrm>
          <a:custGeom>
            <a:avLst/>
            <a:gdLst>
              <a:gd name="T0" fmla="*/ 0 w 2398395"/>
              <a:gd name="T1" fmla="*/ 0 h 342900"/>
              <a:gd name="T2" fmla="*/ 2398395 w 2398395"/>
              <a:gd name="T3" fmla="*/ 342900 h 342900"/>
            </a:gdLst>
            <a:ahLst/>
            <a:cxnLst/>
            <a:rect l="T0" t="T1" r="T2" b="T3"/>
            <a:pathLst>
              <a:path w="2398395" h="342900">
                <a:moveTo>
                  <a:pt x="196773" y="457"/>
                </a:moveTo>
                <a:lnTo>
                  <a:pt x="0" y="457"/>
                </a:lnTo>
                <a:lnTo>
                  <a:pt x="0" y="334391"/>
                </a:lnTo>
                <a:lnTo>
                  <a:pt x="196773" y="334391"/>
                </a:lnTo>
                <a:lnTo>
                  <a:pt x="217155" y="333824"/>
                </a:lnTo>
                <a:lnTo>
                  <a:pt x="235770" y="331198"/>
                </a:lnTo>
                <a:lnTo>
                  <a:pt x="253379" y="325127"/>
                </a:lnTo>
                <a:lnTo>
                  <a:pt x="270738" y="314223"/>
                </a:lnTo>
                <a:lnTo>
                  <a:pt x="281664" y="303466"/>
                </a:lnTo>
                <a:lnTo>
                  <a:pt x="30479" y="303466"/>
                </a:lnTo>
                <a:lnTo>
                  <a:pt x="30479" y="178854"/>
                </a:lnTo>
                <a:lnTo>
                  <a:pt x="280473" y="178854"/>
                </a:lnTo>
                <a:lnTo>
                  <a:pt x="277781" y="175607"/>
                </a:lnTo>
                <a:lnTo>
                  <a:pt x="257289" y="160477"/>
                </a:lnTo>
                <a:lnTo>
                  <a:pt x="268749" y="147916"/>
                </a:lnTo>
                <a:lnTo>
                  <a:pt x="30479" y="147916"/>
                </a:lnTo>
                <a:lnTo>
                  <a:pt x="30479" y="31381"/>
                </a:lnTo>
                <a:lnTo>
                  <a:pt x="267690" y="31381"/>
                </a:lnTo>
                <a:lnTo>
                  <a:pt x="263337" y="25273"/>
                </a:lnTo>
                <a:lnTo>
                  <a:pt x="233416" y="6961"/>
                </a:lnTo>
                <a:lnTo>
                  <a:pt x="196773" y="457"/>
                </a:lnTo>
                <a:close/>
              </a:path>
              <a:path w="2398395" h="342900">
                <a:moveTo>
                  <a:pt x="280473" y="178854"/>
                </a:moveTo>
                <a:lnTo>
                  <a:pt x="196773" y="178854"/>
                </a:lnTo>
                <a:lnTo>
                  <a:pt x="226240" y="182167"/>
                </a:lnTo>
                <a:lnTo>
                  <a:pt x="251294" y="192917"/>
                </a:lnTo>
                <a:lnTo>
                  <a:pt x="268700" y="212324"/>
                </a:lnTo>
                <a:lnTo>
                  <a:pt x="275221" y="241604"/>
                </a:lnTo>
                <a:lnTo>
                  <a:pt x="273959" y="254552"/>
                </a:lnTo>
                <a:lnTo>
                  <a:pt x="255041" y="287769"/>
                </a:lnTo>
                <a:lnTo>
                  <a:pt x="212816" y="303156"/>
                </a:lnTo>
                <a:lnTo>
                  <a:pt x="196773" y="303466"/>
                </a:lnTo>
                <a:lnTo>
                  <a:pt x="281664" y="303466"/>
                </a:lnTo>
                <a:lnTo>
                  <a:pt x="285722" y="299470"/>
                </a:lnTo>
                <a:lnTo>
                  <a:pt x="296843" y="281947"/>
                </a:lnTo>
                <a:lnTo>
                  <a:pt x="303764" y="262407"/>
                </a:lnTo>
                <a:lnTo>
                  <a:pt x="306146" y="241604"/>
                </a:lnTo>
                <a:lnTo>
                  <a:pt x="302798" y="216130"/>
                </a:lnTo>
                <a:lnTo>
                  <a:pt x="293147" y="194144"/>
                </a:lnTo>
                <a:lnTo>
                  <a:pt x="280473" y="178854"/>
                </a:lnTo>
                <a:close/>
              </a:path>
              <a:path w="2398395" h="342900">
                <a:moveTo>
                  <a:pt x="267690" y="31381"/>
                </a:moveTo>
                <a:lnTo>
                  <a:pt x="196773" y="31381"/>
                </a:lnTo>
                <a:lnTo>
                  <a:pt x="221849" y="35190"/>
                </a:lnTo>
                <a:lnTo>
                  <a:pt x="242049" y="46394"/>
                </a:lnTo>
                <a:lnTo>
                  <a:pt x="255523" y="64659"/>
                </a:lnTo>
                <a:lnTo>
                  <a:pt x="260426" y="89649"/>
                </a:lnTo>
                <a:lnTo>
                  <a:pt x="255459" y="114452"/>
                </a:lnTo>
                <a:lnTo>
                  <a:pt x="241877" y="132737"/>
                </a:lnTo>
                <a:lnTo>
                  <a:pt x="221657" y="144045"/>
                </a:lnTo>
                <a:lnTo>
                  <a:pt x="196773" y="147916"/>
                </a:lnTo>
                <a:lnTo>
                  <a:pt x="268749" y="147916"/>
                </a:lnTo>
                <a:lnTo>
                  <a:pt x="271237" y="145189"/>
                </a:lnTo>
                <a:lnTo>
                  <a:pt x="281827" y="128981"/>
                </a:lnTo>
                <a:lnTo>
                  <a:pt x="288552" y="110924"/>
                </a:lnTo>
                <a:lnTo>
                  <a:pt x="290906" y="90093"/>
                </a:lnTo>
                <a:lnTo>
                  <a:pt x="283509" y="53585"/>
                </a:lnTo>
                <a:lnTo>
                  <a:pt x="267690" y="31381"/>
                </a:lnTo>
                <a:close/>
              </a:path>
              <a:path w="2398395" h="342900">
                <a:moveTo>
                  <a:pt x="722553" y="457"/>
                </a:moveTo>
                <a:lnTo>
                  <a:pt x="446887" y="457"/>
                </a:lnTo>
                <a:lnTo>
                  <a:pt x="446887" y="334391"/>
                </a:lnTo>
                <a:lnTo>
                  <a:pt x="733310" y="334391"/>
                </a:lnTo>
                <a:lnTo>
                  <a:pt x="733310" y="303911"/>
                </a:lnTo>
                <a:lnTo>
                  <a:pt x="476923" y="303911"/>
                </a:lnTo>
                <a:lnTo>
                  <a:pt x="476923" y="177063"/>
                </a:lnTo>
                <a:lnTo>
                  <a:pt x="610946" y="177063"/>
                </a:lnTo>
                <a:lnTo>
                  <a:pt x="610946" y="146583"/>
                </a:lnTo>
                <a:lnTo>
                  <a:pt x="476923" y="146583"/>
                </a:lnTo>
                <a:lnTo>
                  <a:pt x="476923" y="31826"/>
                </a:lnTo>
                <a:lnTo>
                  <a:pt x="722553" y="31826"/>
                </a:lnTo>
                <a:lnTo>
                  <a:pt x="722553" y="457"/>
                </a:lnTo>
                <a:close/>
              </a:path>
              <a:path w="2398395" h="342900">
                <a:moveTo>
                  <a:pt x="1008087" y="0"/>
                </a:moveTo>
                <a:lnTo>
                  <a:pt x="977150" y="0"/>
                </a:lnTo>
                <a:lnTo>
                  <a:pt x="813549" y="334391"/>
                </a:lnTo>
                <a:lnTo>
                  <a:pt x="847610" y="334391"/>
                </a:lnTo>
                <a:lnTo>
                  <a:pt x="906335" y="215163"/>
                </a:lnTo>
                <a:lnTo>
                  <a:pt x="1112490" y="215163"/>
                </a:lnTo>
                <a:lnTo>
                  <a:pt x="1097701" y="184683"/>
                </a:lnTo>
                <a:lnTo>
                  <a:pt x="921575" y="184683"/>
                </a:lnTo>
                <a:lnTo>
                  <a:pt x="992847" y="38557"/>
                </a:lnTo>
                <a:lnTo>
                  <a:pt x="1026796" y="38557"/>
                </a:lnTo>
                <a:lnTo>
                  <a:pt x="1008087" y="0"/>
                </a:lnTo>
                <a:close/>
              </a:path>
              <a:path w="2398395" h="342900">
                <a:moveTo>
                  <a:pt x="1112490" y="215163"/>
                </a:moveTo>
                <a:lnTo>
                  <a:pt x="1077556" y="215163"/>
                </a:lnTo>
                <a:lnTo>
                  <a:pt x="1136281" y="334391"/>
                </a:lnTo>
                <a:lnTo>
                  <a:pt x="1170343" y="334391"/>
                </a:lnTo>
                <a:lnTo>
                  <a:pt x="1112490" y="215163"/>
                </a:lnTo>
                <a:close/>
              </a:path>
              <a:path w="2398395" h="342900">
                <a:moveTo>
                  <a:pt x="1026796" y="38557"/>
                </a:moveTo>
                <a:lnTo>
                  <a:pt x="992847" y="38557"/>
                </a:lnTo>
                <a:lnTo>
                  <a:pt x="1063663" y="184683"/>
                </a:lnTo>
                <a:lnTo>
                  <a:pt x="1097701" y="184683"/>
                </a:lnTo>
                <a:lnTo>
                  <a:pt x="1026796" y="38557"/>
                </a:lnTo>
                <a:close/>
              </a:path>
              <a:path w="2398395" h="342900">
                <a:moveTo>
                  <a:pt x="1312887" y="457"/>
                </a:moveTo>
                <a:lnTo>
                  <a:pt x="1282395" y="457"/>
                </a:lnTo>
                <a:lnTo>
                  <a:pt x="1282395" y="213817"/>
                </a:lnTo>
                <a:lnTo>
                  <a:pt x="1289538" y="261103"/>
                </a:lnTo>
                <a:lnTo>
                  <a:pt x="1309634" y="297244"/>
                </a:lnTo>
                <a:lnTo>
                  <a:pt x="1340682" y="322606"/>
                </a:lnTo>
                <a:lnTo>
                  <a:pt x="1380682" y="337554"/>
                </a:lnTo>
                <a:lnTo>
                  <a:pt x="1427632" y="342455"/>
                </a:lnTo>
                <a:lnTo>
                  <a:pt x="1475875" y="337940"/>
                </a:lnTo>
                <a:lnTo>
                  <a:pt x="1517403" y="323765"/>
                </a:lnTo>
                <a:lnTo>
                  <a:pt x="1532871" y="311975"/>
                </a:lnTo>
                <a:lnTo>
                  <a:pt x="1431213" y="311975"/>
                </a:lnTo>
                <a:lnTo>
                  <a:pt x="1384548" y="307037"/>
                </a:lnTo>
                <a:lnTo>
                  <a:pt x="1347004" y="290628"/>
                </a:lnTo>
                <a:lnTo>
                  <a:pt x="1321984" y="260352"/>
                </a:lnTo>
                <a:lnTo>
                  <a:pt x="1312887" y="213817"/>
                </a:lnTo>
                <a:lnTo>
                  <a:pt x="1312887" y="457"/>
                </a:lnTo>
                <a:close/>
              </a:path>
              <a:path w="2398395" h="342900">
                <a:moveTo>
                  <a:pt x="1578686" y="457"/>
                </a:moveTo>
                <a:lnTo>
                  <a:pt x="1548206" y="457"/>
                </a:lnTo>
                <a:lnTo>
                  <a:pt x="1548206" y="213817"/>
                </a:lnTo>
                <a:lnTo>
                  <a:pt x="1547806" y="228808"/>
                </a:lnTo>
                <a:lnTo>
                  <a:pt x="1534756" y="269849"/>
                </a:lnTo>
                <a:lnTo>
                  <a:pt x="1488366" y="302842"/>
                </a:lnTo>
                <a:lnTo>
                  <a:pt x="1431213" y="311975"/>
                </a:lnTo>
                <a:lnTo>
                  <a:pt x="1532871" y="311975"/>
                </a:lnTo>
                <a:lnTo>
                  <a:pt x="1549915" y="298984"/>
                </a:lnTo>
                <a:lnTo>
                  <a:pt x="1571109" y="262649"/>
                </a:lnTo>
                <a:lnTo>
                  <a:pt x="1578686" y="213817"/>
                </a:lnTo>
                <a:lnTo>
                  <a:pt x="1578686" y="457"/>
                </a:lnTo>
                <a:close/>
              </a:path>
              <a:path w="2398395" h="342900">
                <a:moveTo>
                  <a:pt x="1867801" y="30480"/>
                </a:moveTo>
                <a:lnTo>
                  <a:pt x="1837321" y="30480"/>
                </a:lnTo>
                <a:lnTo>
                  <a:pt x="1837321" y="334391"/>
                </a:lnTo>
                <a:lnTo>
                  <a:pt x="1867801" y="334391"/>
                </a:lnTo>
                <a:lnTo>
                  <a:pt x="1867801" y="30480"/>
                </a:lnTo>
                <a:close/>
              </a:path>
              <a:path w="2398395" h="342900">
                <a:moveTo>
                  <a:pt x="1994204" y="0"/>
                </a:moveTo>
                <a:lnTo>
                  <a:pt x="1709127" y="0"/>
                </a:lnTo>
                <a:lnTo>
                  <a:pt x="1709127" y="30480"/>
                </a:lnTo>
                <a:lnTo>
                  <a:pt x="1994204" y="30480"/>
                </a:lnTo>
                <a:lnTo>
                  <a:pt x="1994204" y="0"/>
                </a:lnTo>
                <a:close/>
              </a:path>
              <a:path w="2398395" h="342900">
                <a:moveTo>
                  <a:pt x="2105812" y="457"/>
                </a:moveTo>
                <a:lnTo>
                  <a:pt x="2065921" y="457"/>
                </a:lnTo>
                <a:lnTo>
                  <a:pt x="2217864" y="188709"/>
                </a:lnTo>
                <a:lnTo>
                  <a:pt x="2217864" y="334391"/>
                </a:lnTo>
                <a:lnTo>
                  <a:pt x="2248801" y="334391"/>
                </a:lnTo>
                <a:lnTo>
                  <a:pt x="2248801" y="188709"/>
                </a:lnTo>
                <a:lnTo>
                  <a:pt x="2272254" y="159131"/>
                </a:lnTo>
                <a:lnTo>
                  <a:pt x="2233561" y="159131"/>
                </a:lnTo>
                <a:lnTo>
                  <a:pt x="2105812" y="457"/>
                </a:lnTo>
                <a:close/>
              </a:path>
              <a:path w="2398395" h="342900">
                <a:moveTo>
                  <a:pt x="2398064" y="457"/>
                </a:moveTo>
                <a:lnTo>
                  <a:pt x="2359507" y="457"/>
                </a:lnTo>
                <a:lnTo>
                  <a:pt x="2233561" y="159131"/>
                </a:lnTo>
                <a:lnTo>
                  <a:pt x="2272254" y="159131"/>
                </a:lnTo>
                <a:lnTo>
                  <a:pt x="2398064" y="457"/>
                </a:lnTo>
                <a:close/>
              </a:path>
            </a:pathLst>
          </a:custGeom>
          <a:solidFill>
            <a:srgbClr val="000000"/>
          </a:solidFill>
          <a:ln w="9525">
            <a:noFill/>
            <a:miter lim="800000"/>
            <a:headEnd/>
            <a:tailEnd/>
          </a:ln>
        </p:spPr>
        <p:txBody>
          <a:bodyPr lIns="0" tIns="0" rIns="0" bIns="0"/>
          <a:lstStyle/>
          <a:p>
            <a:endParaRPr lang="it-IT">
              <a:latin typeface="Calibri" pitchFamily="34" charset="0"/>
            </a:endParaRPr>
          </a:p>
        </p:txBody>
      </p:sp>
      <p:sp>
        <p:nvSpPr>
          <p:cNvPr id="3108" name="object 36"/>
          <p:cNvSpPr>
            <a:spLocks noChangeArrowheads="1"/>
          </p:cNvSpPr>
          <p:nvPr/>
        </p:nvSpPr>
        <p:spPr bwMode="auto">
          <a:xfrm>
            <a:off x="624060" y="1400364"/>
            <a:ext cx="2235002" cy="333164"/>
          </a:xfrm>
          <a:custGeom>
            <a:avLst/>
            <a:gdLst>
              <a:gd name="T0" fmla="*/ 0 w 2381250"/>
              <a:gd name="T1" fmla="*/ 0 h 353060"/>
              <a:gd name="T2" fmla="*/ 2381250 w 2381250"/>
              <a:gd name="T3" fmla="*/ 353060 h 353060"/>
            </a:gdLst>
            <a:ahLst/>
            <a:cxnLst/>
            <a:rect l="T0" t="T1" r="T2" b="T3"/>
            <a:pathLst>
              <a:path w="2381250" h="353060">
                <a:moveTo>
                  <a:pt x="274192" y="9880"/>
                </a:moveTo>
                <a:lnTo>
                  <a:pt x="0" y="9880"/>
                </a:lnTo>
                <a:lnTo>
                  <a:pt x="0" y="344652"/>
                </a:lnTo>
                <a:lnTo>
                  <a:pt x="48463" y="344652"/>
                </a:lnTo>
                <a:lnTo>
                  <a:pt x="48463" y="201053"/>
                </a:lnTo>
                <a:lnTo>
                  <a:pt x="185788" y="201053"/>
                </a:lnTo>
                <a:lnTo>
                  <a:pt x="185788" y="151231"/>
                </a:lnTo>
                <a:lnTo>
                  <a:pt x="48463" y="151231"/>
                </a:lnTo>
                <a:lnTo>
                  <a:pt x="48463" y="58343"/>
                </a:lnTo>
                <a:lnTo>
                  <a:pt x="274192" y="58343"/>
                </a:lnTo>
                <a:lnTo>
                  <a:pt x="274192" y="9880"/>
                </a:lnTo>
                <a:close/>
              </a:path>
              <a:path w="2381250" h="353060">
                <a:moveTo>
                  <a:pt x="477481" y="9880"/>
                </a:moveTo>
                <a:lnTo>
                  <a:pt x="429018" y="9880"/>
                </a:lnTo>
                <a:lnTo>
                  <a:pt x="429018" y="217652"/>
                </a:lnTo>
                <a:lnTo>
                  <a:pt x="432046" y="258602"/>
                </a:lnTo>
                <a:lnTo>
                  <a:pt x="447865" y="296189"/>
                </a:lnTo>
                <a:lnTo>
                  <a:pt x="503675" y="338931"/>
                </a:lnTo>
                <a:lnTo>
                  <a:pt x="573963" y="351383"/>
                </a:lnTo>
                <a:lnTo>
                  <a:pt x="608702" y="349111"/>
                </a:lnTo>
                <a:lnTo>
                  <a:pt x="643521" y="341287"/>
                </a:lnTo>
                <a:lnTo>
                  <a:pt x="675312" y="326394"/>
                </a:lnTo>
                <a:lnTo>
                  <a:pt x="700963" y="302920"/>
                </a:lnTo>
                <a:lnTo>
                  <a:pt x="701244" y="302475"/>
                </a:lnTo>
                <a:lnTo>
                  <a:pt x="581596" y="302475"/>
                </a:lnTo>
                <a:lnTo>
                  <a:pt x="559307" y="301584"/>
                </a:lnTo>
                <a:lnTo>
                  <a:pt x="514573" y="290544"/>
                </a:lnTo>
                <a:lnTo>
                  <a:pt x="486000" y="264290"/>
                </a:lnTo>
                <a:lnTo>
                  <a:pt x="477481" y="217652"/>
                </a:lnTo>
                <a:lnTo>
                  <a:pt x="477481" y="9880"/>
                </a:lnTo>
                <a:close/>
              </a:path>
              <a:path w="2381250" h="353060">
                <a:moveTo>
                  <a:pt x="724750" y="9880"/>
                </a:moveTo>
                <a:lnTo>
                  <a:pt x="676732" y="9880"/>
                </a:lnTo>
                <a:lnTo>
                  <a:pt x="676732" y="217652"/>
                </a:lnTo>
                <a:lnTo>
                  <a:pt x="670512" y="258734"/>
                </a:lnTo>
                <a:lnTo>
                  <a:pt x="652219" y="284800"/>
                </a:lnTo>
                <a:lnTo>
                  <a:pt x="622398" y="298498"/>
                </a:lnTo>
                <a:lnTo>
                  <a:pt x="581596" y="302475"/>
                </a:lnTo>
                <a:lnTo>
                  <a:pt x="701244" y="302475"/>
                </a:lnTo>
                <a:lnTo>
                  <a:pt x="713767" y="282655"/>
                </a:lnTo>
                <a:lnTo>
                  <a:pt x="720934" y="262643"/>
                </a:lnTo>
                <a:lnTo>
                  <a:pt x="724063" y="241453"/>
                </a:lnTo>
                <a:lnTo>
                  <a:pt x="724750" y="217652"/>
                </a:lnTo>
                <a:lnTo>
                  <a:pt x="724750" y="9880"/>
                </a:lnTo>
                <a:close/>
              </a:path>
              <a:path w="2381250" h="353060">
                <a:moveTo>
                  <a:pt x="904252" y="250863"/>
                </a:moveTo>
                <a:lnTo>
                  <a:pt x="870140" y="283616"/>
                </a:lnTo>
                <a:lnTo>
                  <a:pt x="906962" y="314984"/>
                </a:lnTo>
                <a:lnTo>
                  <a:pt x="946267" y="336296"/>
                </a:lnTo>
                <a:lnTo>
                  <a:pt x="989358" y="348435"/>
                </a:lnTo>
                <a:lnTo>
                  <a:pt x="1037539" y="352285"/>
                </a:lnTo>
                <a:lnTo>
                  <a:pt x="1079172" y="349115"/>
                </a:lnTo>
                <a:lnTo>
                  <a:pt x="1121602" y="338557"/>
                </a:lnTo>
                <a:lnTo>
                  <a:pt x="1159056" y="319037"/>
                </a:lnTo>
                <a:lnTo>
                  <a:pt x="1173378" y="302920"/>
                </a:lnTo>
                <a:lnTo>
                  <a:pt x="1044270" y="302920"/>
                </a:lnTo>
                <a:lnTo>
                  <a:pt x="1003836" y="300403"/>
                </a:lnTo>
                <a:lnTo>
                  <a:pt x="968536" y="291869"/>
                </a:lnTo>
                <a:lnTo>
                  <a:pt x="936099" y="275847"/>
                </a:lnTo>
                <a:lnTo>
                  <a:pt x="904252" y="250863"/>
                </a:lnTo>
                <a:close/>
              </a:path>
              <a:path w="2381250" h="353060">
                <a:moveTo>
                  <a:pt x="1033500" y="901"/>
                </a:moveTo>
                <a:lnTo>
                  <a:pt x="989884" y="5632"/>
                </a:lnTo>
                <a:lnTo>
                  <a:pt x="944573" y="23352"/>
                </a:lnTo>
                <a:lnTo>
                  <a:pt x="899182" y="71399"/>
                </a:lnTo>
                <a:lnTo>
                  <a:pt x="892136" y="105016"/>
                </a:lnTo>
                <a:lnTo>
                  <a:pt x="900381" y="142515"/>
                </a:lnTo>
                <a:lnTo>
                  <a:pt x="922424" y="169075"/>
                </a:lnTo>
                <a:lnTo>
                  <a:pt x="954228" y="185033"/>
                </a:lnTo>
                <a:lnTo>
                  <a:pt x="991755" y="190728"/>
                </a:lnTo>
                <a:lnTo>
                  <a:pt x="1073428" y="192460"/>
                </a:lnTo>
                <a:lnTo>
                  <a:pt x="1095703" y="194260"/>
                </a:lnTo>
                <a:lnTo>
                  <a:pt x="1134865" y="212049"/>
                </a:lnTo>
                <a:lnTo>
                  <a:pt x="1147927" y="242785"/>
                </a:lnTo>
                <a:lnTo>
                  <a:pt x="1136967" y="272627"/>
                </a:lnTo>
                <a:lnTo>
                  <a:pt x="1110062" y="291026"/>
                </a:lnTo>
                <a:lnTo>
                  <a:pt x="1076175" y="300339"/>
                </a:lnTo>
                <a:lnTo>
                  <a:pt x="1044270" y="302920"/>
                </a:lnTo>
                <a:lnTo>
                  <a:pt x="1173378" y="302920"/>
                </a:lnTo>
                <a:lnTo>
                  <a:pt x="1185761" y="288984"/>
                </a:lnTo>
                <a:lnTo>
                  <a:pt x="1195946" y="246824"/>
                </a:lnTo>
                <a:lnTo>
                  <a:pt x="1192811" y="221540"/>
                </a:lnTo>
                <a:lnTo>
                  <a:pt x="1168873" y="179044"/>
                </a:lnTo>
                <a:lnTo>
                  <a:pt x="1124279" y="151866"/>
                </a:lnTo>
                <a:lnTo>
                  <a:pt x="1074673" y="143534"/>
                </a:lnTo>
                <a:lnTo>
                  <a:pt x="1047851" y="143154"/>
                </a:lnTo>
                <a:lnTo>
                  <a:pt x="998042" y="143154"/>
                </a:lnTo>
                <a:lnTo>
                  <a:pt x="978036" y="141731"/>
                </a:lnTo>
                <a:lnTo>
                  <a:pt x="959842" y="136145"/>
                </a:lnTo>
                <a:lnTo>
                  <a:pt x="946612" y="124418"/>
                </a:lnTo>
                <a:lnTo>
                  <a:pt x="941501" y="104571"/>
                </a:lnTo>
                <a:lnTo>
                  <a:pt x="952250" y="77789"/>
                </a:lnTo>
                <a:lnTo>
                  <a:pt x="978355" y="61315"/>
                </a:lnTo>
                <a:lnTo>
                  <a:pt x="1010601" y="53004"/>
                </a:lnTo>
                <a:lnTo>
                  <a:pt x="1039774" y="50711"/>
                </a:lnTo>
                <a:lnTo>
                  <a:pt x="1169783" y="50711"/>
                </a:lnTo>
                <a:lnTo>
                  <a:pt x="1172616" y="46672"/>
                </a:lnTo>
                <a:lnTo>
                  <a:pt x="1140903" y="26645"/>
                </a:lnTo>
                <a:lnTo>
                  <a:pt x="1106754" y="12342"/>
                </a:lnTo>
                <a:lnTo>
                  <a:pt x="1070757" y="3761"/>
                </a:lnTo>
                <a:lnTo>
                  <a:pt x="1033500" y="901"/>
                </a:lnTo>
                <a:close/>
              </a:path>
              <a:path w="2381250" h="353060">
                <a:moveTo>
                  <a:pt x="1169783" y="50711"/>
                </a:moveTo>
                <a:lnTo>
                  <a:pt x="1039774" y="50711"/>
                </a:lnTo>
                <a:lnTo>
                  <a:pt x="1069507" y="53026"/>
                </a:lnTo>
                <a:lnTo>
                  <a:pt x="1095200" y="59801"/>
                </a:lnTo>
                <a:lnTo>
                  <a:pt x="1119545" y="70781"/>
                </a:lnTo>
                <a:lnTo>
                  <a:pt x="1145235" y="85712"/>
                </a:lnTo>
                <a:lnTo>
                  <a:pt x="1169783" y="50711"/>
                </a:lnTo>
                <a:close/>
              </a:path>
              <a:path w="2381250" h="353060">
                <a:moveTo>
                  <a:pt x="1391602" y="9880"/>
                </a:moveTo>
                <a:lnTo>
                  <a:pt x="1343583" y="9880"/>
                </a:lnTo>
                <a:lnTo>
                  <a:pt x="1343583" y="344652"/>
                </a:lnTo>
                <a:lnTo>
                  <a:pt x="1391602" y="344652"/>
                </a:lnTo>
                <a:lnTo>
                  <a:pt x="1391602" y="9880"/>
                </a:lnTo>
                <a:close/>
              </a:path>
              <a:path w="2381250" h="353060">
                <a:moveTo>
                  <a:pt x="1734451" y="0"/>
                </a:moveTo>
                <a:lnTo>
                  <a:pt x="1687742" y="5940"/>
                </a:lnTo>
                <a:lnTo>
                  <a:pt x="1644997" y="22838"/>
                </a:lnTo>
                <a:lnTo>
                  <a:pt x="1608235" y="49310"/>
                </a:lnTo>
                <a:lnTo>
                  <a:pt x="1579477" y="83972"/>
                </a:lnTo>
                <a:lnTo>
                  <a:pt x="1560742" y="125438"/>
                </a:lnTo>
                <a:lnTo>
                  <a:pt x="1554048" y="172326"/>
                </a:lnTo>
                <a:lnTo>
                  <a:pt x="1560335" y="220751"/>
                </a:lnTo>
                <a:lnTo>
                  <a:pt x="1578165" y="263976"/>
                </a:lnTo>
                <a:lnTo>
                  <a:pt x="1605994" y="300394"/>
                </a:lnTo>
                <a:lnTo>
                  <a:pt x="1642274" y="328398"/>
                </a:lnTo>
                <a:lnTo>
                  <a:pt x="1685460" y="346378"/>
                </a:lnTo>
                <a:lnTo>
                  <a:pt x="1734007" y="352729"/>
                </a:lnTo>
                <a:lnTo>
                  <a:pt x="1781025" y="346621"/>
                </a:lnTo>
                <a:lnTo>
                  <a:pt x="1823856" y="329294"/>
                </a:lnTo>
                <a:lnTo>
                  <a:pt x="1859035" y="303364"/>
                </a:lnTo>
                <a:lnTo>
                  <a:pt x="1734451" y="303364"/>
                </a:lnTo>
                <a:lnTo>
                  <a:pt x="1684234" y="293963"/>
                </a:lnTo>
                <a:lnTo>
                  <a:pt x="1642008" y="267860"/>
                </a:lnTo>
                <a:lnTo>
                  <a:pt x="1612907" y="228210"/>
                </a:lnTo>
                <a:lnTo>
                  <a:pt x="1602066" y="178168"/>
                </a:lnTo>
                <a:lnTo>
                  <a:pt x="1612206" y="126233"/>
                </a:lnTo>
                <a:lnTo>
                  <a:pt x="1640100" y="85491"/>
                </a:lnTo>
                <a:lnTo>
                  <a:pt x="1681962" y="58887"/>
                </a:lnTo>
                <a:lnTo>
                  <a:pt x="1734007" y="49364"/>
                </a:lnTo>
                <a:lnTo>
                  <a:pt x="1859021" y="49364"/>
                </a:lnTo>
                <a:lnTo>
                  <a:pt x="1825185" y="23834"/>
                </a:lnTo>
                <a:lnTo>
                  <a:pt x="1782217" y="6214"/>
                </a:lnTo>
                <a:lnTo>
                  <a:pt x="1734451" y="0"/>
                </a:lnTo>
                <a:close/>
              </a:path>
              <a:path w="2381250" h="353060">
                <a:moveTo>
                  <a:pt x="1859021" y="49364"/>
                </a:moveTo>
                <a:lnTo>
                  <a:pt x="1734007" y="49364"/>
                </a:lnTo>
                <a:lnTo>
                  <a:pt x="1784723" y="58648"/>
                </a:lnTo>
                <a:lnTo>
                  <a:pt x="1826733" y="84593"/>
                </a:lnTo>
                <a:lnTo>
                  <a:pt x="1855365" y="124336"/>
                </a:lnTo>
                <a:lnTo>
                  <a:pt x="1865947" y="175018"/>
                </a:lnTo>
                <a:lnTo>
                  <a:pt x="1855498" y="225746"/>
                </a:lnTo>
                <a:lnTo>
                  <a:pt x="1827126" y="266457"/>
                </a:lnTo>
                <a:lnTo>
                  <a:pt x="1785290" y="293535"/>
                </a:lnTo>
                <a:lnTo>
                  <a:pt x="1734451" y="303364"/>
                </a:lnTo>
                <a:lnTo>
                  <a:pt x="1859035" y="303364"/>
                </a:lnTo>
                <a:lnTo>
                  <a:pt x="1860556" y="302244"/>
                </a:lnTo>
                <a:lnTo>
                  <a:pt x="1889178" y="266966"/>
                </a:lnTo>
                <a:lnTo>
                  <a:pt x="1907778" y="224956"/>
                </a:lnTo>
                <a:lnTo>
                  <a:pt x="1914410" y="177711"/>
                </a:lnTo>
                <a:lnTo>
                  <a:pt x="1907967" y="129798"/>
                </a:lnTo>
                <a:lnTo>
                  <a:pt x="1889793" y="87159"/>
                </a:lnTo>
                <a:lnTo>
                  <a:pt x="1861621" y="51327"/>
                </a:lnTo>
                <a:lnTo>
                  <a:pt x="1859021" y="49364"/>
                </a:lnTo>
                <a:close/>
              </a:path>
              <a:path w="2381250" h="353060">
                <a:moveTo>
                  <a:pt x="2130259" y="9880"/>
                </a:moveTo>
                <a:lnTo>
                  <a:pt x="2082698" y="9880"/>
                </a:lnTo>
                <a:lnTo>
                  <a:pt x="2082698" y="344652"/>
                </a:lnTo>
                <a:lnTo>
                  <a:pt x="2130717" y="344652"/>
                </a:lnTo>
                <a:lnTo>
                  <a:pt x="2130717" y="89750"/>
                </a:lnTo>
                <a:lnTo>
                  <a:pt x="2193177" y="89750"/>
                </a:lnTo>
                <a:lnTo>
                  <a:pt x="2130259" y="9880"/>
                </a:lnTo>
                <a:close/>
              </a:path>
              <a:path w="2381250" h="353060">
                <a:moveTo>
                  <a:pt x="2193177" y="89750"/>
                </a:moveTo>
                <a:lnTo>
                  <a:pt x="2130717" y="89750"/>
                </a:lnTo>
                <a:lnTo>
                  <a:pt x="2332659" y="344652"/>
                </a:lnTo>
                <a:lnTo>
                  <a:pt x="2381122" y="344652"/>
                </a:lnTo>
                <a:lnTo>
                  <a:pt x="2381122" y="265671"/>
                </a:lnTo>
                <a:lnTo>
                  <a:pt x="2331758" y="265671"/>
                </a:lnTo>
                <a:lnTo>
                  <a:pt x="2193177" y="89750"/>
                </a:lnTo>
                <a:close/>
              </a:path>
              <a:path w="2381250" h="353060">
                <a:moveTo>
                  <a:pt x="2381122" y="9880"/>
                </a:moveTo>
                <a:lnTo>
                  <a:pt x="2331758" y="9880"/>
                </a:lnTo>
                <a:lnTo>
                  <a:pt x="2331758" y="265671"/>
                </a:lnTo>
                <a:lnTo>
                  <a:pt x="2381122" y="265671"/>
                </a:lnTo>
                <a:lnTo>
                  <a:pt x="2381122" y="9880"/>
                </a:lnTo>
                <a:close/>
              </a:path>
            </a:pathLst>
          </a:custGeom>
          <a:solidFill>
            <a:srgbClr val="000000"/>
          </a:solidFill>
          <a:ln w="9525">
            <a:noFill/>
            <a:miter lim="800000"/>
            <a:headEnd/>
            <a:tailEnd/>
          </a:ln>
        </p:spPr>
        <p:txBody>
          <a:bodyPr lIns="0" tIns="0" rIns="0" bIns="0"/>
          <a:lstStyle/>
          <a:p>
            <a:endParaRPr lang="it-IT">
              <a:latin typeface="Calibri" pitchFamily="34" charset="0"/>
            </a:endParaRPr>
          </a:p>
        </p:txBody>
      </p:sp>
      <p:sp>
        <p:nvSpPr>
          <p:cNvPr id="19" name="CasellaDiTesto 18"/>
          <p:cNvSpPr txBox="1"/>
          <p:nvPr/>
        </p:nvSpPr>
        <p:spPr>
          <a:xfrm>
            <a:off x="8216912" y="3373213"/>
            <a:ext cx="4286280" cy="646331"/>
          </a:xfrm>
          <a:prstGeom prst="rect">
            <a:avLst/>
          </a:prstGeom>
          <a:noFill/>
        </p:spPr>
        <p:txBody>
          <a:bodyPr wrap="square" rtlCol="0">
            <a:spAutoFit/>
          </a:bodyPr>
          <a:lstStyle/>
          <a:p>
            <a:r>
              <a:rPr lang="cs-CZ" sz="3600" b="1" i="1">
                <a:latin typeface="Bookman Old Style" pitchFamily="18" charset="0"/>
              </a:rPr>
              <a:t>3 tajemství krásy</a:t>
            </a:r>
          </a:p>
        </p:txBody>
      </p:sp>
      <p:sp>
        <p:nvSpPr>
          <p:cNvPr id="21" name="CasellaDiTesto 20"/>
          <p:cNvSpPr txBox="1"/>
          <p:nvPr/>
        </p:nvSpPr>
        <p:spPr>
          <a:xfrm>
            <a:off x="573046" y="7730931"/>
            <a:ext cx="7143800" cy="1200329"/>
          </a:xfrm>
          <a:prstGeom prst="rect">
            <a:avLst/>
          </a:prstGeom>
          <a:noFill/>
        </p:spPr>
        <p:txBody>
          <a:bodyPr wrap="square" rtlCol="0">
            <a:spAutoFit/>
          </a:bodyPr>
          <a:lstStyle/>
          <a:p>
            <a:r>
              <a:rPr lang="cs-CZ" sz="3600" b="1" i="1" dirty="0">
                <a:latin typeface="Bookman Old Style" pitchFamily="18" charset="0"/>
              </a:rPr>
              <a:t>přírodních organických složek</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6" name="object 28"/>
          <p:cNvSpPr txBox="1">
            <a:spLocks noChangeArrowheads="1"/>
          </p:cNvSpPr>
          <p:nvPr/>
        </p:nvSpPr>
        <p:spPr bwMode="auto">
          <a:xfrm>
            <a:off x="741455" y="1315967"/>
            <a:ext cx="11809617" cy="4969819"/>
          </a:xfrm>
          <a:prstGeom prst="rect">
            <a:avLst/>
          </a:prstGeom>
          <a:noFill/>
          <a:ln w="9525">
            <a:noFill/>
            <a:miter lim="800000"/>
            <a:headEnd/>
            <a:tailEnd/>
          </a:ln>
        </p:spPr>
        <p:txBody>
          <a:bodyPr wrap="square" lIns="0" tIns="40700" rIns="0" bIns="0">
            <a:spAutoFit/>
          </a:bodyPr>
          <a:lstStyle/>
          <a:p>
            <a:pPr marL="11306">
              <a:spcBef>
                <a:spcPts val="323"/>
              </a:spcBef>
            </a:pPr>
            <a:r>
              <a:rPr lang="cs-CZ" sz="2800" b="1" dirty="0">
                <a:latin typeface="Century Gothic" pitchFamily="34" charset="0"/>
              </a:rPr>
              <a:t>Clear: Soft Light pro rozjasnění do 4 stupňů (1:2)</a:t>
            </a:r>
          </a:p>
          <a:p>
            <a:pPr marL="11306">
              <a:spcBef>
                <a:spcPts val="323"/>
              </a:spcBef>
            </a:pPr>
            <a:endParaRPr lang="en-US" sz="2500" dirty="0">
              <a:latin typeface="Century Gothic" pitchFamily="34" charset="0"/>
            </a:endParaRPr>
          </a:p>
          <a:p>
            <a:pPr marL="11306" fontAlgn="auto">
              <a:spcBef>
                <a:spcPts val="303"/>
              </a:spcBef>
              <a:spcAft>
                <a:spcPts val="0"/>
              </a:spcAft>
              <a:defRPr/>
            </a:pPr>
            <a:r>
              <a:rPr lang="cs-CZ" sz="2400" dirty="0">
                <a:latin typeface="Century Gothic" pitchFamily="34" charset="0"/>
                <a:cs typeface="Gotham Book"/>
              </a:rPr>
              <a:t>Odstín Clear lze použit pro rozjasnění kosmetické barvy maximálně do 2 stupňů a přirozené barvy do 4 stupňů.</a:t>
            </a:r>
          </a:p>
          <a:p>
            <a:pPr marL="11306" fontAlgn="auto">
              <a:spcBef>
                <a:spcPts val="303"/>
              </a:spcBef>
              <a:spcAft>
                <a:spcPts val="0"/>
              </a:spcAft>
              <a:defRPr/>
            </a:pPr>
            <a:endParaRPr lang="en-US" sz="2400" spc="-36" dirty="0">
              <a:latin typeface="Century Gothic" pitchFamily="34" charset="0"/>
              <a:cs typeface="Gotham Book"/>
            </a:endParaRPr>
          </a:p>
          <a:p>
            <a:pPr marL="11306" fontAlgn="auto">
              <a:spcBef>
                <a:spcPts val="303"/>
              </a:spcBef>
              <a:spcAft>
                <a:spcPts val="0"/>
              </a:spcAft>
              <a:defRPr/>
            </a:pPr>
            <a:endParaRPr lang="en-US" sz="2400" spc="-36" dirty="0">
              <a:latin typeface="Century Gothic" pitchFamily="34" charset="0"/>
              <a:cs typeface="Gotham Book"/>
            </a:endParaRPr>
          </a:p>
          <a:p>
            <a:pPr marL="11306" fontAlgn="auto">
              <a:spcBef>
                <a:spcPts val="303"/>
              </a:spcBef>
              <a:spcAft>
                <a:spcPts val="0"/>
              </a:spcAft>
              <a:defRPr/>
            </a:pPr>
            <a:r>
              <a:rPr lang="cs-CZ" sz="2400" dirty="0">
                <a:latin typeface="Century Gothic" pitchFamily="34" charset="0"/>
                <a:cs typeface="Gotham Book"/>
              </a:rPr>
              <a:t>Příklad – cíl barva FULL:  2 stupně rozjasnění obarvených vlasů</a:t>
            </a:r>
          </a:p>
          <a:p>
            <a:pPr marL="11306" fontAlgn="auto">
              <a:spcBef>
                <a:spcPts val="303"/>
              </a:spcBef>
              <a:spcAft>
                <a:spcPts val="0"/>
              </a:spcAft>
              <a:defRPr/>
            </a:pPr>
            <a:endParaRPr lang="en-US" sz="2400" dirty="0">
              <a:latin typeface="Century Gothic" pitchFamily="34" charset="0"/>
              <a:cs typeface="Gotham Book"/>
            </a:endParaRPr>
          </a:p>
          <a:p>
            <a:pPr marL="11306">
              <a:spcBef>
                <a:spcPts val="0"/>
              </a:spcBef>
            </a:pPr>
            <a:endParaRPr lang="en-US" sz="2400" dirty="0">
              <a:latin typeface="Century Gothic" pitchFamily="34" charset="0"/>
            </a:endParaRPr>
          </a:p>
          <a:p>
            <a:pPr marL="11306">
              <a:lnSpc>
                <a:spcPct val="118000"/>
              </a:lnSpc>
            </a:pPr>
            <a:endParaRPr lang="en-US" sz="2400" dirty="0">
              <a:latin typeface="Century Gothic" pitchFamily="34" charset="0"/>
            </a:endParaRPr>
          </a:p>
          <a:p>
            <a:pPr marL="11306">
              <a:lnSpc>
                <a:spcPct val="118000"/>
              </a:lnSpc>
            </a:pPr>
            <a:endParaRPr lang="en-US" sz="2200" dirty="0">
              <a:latin typeface="Century Gothic" pitchFamily="34" charset="0"/>
            </a:endParaRPr>
          </a:p>
          <a:p>
            <a:pPr marL="11306">
              <a:spcBef>
                <a:spcPts val="600"/>
              </a:spcBef>
            </a:pPr>
            <a:endParaRPr lang="en-US" sz="2500" dirty="0">
              <a:latin typeface="Century Gothic" pitchFamily="34" charset="0"/>
            </a:endParaRPr>
          </a:p>
        </p:txBody>
      </p:sp>
      <p:sp>
        <p:nvSpPr>
          <p:cNvPr id="8" name="object 4"/>
          <p:cNvSpPr>
            <a:spLocks noChangeArrowheads="1"/>
          </p:cNvSpPr>
          <p:nvPr/>
        </p:nvSpPr>
        <p:spPr bwMode="auto">
          <a:xfrm>
            <a:off x="3359128" y="4459253"/>
            <a:ext cx="1152189" cy="3467196"/>
          </a:xfrm>
          <a:prstGeom prst="rect">
            <a:avLst/>
          </a:prstGeom>
          <a:blipFill dpi="0" rotWithShape="1">
            <a:blip r:embed="rId4"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12" name="object 8"/>
          <p:cNvSpPr>
            <a:spLocks noChangeArrowheads="1"/>
          </p:cNvSpPr>
          <p:nvPr/>
        </p:nvSpPr>
        <p:spPr bwMode="auto">
          <a:xfrm>
            <a:off x="10471051" y="5417415"/>
            <a:ext cx="1216200" cy="2475252"/>
          </a:xfrm>
          <a:prstGeom prst="rect">
            <a:avLst/>
          </a:prstGeom>
          <a:blipFill dpi="0" rotWithShape="1">
            <a:blip r:embed="rId5"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13" name="object 55"/>
          <p:cNvSpPr>
            <a:spLocks noChangeArrowheads="1"/>
          </p:cNvSpPr>
          <p:nvPr/>
        </p:nvSpPr>
        <p:spPr bwMode="auto">
          <a:xfrm>
            <a:off x="990739" y="5933348"/>
            <a:ext cx="768126" cy="1779664"/>
          </a:xfrm>
          <a:prstGeom prst="rect">
            <a:avLst/>
          </a:prstGeom>
          <a:blipFill dpi="0" rotWithShape="1">
            <a:blip r:embed="rId6"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16" name="object 61"/>
          <p:cNvSpPr txBox="1"/>
          <p:nvPr/>
        </p:nvSpPr>
        <p:spPr>
          <a:xfrm>
            <a:off x="2462981" y="6670396"/>
            <a:ext cx="157359" cy="442304"/>
          </a:xfrm>
          <a:prstGeom prst="rect">
            <a:avLst/>
          </a:prstGeom>
        </p:spPr>
        <p:txBody>
          <a:bodyPr lIns="0" tIns="11306" rIns="0" bIns="0">
            <a:spAutoFit/>
          </a:bodyPr>
          <a:lstStyle/>
          <a:p>
            <a:pPr marL="11306" fontAlgn="auto">
              <a:spcBef>
                <a:spcPts val="89"/>
              </a:spcBef>
              <a:spcAft>
                <a:spcPts val="0"/>
              </a:spcAft>
              <a:defRPr/>
            </a:pPr>
            <a:r>
              <a:rPr lang="cs-CZ" sz="2800">
                <a:latin typeface="Calibri"/>
                <a:cs typeface="Calibri"/>
              </a:rPr>
              <a:t>+</a:t>
            </a:r>
          </a:p>
        </p:txBody>
      </p:sp>
      <p:sp>
        <p:nvSpPr>
          <p:cNvPr id="19" name="CasellaDiTesto 18"/>
          <p:cNvSpPr txBox="1"/>
          <p:nvPr/>
        </p:nvSpPr>
        <p:spPr>
          <a:xfrm>
            <a:off x="715922" y="8160689"/>
            <a:ext cx="1714512" cy="430887"/>
          </a:xfrm>
          <a:prstGeom prst="rect">
            <a:avLst/>
          </a:prstGeom>
          <a:noFill/>
        </p:spPr>
        <p:txBody>
          <a:bodyPr wrap="square" rtlCol="0">
            <a:spAutoFit/>
          </a:bodyPr>
          <a:lstStyle/>
          <a:p>
            <a:r>
              <a:rPr lang="cs-CZ" sz="2200">
                <a:latin typeface="Century Gothic" pitchFamily="34" charset="0"/>
              </a:rPr>
              <a:t>CLEAR 20g</a:t>
            </a:r>
          </a:p>
        </p:txBody>
      </p:sp>
      <p:sp>
        <p:nvSpPr>
          <p:cNvPr id="20" name="CasellaDiTesto 19"/>
          <p:cNvSpPr txBox="1"/>
          <p:nvPr/>
        </p:nvSpPr>
        <p:spPr>
          <a:xfrm>
            <a:off x="2787624" y="8162948"/>
            <a:ext cx="2357454" cy="430887"/>
          </a:xfrm>
          <a:prstGeom prst="rect">
            <a:avLst/>
          </a:prstGeom>
          <a:noFill/>
        </p:spPr>
        <p:txBody>
          <a:bodyPr wrap="square" rtlCol="0">
            <a:spAutoFit/>
          </a:bodyPr>
          <a:lstStyle/>
          <a:p>
            <a:r>
              <a:rPr lang="cs-CZ" sz="2200">
                <a:latin typeface="Century Gothic" pitchFamily="34" charset="0"/>
              </a:rPr>
              <a:t>OXYMILK 40g</a:t>
            </a:r>
          </a:p>
        </p:txBody>
      </p:sp>
      <p:sp>
        <p:nvSpPr>
          <p:cNvPr id="22" name="CasellaDiTesto 21"/>
          <p:cNvSpPr txBox="1"/>
          <p:nvPr/>
        </p:nvSpPr>
        <p:spPr>
          <a:xfrm>
            <a:off x="7359656" y="6731929"/>
            <a:ext cx="2357454" cy="769441"/>
          </a:xfrm>
          <a:prstGeom prst="rect">
            <a:avLst/>
          </a:prstGeom>
          <a:noFill/>
        </p:spPr>
        <p:txBody>
          <a:bodyPr wrap="square" rtlCol="0">
            <a:spAutoFit/>
          </a:bodyPr>
          <a:lstStyle/>
          <a:p>
            <a:r>
              <a:rPr lang="cs-CZ" sz="2200" dirty="0">
                <a:latin typeface="Century Gothic" pitchFamily="34" charset="0"/>
              </a:rPr>
              <a:t>SMÍCHEJ </a:t>
            </a:r>
            <a:br>
              <a:rPr lang="cs-CZ" sz="2200" dirty="0">
                <a:latin typeface="Century Gothic" pitchFamily="34" charset="0"/>
              </a:rPr>
            </a:br>
            <a:r>
              <a:rPr lang="cs-CZ" sz="2200" dirty="0">
                <a:latin typeface="Century Gothic" pitchFamily="34" charset="0"/>
              </a:rPr>
              <a:t>A PŘIDEJ</a:t>
            </a:r>
          </a:p>
        </p:txBody>
      </p:sp>
      <p:sp>
        <p:nvSpPr>
          <p:cNvPr id="23" name="CasellaDiTesto 22"/>
          <p:cNvSpPr txBox="1"/>
          <p:nvPr/>
        </p:nvSpPr>
        <p:spPr>
          <a:xfrm>
            <a:off x="9859986" y="8160689"/>
            <a:ext cx="2357454" cy="430887"/>
          </a:xfrm>
          <a:prstGeom prst="rect">
            <a:avLst/>
          </a:prstGeom>
          <a:noFill/>
        </p:spPr>
        <p:txBody>
          <a:bodyPr wrap="square" rtlCol="0">
            <a:spAutoFit/>
          </a:bodyPr>
          <a:lstStyle/>
          <a:p>
            <a:r>
              <a:rPr lang="cs-CZ" sz="2200">
                <a:latin typeface="Century Gothic" pitchFamily="34" charset="0"/>
              </a:rPr>
              <a:t>BOOSTER 02 6g</a:t>
            </a:r>
          </a:p>
        </p:txBody>
      </p:sp>
      <p:sp>
        <p:nvSpPr>
          <p:cNvPr id="24" name="Freccia a destra 23"/>
          <p:cNvSpPr/>
          <p:nvPr/>
        </p:nvSpPr>
        <p:spPr>
          <a:xfrm>
            <a:off x="5573706" y="6591312"/>
            <a:ext cx="928694" cy="714380"/>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6" name="object 28"/>
          <p:cNvSpPr txBox="1">
            <a:spLocks noChangeArrowheads="1"/>
          </p:cNvSpPr>
          <p:nvPr/>
        </p:nvSpPr>
        <p:spPr bwMode="auto">
          <a:xfrm>
            <a:off x="741455" y="1315967"/>
            <a:ext cx="11137827" cy="5668151"/>
          </a:xfrm>
          <a:prstGeom prst="rect">
            <a:avLst/>
          </a:prstGeom>
          <a:noFill/>
          <a:ln w="9525">
            <a:noFill/>
            <a:miter lim="800000"/>
            <a:headEnd/>
            <a:tailEnd/>
          </a:ln>
        </p:spPr>
        <p:txBody>
          <a:bodyPr lIns="0" tIns="40700" rIns="0" bIns="0">
            <a:spAutoFit/>
          </a:bodyPr>
          <a:lstStyle/>
          <a:p>
            <a:pPr marL="11306">
              <a:spcBef>
                <a:spcPts val="323"/>
              </a:spcBef>
            </a:pPr>
            <a:r>
              <a:rPr lang="cs-CZ" sz="2800" b="1" i="1" dirty="0">
                <a:latin typeface="Bookman Old Style" pitchFamily="18" charset="0"/>
                <a:ea typeface="Book Antiqua" pitchFamily="18" charset="0"/>
                <a:cs typeface="Book Antiqua" pitchFamily="18" charset="0"/>
              </a:rPr>
              <a:t>Multifunkční systém: rozdíl mezi 3 typy služeb</a:t>
            </a:r>
          </a:p>
          <a:p>
            <a:pPr marL="11306">
              <a:spcBef>
                <a:spcPts val="323"/>
              </a:spcBef>
            </a:pPr>
            <a:endParaRPr lang="en-US" sz="2800" i="1" dirty="0">
              <a:latin typeface="Bookman Old Style" pitchFamily="18" charset="0"/>
            </a:endParaRPr>
          </a:p>
          <a:p>
            <a:pPr marL="11306">
              <a:lnSpc>
                <a:spcPct val="118000"/>
              </a:lnSpc>
              <a:spcBef>
                <a:spcPts val="89"/>
              </a:spcBef>
            </a:pPr>
            <a:r>
              <a:rPr lang="cs-CZ" sz="2200" dirty="0">
                <a:latin typeface="Century Gothic" pitchFamily="34" charset="0"/>
              </a:rPr>
              <a:t>BEAUTY FUSION poskytuje odpověď na veškeré potřeby kadeřnických salónů: obyčejným tónováním počínaje, až na 100 % krytí šedivých vlasů. Při použití jednoho produktu lze zároveň poskytnout 3 různé služby.</a:t>
            </a:r>
          </a:p>
          <a:p>
            <a:pPr marL="11306">
              <a:lnSpc>
                <a:spcPct val="122000"/>
              </a:lnSpc>
              <a:spcBef>
                <a:spcPts val="734"/>
              </a:spcBef>
            </a:pPr>
            <a:r>
              <a:rPr lang="cs-CZ" sz="2200" dirty="0">
                <a:latin typeface="Century Gothic" pitchFamily="34" charset="0"/>
              </a:rPr>
              <a:t>       </a:t>
            </a:r>
            <a:r>
              <a:rPr lang="cs-CZ" sz="2200" b="1" dirty="0">
                <a:latin typeface="Century Gothic" pitchFamily="34" charset="0"/>
              </a:rPr>
              <a:t>GLOSS</a:t>
            </a:r>
            <a:r>
              <a:rPr lang="cs-CZ" sz="2400" dirty="0">
                <a:latin typeface="Century Gothic" pitchFamily="34" charset="0"/>
              </a:rPr>
              <a:t>: Tento typ služby vychází ze smíchání barvy z oxidantem; tímto je získán toner bez přísad zásaditých složek, který se hodí ke každému typu tónování matných vlasů.</a:t>
            </a:r>
          </a:p>
          <a:p>
            <a:pPr marL="11306" fontAlgn="auto">
              <a:spcBef>
                <a:spcPts val="303"/>
              </a:spcBef>
              <a:spcAft>
                <a:spcPts val="0"/>
              </a:spcAft>
              <a:defRPr/>
            </a:pPr>
            <a:endParaRPr lang="en-US" sz="2400" dirty="0">
              <a:latin typeface="Century Gothic" pitchFamily="34" charset="0"/>
              <a:cs typeface="Gotham Book"/>
            </a:endParaRPr>
          </a:p>
          <a:p>
            <a:pPr marL="11306">
              <a:spcBef>
                <a:spcPts val="0"/>
              </a:spcBef>
            </a:pPr>
            <a:endParaRPr lang="en-US" sz="2400" dirty="0">
              <a:latin typeface="Century Gothic" pitchFamily="34" charset="0"/>
            </a:endParaRPr>
          </a:p>
          <a:p>
            <a:pPr marL="11306">
              <a:lnSpc>
                <a:spcPct val="118000"/>
              </a:lnSpc>
            </a:pPr>
            <a:endParaRPr lang="en-US" sz="2400" dirty="0">
              <a:latin typeface="Century Gothic" pitchFamily="34" charset="0"/>
            </a:endParaRPr>
          </a:p>
          <a:p>
            <a:pPr marL="11306">
              <a:lnSpc>
                <a:spcPct val="118000"/>
              </a:lnSpc>
            </a:pPr>
            <a:endParaRPr lang="en-US" sz="2200" dirty="0">
              <a:latin typeface="Century Gothic" pitchFamily="34" charset="0"/>
            </a:endParaRPr>
          </a:p>
          <a:p>
            <a:pPr marL="11306">
              <a:spcBef>
                <a:spcPts val="600"/>
              </a:spcBef>
            </a:pPr>
            <a:endParaRPr lang="en-US" sz="2500" dirty="0">
              <a:latin typeface="Century Gothic" pitchFamily="34" charset="0"/>
            </a:endParaRPr>
          </a:p>
        </p:txBody>
      </p:sp>
      <p:sp>
        <p:nvSpPr>
          <p:cNvPr id="7" name="object 27"/>
          <p:cNvSpPr>
            <a:spLocks noChangeArrowheads="1"/>
          </p:cNvSpPr>
          <p:nvPr/>
        </p:nvSpPr>
        <p:spPr bwMode="auto">
          <a:xfrm>
            <a:off x="715923" y="6376998"/>
            <a:ext cx="414930" cy="373131"/>
          </a:xfrm>
          <a:prstGeom prst="rect">
            <a:avLst/>
          </a:prstGeom>
          <a:blipFill dpi="0" rotWithShape="1">
            <a:blip r:embed="rId4"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8" name="object 36"/>
          <p:cNvSpPr>
            <a:spLocks noChangeArrowheads="1"/>
          </p:cNvSpPr>
          <p:nvPr/>
        </p:nvSpPr>
        <p:spPr bwMode="auto">
          <a:xfrm>
            <a:off x="7910631" y="5164230"/>
            <a:ext cx="1088179" cy="3284470"/>
          </a:xfrm>
          <a:prstGeom prst="rect">
            <a:avLst/>
          </a:prstGeom>
          <a:blipFill dpi="0" rotWithShape="1">
            <a:blip r:embed="rId5"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9" name="object 37"/>
          <p:cNvSpPr txBox="1"/>
          <p:nvPr/>
        </p:nvSpPr>
        <p:spPr>
          <a:xfrm>
            <a:off x="7398547" y="7301668"/>
            <a:ext cx="320053" cy="396137"/>
          </a:xfrm>
          <a:prstGeom prst="rect">
            <a:avLst/>
          </a:prstGeom>
        </p:spPr>
        <p:txBody>
          <a:bodyPr lIns="0" tIns="11306" rIns="0" bIns="0">
            <a:spAutoFit/>
          </a:bodyPr>
          <a:lstStyle/>
          <a:p>
            <a:pPr marL="11306" fontAlgn="auto">
              <a:spcBef>
                <a:spcPts val="89"/>
              </a:spcBef>
              <a:spcAft>
                <a:spcPts val="0"/>
              </a:spcAft>
              <a:defRPr/>
            </a:pPr>
            <a:r>
              <a:rPr lang="cs-CZ" sz="2500">
                <a:latin typeface="Calibri"/>
                <a:cs typeface="Calibri"/>
              </a:rPr>
              <a:t>+</a:t>
            </a:r>
          </a:p>
        </p:txBody>
      </p:sp>
      <p:sp>
        <p:nvSpPr>
          <p:cNvPr id="10" name="object 38"/>
          <p:cNvSpPr>
            <a:spLocks noChangeArrowheads="1"/>
          </p:cNvSpPr>
          <p:nvPr/>
        </p:nvSpPr>
        <p:spPr bwMode="auto">
          <a:xfrm>
            <a:off x="9645672" y="5376866"/>
            <a:ext cx="2714644" cy="2664121"/>
          </a:xfrm>
          <a:prstGeom prst="rect">
            <a:avLst/>
          </a:prstGeom>
          <a:blipFill dpi="0" rotWithShape="1">
            <a:blip r:embed="rId6"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11" name="object 39"/>
          <p:cNvSpPr>
            <a:spLocks noChangeArrowheads="1"/>
          </p:cNvSpPr>
          <p:nvPr/>
        </p:nvSpPr>
        <p:spPr bwMode="auto">
          <a:xfrm>
            <a:off x="741456" y="5901277"/>
            <a:ext cx="5898301" cy="0"/>
          </a:xfrm>
          <a:custGeom>
            <a:avLst/>
            <a:gdLst>
              <a:gd name="T0" fmla="*/ 0 w 7020559"/>
              <a:gd name="T1" fmla="*/ 7020559 w 7020559"/>
            </a:gdLst>
            <a:ahLst/>
            <a:cxnLst/>
            <a:rect l="T0" t="0" r="T1" b="0"/>
            <a:pathLst>
              <a:path w="7020559">
                <a:moveTo>
                  <a:pt x="0" y="0"/>
                </a:moveTo>
                <a:lnTo>
                  <a:pt x="7020004" y="0"/>
                </a:lnTo>
              </a:path>
            </a:pathLst>
          </a:custGeom>
          <a:noFill/>
          <a:ln w="6350">
            <a:solidFill>
              <a:srgbClr val="000000"/>
            </a:solidFill>
            <a:miter lim="800000"/>
            <a:headEnd/>
            <a:tailEnd/>
          </a:ln>
        </p:spPr>
        <p:txBody>
          <a:bodyPr lIns="0" tIns="0" rIns="0" bIns="0"/>
          <a:lstStyle/>
          <a:p>
            <a:endParaRPr lang="it-IT">
              <a:latin typeface="Calibri" pitchFamily="34" charset="0"/>
            </a:endParaRPr>
          </a:p>
        </p:txBody>
      </p:sp>
      <p:sp>
        <p:nvSpPr>
          <p:cNvPr id="12" name="object 48"/>
          <p:cNvSpPr txBox="1">
            <a:spLocks noChangeArrowheads="1"/>
          </p:cNvSpPr>
          <p:nvPr/>
        </p:nvSpPr>
        <p:spPr bwMode="auto">
          <a:xfrm>
            <a:off x="1445570" y="6269801"/>
            <a:ext cx="4736778" cy="1906022"/>
          </a:xfrm>
          <a:prstGeom prst="rect">
            <a:avLst/>
          </a:prstGeom>
          <a:noFill/>
          <a:ln w="9525">
            <a:noFill/>
            <a:miter lim="800000"/>
            <a:headEnd/>
            <a:tailEnd/>
          </a:ln>
        </p:spPr>
        <p:txBody>
          <a:bodyPr wrap="square" lIns="0" tIns="58789" rIns="0" bIns="0">
            <a:spAutoFit/>
          </a:bodyPr>
          <a:lstStyle/>
          <a:p>
            <a:pPr marL="22611">
              <a:spcBef>
                <a:spcPts val="0"/>
              </a:spcBef>
            </a:pPr>
            <a:r>
              <a:rPr lang="cs-CZ" sz="2400" dirty="0">
                <a:latin typeface="Century Gothic" pitchFamily="34" charset="0"/>
              </a:rPr>
              <a:t>BARVA GLOSS</a:t>
            </a:r>
          </a:p>
          <a:p>
            <a:pPr marL="22611">
              <a:spcBef>
                <a:spcPts val="0"/>
              </a:spcBef>
            </a:pPr>
            <a:r>
              <a:rPr lang="cs-CZ" sz="2400" dirty="0">
                <a:latin typeface="Century Gothic" pitchFamily="34" charset="0"/>
              </a:rPr>
              <a:t>ROZETŘETE PO CELÉM POVRCHU VLASŮ</a:t>
            </a:r>
          </a:p>
          <a:p>
            <a:pPr marL="22611">
              <a:spcBef>
                <a:spcPts val="0"/>
              </a:spcBef>
            </a:pPr>
            <a:r>
              <a:rPr lang="cs-CZ" sz="2400" dirty="0">
                <a:latin typeface="Century Gothic" pitchFamily="34" charset="0"/>
              </a:rPr>
              <a:t>Barva přilne na vnější vrstvu nitra vlasu</a:t>
            </a:r>
          </a:p>
        </p:txBody>
      </p:sp>
      <p:sp>
        <p:nvSpPr>
          <p:cNvPr id="13" name="object 56"/>
          <p:cNvSpPr>
            <a:spLocks noChangeArrowheads="1"/>
          </p:cNvSpPr>
          <p:nvPr/>
        </p:nvSpPr>
        <p:spPr bwMode="auto">
          <a:xfrm>
            <a:off x="6374379" y="6343506"/>
            <a:ext cx="704116" cy="1861046"/>
          </a:xfrm>
          <a:prstGeom prst="rect">
            <a:avLst/>
          </a:prstGeom>
          <a:blipFill dpi="0" rotWithShape="1">
            <a:blip r:embed="rId7"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16" name="object 27"/>
          <p:cNvSpPr>
            <a:spLocks noChangeArrowheads="1"/>
          </p:cNvSpPr>
          <p:nvPr/>
        </p:nvSpPr>
        <p:spPr bwMode="auto">
          <a:xfrm>
            <a:off x="715922" y="3590916"/>
            <a:ext cx="414930" cy="373131"/>
          </a:xfrm>
          <a:prstGeom prst="rect">
            <a:avLst/>
          </a:prstGeom>
          <a:blipFill dpi="0" rotWithShape="1">
            <a:blip r:embed="rId4" cstate="print"/>
            <a:srcRect/>
            <a:stretch>
              <a:fillRect/>
            </a:stretch>
          </a:blipFill>
          <a:ln w="9525">
            <a:noFill/>
            <a:miter lim="800000"/>
            <a:headEnd/>
            <a:tailEnd/>
          </a:ln>
        </p:spPr>
        <p:txBody>
          <a:bodyPr lIns="0" tIns="0" rIns="0" bIns="0"/>
          <a:lstStyle/>
          <a:p>
            <a:endParaRPr lang="it-IT">
              <a:latin typeface="Calibri" pitchFamily="34" charset="0"/>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6" name="object 30"/>
          <p:cNvSpPr>
            <a:spLocks noChangeArrowheads="1"/>
          </p:cNvSpPr>
          <p:nvPr/>
        </p:nvSpPr>
        <p:spPr bwMode="auto">
          <a:xfrm>
            <a:off x="933486" y="1851246"/>
            <a:ext cx="512084" cy="515934"/>
          </a:xfrm>
          <a:prstGeom prst="rect">
            <a:avLst/>
          </a:prstGeom>
          <a:blipFill dpi="0" rotWithShape="1">
            <a:blip r:embed="rId4"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7" name="object 31"/>
          <p:cNvSpPr txBox="1"/>
          <p:nvPr/>
        </p:nvSpPr>
        <p:spPr>
          <a:xfrm>
            <a:off x="1957654" y="1924952"/>
            <a:ext cx="10376439" cy="1858076"/>
          </a:xfrm>
          <a:prstGeom prst="rect">
            <a:avLst/>
          </a:prstGeom>
        </p:spPr>
        <p:txBody>
          <a:bodyPr wrap="square" lIns="0" tIns="11306" rIns="0" bIns="0">
            <a:spAutoFit/>
          </a:bodyPr>
          <a:lstStyle/>
          <a:p>
            <a:pPr marL="22611">
              <a:spcBef>
                <a:spcPts val="0"/>
              </a:spcBef>
              <a:tabLst>
                <a:tab pos="373083" algn="l"/>
              </a:tabLst>
              <a:defRPr/>
            </a:pPr>
            <a:r>
              <a:rPr lang="cs-CZ" sz="2400" b="1" dirty="0">
                <a:latin typeface="Century Gothic" pitchFamily="34" charset="0"/>
              </a:rPr>
              <a:t>DEMI PLUS</a:t>
            </a:r>
            <a:r>
              <a:rPr lang="cs-CZ" sz="2400" dirty="0">
                <a:latin typeface="Century Gothic" pitchFamily="34" charset="0"/>
              </a:rPr>
              <a:t>: Tento typ služby vychází ze smíchání barvy + </a:t>
            </a:r>
          </a:p>
          <a:p>
            <a:pPr marL="22611">
              <a:spcBef>
                <a:spcPts val="0"/>
              </a:spcBef>
              <a:tabLst>
                <a:tab pos="373083" algn="l"/>
              </a:tabLst>
              <a:defRPr/>
            </a:pPr>
            <a:r>
              <a:rPr lang="cs-CZ" sz="2400" dirty="0">
                <a:latin typeface="Century Gothic" pitchFamily="34" charset="0"/>
              </a:rPr>
              <a:t>oxidantů (5, 13, 20, 30 vol.) a přidaní Boosteru (10 % barvy BF).  </a:t>
            </a:r>
            <a:br>
              <a:rPr lang="cs-CZ" sz="2400" dirty="0">
                <a:latin typeface="Century Gothic" pitchFamily="34" charset="0"/>
              </a:rPr>
            </a:br>
            <a:r>
              <a:rPr lang="cs-CZ" sz="2400" dirty="0">
                <a:latin typeface="Century Gothic" pitchFamily="34" charset="0"/>
              </a:rPr>
              <a:t>Je určena zákazníkům, kteří si přejí dosáhnout jemnou barvu, nebo třeba pro první obarvení, resp. jemné rozjasnění barvy.</a:t>
            </a:r>
          </a:p>
          <a:p>
            <a:pPr marL="22611">
              <a:spcBef>
                <a:spcPts val="0"/>
              </a:spcBef>
              <a:tabLst>
                <a:tab pos="373083" algn="l"/>
              </a:tabLst>
              <a:defRPr/>
            </a:pPr>
            <a:endParaRPr lang="en-US" sz="2400" dirty="0">
              <a:latin typeface="Century Gothic" pitchFamily="34" charset="0"/>
            </a:endParaRPr>
          </a:p>
        </p:txBody>
      </p:sp>
      <p:sp>
        <p:nvSpPr>
          <p:cNvPr id="9" name="object 40"/>
          <p:cNvSpPr>
            <a:spLocks noChangeArrowheads="1"/>
          </p:cNvSpPr>
          <p:nvPr/>
        </p:nvSpPr>
        <p:spPr bwMode="auto">
          <a:xfrm>
            <a:off x="4005990" y="3841275"/>
            <a:ext cx="896147" cy="2770072"/>
          </a:xfrm>
          <a:prstGeom prst="rect">
            <a:avLst/>
          </a:prstGeom>
          <a:blipFill dpi="0" rotWithShape="1">
            <a:blip r:embed="rId5"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10" name="object 41"/>
          <p:cNvSpPr txBox="1"/>
          <p:nvPr/>
        </p:nvSpPr>
        <p:spPr>
          <a:xfrm>
            <a:off x="3045833" y="5610190"/>
            <a:ext cx="157359" cy="503859"/>
          </a:xfrm>
          <a:prstGeom prst="rect">
            <a:avLst/>
          </a:prstGeom>
        </p:spPr>
        <p:txBody>
          <a:bodyPr lIns="0" tIns="11306" rIns="0" bIns="0">
            <a:spAutoFit/>
          </a:bodyPr>
          <a:lstStyle/>
          <a:p>
            <a:pPr marL="11306" fontAlgn="auto">
              <a:spcBef>
                <a:spcPts val="89"/>
              </a:spcBef>
              <a:spcAft>
                <a:spcPts val="0"/>
              </a:spcAft>
              <a:defRPr/>
            </a:pPr>
            <a:r>
              <a:rPr lang="cs-CZ" sz="3200">
                <a:latin typeface="Calibri"/>
                <a:cs typeface="Calibri"/>
              </a:rPr>
              <a:t>+</a:t>
            </a:r>
          </a:p>
        </p:txBody>
      </p:sp>
      <p:sp>
        <p:nvSpPr>
          <p:cNvPr id="11" name="object 42"/>
          <p:cNvSpPr>
            <a:spLocks noChangeArrowheads="1"/>
          </p:cNvSpPr>
          <p:nvPr/>
        </p:nvSpPr>
        <p:spPr bwMode="auto">
          <a:xfrm>
            <a:off x="869477" y="1703837"/>
            <a:ext cx="5898301" cy="0"/>
          </a:xfrm>
          <a:custGeom>
            <a:avLst/>
            <a:gdLst>
              <a:gd name="T0" fmla="*/ 0 w 7020559"/>
              <a:gd name="T1" fmla="*/ 7020559 w 7020559"/>
            </a:gdLst>
            <a:ahLst/>
            <a:cxnLst/>
            <a:rect l="T0" t="0" r="T1" b="0"/>
            <a:pathLst>
              <a:path w="7020559">
                <a:moveTo>
                  <a:pt x="0" y="0"/>
                </a:moveTo>
                <a:lnTo>
                  <a:pt x="7020004" y="0"/>
                </a:lnTo>
              </a:path>
            </a:pathLst>
          </a:custGeom>
          <a:noFill/>
          <a:ln w="6350">
            <a:solidFill>
              <a:srgbClr val="000000"/>
            </a:solidFill>
            <a:miter lim="800000"/>
            <a:headEnd/>
            <a:tailEnd/>
          </a:ln>
        </p:spPr>
        <p:txBody>
          <a:bodyPr lIns="0" tIns="0" rIns="0" bIns="0"/>
          <a:lstStyle/>
          <a:p>
            <a:endParaRPr lang="it-IT">
              <a:latin typeface="Calibri" pitchFamily="34" charset="0"/>
            </a:endParaRPr>
          </a:p>
        </p:txBody>
      </p:sp>
      <p:sp>
        <p:nvSpPr>
          <p:cNvPr id="12" name="object 44"/>
          <p:cNvSpPr>
            <a:spLocks noChangeArrowheads="1"/>
          </p:cNvSpPr>
          <p:nvPr/>
        </p:nvSpPr>
        <p:spPr bwMode="auto">
          <a:xfrm>
            <a:off x="9502796" y="4233858"/>
            <a:ext cx="2726249" cy="2745503"/>
          </a:xfrm>
          <a:prstGeom prst="rect">
            <a:avLst/>
          </a:prstGeom>
          <a:blipFill dpi="0" rotWithShape="1">
            <a:blip r:embed="rId6"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13" name="object 46"/>
          <p:cNvSpPr>
            <a:spLocks noChangeArrowheads="1"/>
          </p:cNvSpPr>
          <p:nvPr/>
        </p:nvSpPr>
        <p:spPr bwMode="auto">
          <a:xfrm>
            <a:off x="6758442" y="4504619"/>
            <a:ext cx="768126" cy="2033024"/>
          </a:xfrm>
          <a:prstGeom prst="rect">
            <a:avLst/>
          </a:prstGeom>
          <a:blipFill dpi="0" rotWithShape="1">
            <a:blip r:embed="rId7"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16" name="object 57"/>
          <p:cNvSpPr>
            <a:spLocks noChangeArrowheads="1"/>
          </p:cNvSpPr>
          <p:nvPr/>
        </p:nvSpPr>
        <p:spPr bwMode="auto">
          <a:xfrm>
            <a:off x="1765623" y="4873142"/>
            <a:ext cx="768126" cy="1547801"/>
          </a:xfrm>
          <a:prstGeom prst="rect">
            <a:avLst/>
          </a:prstGeom>
          <a:blipFill dpi="0" rotWithShape="1">
            <a:blip r:embed="rId8"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17" name="object 41"/>
          <p:cNvSpPr txBox="1"/>
          <p:nvPr/>
        </p:nvSpPr>
        <p:spPr>
          <a:xfrm>
            <a:off x="5478232" y="5610190"/>
            <a:ext cx="157359" cy="503859"/>
          </a:xfrm>
          <a:prstGeom prst="rect">
            <a:avLst/>
          </a:prstGeom>
        </p:spPr>
        <p:txBody>
          <a:bodyPr lIns="0" tIns="11306" rIns="0" bIns="0">
            <a:spAutoFit/>
          </a:bodyPr>
          <a:lstStyle/>
          <a:p>
            <a:pPr marL="11306" fontAlgn="auto">
              <a:spcBef>
                <a:spcPts val="89"/>
              </a:spcBef>
              <a:spcAft>
                <a:spcPts val="0"/>
              </a:spcAft>
              <a:defRPr/>
            </a:pPr>
            <a:r>
              <a:rPr lang="cs-CZ" sz="3200">
                <a:latin typeface="Calibri"/>
                <a:cs typeface="Calibri"/>
              </a:rPr>
              <a:t>+</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6" name="object 34"/>
          <p:cNvSpPr>
            <a:spLocks noChangeArrowheads="1"/>
          </p:cNvSpPr>
          <p:nvPr/>
        </p:nvSpPr>
        <p:spPr bwMode="auto">
          <a:xfrm>
            <a:off x="997497" y="1781199"/>
            <a:ext cx="512084" cy="515934"/>
          </a:xfrm>
          <a:prstGeom prst="rect">
            <a:avLst/>
          </a:prstGeom>
          <a:blipFill dpi="0" rotWithShape="1">
            <a:blip r:embed="rId4"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7" name="object 35"/>
          <p:cNvSpPr txBox="1">
            <a:spLocks noChangeArrowheads="1"/>
          </p:cNvSpPr>
          <p:nvPr/>
        </p:nvSpPr>
        <p:spPr bwMode="auto">
          <a:xfrm>
            <a:off x="1765623" y="1633790"/>
            <a:ext cx="10497722" cy="1933653"/>
          </a:xfrm>
          <a:prstGeom prst="rect">
            <a:avLst/>
          </a:prstGeom>
          <a:noFill/>
          <a:ln w="9525">
            <a:noFill/>
            <a:miter lim="800000"/>
            <a:headEnd/>
            <a:tailEnd/>
          </a:ln>
        </p:spPr>
        <p:txBody>
          <a:bodyPr lIns="0" tIns="13000" rIns="0" bIns="0">
            <a:spAutoFit/>
          </a:bodyPr>
          <a:lstStyle/>
          <a:p>
            <a:pPr marL="11306">
              <a:lnSpc>
                <a:spcPct val="130000"/>
              </a:lnSpc>
              <a:spcBef>
                <a:spcPts val="101"/>
              </a:spcBef>
              <a:tabLst>
                <a:tab pos="373083" algn="l"/>
              </a:tabLst>
            </a:pPr>
            <a:r>
              <a:rPr lang="cs-CZ" sz="2400" b="1">
                <a:latin typeface="Century Gothic" pitchFamily="34" charset="0"/>
              </a:rPr>
              <a:t>FULL</a:t>
            </a:r>
            <a:r>
              <a:rPr lang="cs-CZ" sz="2400">
                <a:latin typeface="Century Gothic" pitchFamily="34" charset="0"/>
              </a:rPr>
              <a:t>: Tento typ služby vychází ze smíchaní BEAUTY FUSION + Oxymilk (5, 13, 20, 30, 40 vol.) a přidání Boosteru (20 % barvy BEAUTY FUSION). Je to permanentní barva s maximálním krytím šedivých vlasů a optimálními rozjasňujícími výsledky.</a:t>
            </a:r>
          </a:p>
        </p:txBody>
      </p:sp>
      <p:sp>
        <p:nvSpPr>
          <p:cNvPr id="8" name="object 45"/>
          <p:cNvSpPr>
            <a:spLocks noChangeArrowheads="1"/>
          </p:cNvSpPr>
          <p:nvPr/>
        </p:nvSpPr>
        <p:spPr bwMode="auto">
          <a:xfrm>
            <a:off x="9502797" y="4360867"/>
            <a:ext cx="2632528" cy="2671798"/>
          </a:xfrm>
          <a:prstGeom prst="rect">
            <a:avLst/>
          </a:prstGeom>
          <a:blipFill dpi="0" rotWithShape="1">
            <a:blip r:embed="rId5"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9" name="object 49"/>
          <p:cNvSpPr>
            <a:spLocks noChangeArrowheads="1"/>
          </p:cNvSpPr>
          <p:nvPr/>
        </p:nvSpPr>
        <p:spPr bwMode="auto">
          <a:xfrm>
            <a:off x="4005990" y="4213457"/>
            <a:ext cx="896147" cy="2727077"/>
          </a:xfrm>
          <a:prstGeom prst="rect">
            <a:avLst/>
          </a:prstGeom>
          <a:blipFill dpi="0" rotWithShape="1">
            <a:blip r:embed="rId6"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10" name="object 50"/>
          <p:cNvSpPr txBox="1"/>
          <p:nvPr/>
        </p:nvSpPr>
        <p:spPr>
          <a:xfrm>
            <a:off x="3173854" y="5908667"/>
            <a:ext cx="157359" cy="503859"/>
          </a:xfrm>
          <a:prstGeom prst="rect">
            <a:avLst/>
          </a:prstGeom>
        </p:spPr>
        <p:txBody>
          <a:bodyPr lIns="0" tIns="11306" rIns="0" bIns="0">
            <a:spAutoFit/>
          </a:bodyPr>
          <a:lstStyle/>
          <a:p>
            <a:pPr marL="11306" fontAlgn="auto">
              <a:spcBef>
                <a:spcPts val="89"/>
              </a:spcBef>
              <a:spcAft>
                <a:spcPts val="0"/>
              </a:spcAft>
              <a:defRPr/>
            </a:pPr>
            <a:r>
              <a:rPr lang="cs-CZ" sz="3200">
                <a:latin typeface="Calibri"/>
                <a:cs typeface="Calibri"/>
              </a:rPr>
              <a:t>+</a:t>
            </a:r>
          </a:p>
        </p:txBody>
      </p:sp>
      <p:sp>
        <p:nvSpPr>
          <p:cNvPr id="11" name="object 51"/>
          <p:cNvSpPr>
            <a:spLocks noChangeArrowheads="1"/>
          </p:cNvSpPr>
          <p:nvPr/>
        </p:nvSpPr>
        <p:spPr bwMode="auto">
          <a:xfrm>
            <a:off x="6310368" y="5024210"/>
            <a:ext cx="960158" cy="1885614"/>
          </a:xfrm>
          <a:prstGeom prst="rect">
            <a:avLst/>
          </a:prstGeom>
          <a:blipFill dpi="0" rotWithShape="1">
            <a:blip r:embed="rId7"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12" name="object 58"/>
          <p:cNvSpPr>
            <a:spLocks noChangeArrowheads="1"/>
          </p:cNvSpPr>
          <p:nvPr/>
        </p:nvSpPr>
        <p:spPr bwMode="auto">
          <a:xfrm>
            <a:off x="1701612" y="5024210"/>
            <a:ext cx="832137" cy="1785806"/>
          </a:xfrm>
          <a:prstGeom prst="rect">
            <a:avLst/>
          </a:prstGeom>
          <a:blipFill dpi="0" rotWithShape="1">
            <a:blip r:embed="rId8"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13" name="object 50"/>
          <p:cNvSpPr txBox="1"/>
          <p:nvPr/>
        </p:nvSpPr>
        <p:spPr>
          <a:xfrm>
            <a:off x="5542243" y="5982372"/>
            <a:ext cx="157359" cy="503859"/>
          </a:xfrm>
          <a:prstGeom prst="rect">
            <a:avLst/>
          </a:prstGeom>
        </p:spPr>
        <p:txBody>
          <a:bodyPr lIns="0" tIns="11306" rIns="0" bIns="0">
            <a:spAutoFit/>
          </a:bodyPr>
          <a:lstStyle/>
          <a:p>
            <a:pPr marL="11306" fontAlgn="auto">
              <a:spcBef>
                <a:spcPts val="89"/>
              </a:spcBef>
              <a:spcAft>
                <a:spcPts val="0"/>
              </a:spcAft>
              <a:defRPr/>
            </a:pPr>
            <a:r>
              <a:rPr lang="cs-CZ" sz="3200">
                <a:latin typeface="Calibri"/>
                <a:cs typeface="Calibri"/>
              </a:rPr>
              <a:t>+</a:t>
            </a:r>
          </a:p>
        </p:txBody>
      </p:sp>
      <p:sp>
        <p:nvSpPr>
          <p:cNvPr id="16" name="object 42"/>
          <p:cNvSpPr>
            <a:spLocks noChangeArrowheads="1"/>
          </p:cNvSpPr>
          <p:nvPr/>
        </p:nvSpPr>
        <p:spPr bwMode="auto">
          <a:xfrm>
            <a:off x="869477" y="1519214"/>
            <a:ext cx="5898301" cy="0"/>
          </a:xfrm>
          <a:custGeom>
            <a:avLst/>
            <a:gdLst>
              <a:gd name="T0" fmla="*/ 0 w 7020559"/>
              <a:gd name="T1" fmla="*/ 7020559 w 7020559"/>
            </a:gdLst>
            <a:ahLst/>
            <a:cxnLst/>
            <a:rect l="T0" t="0" r="T1" b="0"/>
            <a:pathLst>
              <a:path w="7020559">
                <a:moveTo>
                  <a:pt x="0" y="0"/>
                </a:moveTo>
                <a:lnTo>
                  <a:pt x="7020004" y="0"/>
                </a:lnTo>
              </a:path>
            </a:pathLst>
          </a:custGeom>
          <a:noFill/>
          <a:ln w="6350">
            <a:solidFill>
              <a:srgbClr val="000000"/>
            </a:solidFill>
            <a:miter lim="800000"/>
            <a:headEnd/>
            <a:tailEnd/>
          </a:ln>
        </p:spPr>
        <p:txBody>
          <a:bodyPr lIns="0" tIns="0" rIns="0" bIns="0"/>
          <a:lstStyle/>
          <a:p>
            <a:endParaRPr lang="it-IT">
              <a:latin typeface="Calibri" pitchFamily="34" charset="0"/>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7" name="object 28"/>
          <p:cNvSpPr txBox="1">
            <a:spLocks noChangeArrowheads="1"/>
          </p:cNvSpPr>
          <p:nvPr/>
        </p:nvSpPr>
        <p:spPr bwMode="auto">
          <a:xfrm>
            <a:off x="741455" y="1315967"/>
            <a:ext cx="11137827" cy="471985"/>
          </a:xfrm>
          <a:prstGeom prst="rect">
            <a:avLst/>
          </a:prstGeom>
          <a:noFill/>
          <a:ln w="9525">
            <a:noFill/>
            <a:miter lim="800000"/>
            <a:headEnd/>
            <a:tailEnd/>
          </a:ln>
        </p:spPr>
        <p:txBody>
          <a:bodyPr lIns="0" tIns="40700" rIns="0" bIns="0">
            <a:spAutoFit/>
          </a:bodyPr>
          <a:lstStyle/>
          <a:p>
            <a:pPr marL="11306">
              <a:spcBef>
                <a:spcPts val="323"/>
              </a:spcBef>
            </a:pPr>
            <a:r>
              <a:rPr lang="cs-CZ" sz="2800" b="1" i="1">
                <a:latin typeface="Bookman Old Style" pitchFamily="18" charset="0"/>
                <a:ea typeface="Book Antiqua" pitchFamily="18" charset="0"/>
                <a:cs typeface="Book Antiqua" pitchFamily="18" charset="0"/>
              </a:rPr>
              <a:t>Vzorník dle potřeb</a:t>
            </a:r>
          </a:p>
        </p:txBody>
      </p:sp>
      <p:graphicFrame>
        <p:nvGraphicFramePr>
          <p:cNvPr id="9" name="object 13"/>
          <p:cNvGraphicFramePr>
            <a:graphicFrameLocks noGrp="1"/>
          </p:cNvGraphicFramePr>
          <p:nvPr>
            <p:extLst>
              <p:ext uri="{D42A27DB-BD31-4B8C-83A1-F6EECF244321}">
                <p14:modId xmlns:p14="http://schemas.microsoft.com/office/powerpoint/2010/main" val="2882746235"/>
              </p:ext>
            </p:extLst>
          </p:nvPr>
        </p:nvGraphicFramePr>
        <p:xfrm>
          <a:off x="554758" y="1952005"/>
          <a:ext cx="11644576" cy="7425389"/>
        </p:xfrm>
        <a:graphic>
          <a:graphicData uri="http://schemas.openxmlformats.org/drawingml/2006/table">
            <a:tbl>
              <a:tblPr/>
              <a:tblGrid>
                <a:gridCol w="3986972">
                  <a:extLst>
                    <a:ext uri="{9D8B030D-6E8A-4147-A177-3AD203B41FA5}">
                      <a16:colId xmlns:a16="http://schemas.microsoft.com/office/drawing/2014/main" xmlns="" val="20000"/>
                    </a:ext>
                  </a:extLst>
                </a:gridCol>
                <a:gridCol w="3837887">
                  <a:extLst>
                    <a:ext uri="{9D8B030D-6E8A-4147-A177-3AD203B41FA5}">
                      <a16:colId xmlns:a16="http://schemas.microsoft.com/office/drawing/2014/main" xmlns="" val="20001"/>
                    </a:ext>
                  </a:extLst>
                </a:gridCol>
                <a:gridCol w="3819717">
                  <a:extLst>
                    <a:ext uri="{9D8B030D-6E8A-4147-A177-3AD203B41FA5}">
                      <a16:colId xmlns:a16="http://schemas.microsoft.com/office/drawing/2014/main" xmlns="" val="20002"/>
                    </a:ext>
                  </a:extLst>
                </a:gridCol>
              </a:tblGrid>
              <a:tr h="1355069">
                <a:tc>
                  <a:txBody>
                    <a:bodyPr/>
                    <a:lstStyle/>
                    <a:p>
                      <a:pPr marL="166688" marR="0" lvl="0" indent="0" algn="l" defTabSz="914400" rtl="0" eaLnBrk="1" fontAlgn="base" latinLnBrk="0" hangingPunct="1">
                        <a:lnSpc>
                          <a:spcPct val="100000"/>
                        </a:lnSpc>
                        <a:spcBef>
                          <a:spcPts val="638"/>
                        </a:spcBef>
                        <a:spcAft>
                          <a:spcPct val="0"/>
                        </a:spcAft>
                        <a:buClrTx/>
                        <a:buSzTx/>
                        <a:buFontTx/>
                        <a:buNone/>
                        <a:tabLst/>
                      </a:pPr>
                      <a:r>
                        <a:rPr kumimoji="0" lang="cs-CZ" sz="1900" b="1" i="0" u="none" strike="noStrike" cap="none" normalizeH="0" baseline="0" noProof="0">
                          <a:ln>
                            <a:noFill/>
                          </a:ln>
                          <a:solidFill>
                            <a:sysClr val="windowText" lastClr="000000"/>
                          </a:solidFill>
                          <a:latin typeface="Century Gothic" pitchFamily="34" charset="0"/>
                          <a:cs typeface="Calibri" pitchFamily="34" charset="0"/>
                        </a:rPr>
                        <a:t>GLOSS</a:t>
                      </a:r>
                    </a:p>
                    <a:p>
                      <a:pPr marL="166688" marR="0" lvl="0" indent="0" algn="l" defTabSz="914400" rtl="0" eaLnBrk="1" fontAlgn="base" latinLnBrk="0" hangingPunct="1">
                        <a:lnSpc>
                          <a:spcPct val="100000"/>
                        </a:lnSpc>
                        <a:spcBef>
                          <a:spcPts val="25"/>
                        </a:spcBef>
                        <a:spcAft>
                          <a:spcPct val="0"/>
                        </a:spcAft>
                        <a:buClrTx/>
                        <a:buSzTx/>
                        <a:buFontTx/>
                        <a:buNone/>
                        <a:tabLst/>
                      </a:pPr>
                      <a:endParaRPr kumimoji="0" lang="en-US" sz="1900" b="1" i="0" u="none" strike="noStrike" cap="none" normalizeH="0" baseline="0" noProof="0" dirty="0">
                        <a:ln>
                          <a:noFill/>
                        </a:ln>
                        <a:solidFill>
                          <a:sysClr val="windowText" lastClr="000000"/>
                        </a:solidFill>
                        <a:effectLst/>
                        <a:latin typeface="Century Gothic" pitchFamily="34" charset="0"/>
                        <a:cs typeface="Times New Roman" pitchFamily="18" charset="0"/>
                      </a:endParaRPr>
                    </a:p>
                    <a:p>
                      <a:pPr marL="166688" marR="0" lvl="0" indent="0" algn="l" defTabSz="914400" rtl="0" eaLnBrk="1" fontAlgn="base" latinLnBrk="0" hangingPunct="1">
                        <a:lnSpc>
                          <a:spcPct val="100000"/>
                        </a:lnSpc>
                        <a:spcBef>
                          <a:spcPct val="0"/>
                        </a:spcBef>
                        <a:spcAft>
                          <a:spcPct val="0"/>
                        </a:spcAft>
                        <a:buClrTx/>
                        <a:buSzTx/>
                        <a:buFontTx/>
                        <a:buNone/>
                        <a:tabLst/>
                      </a:pPr>
                      <a:r>
                        <a:rPr kumimoji="0" lang="cs-CZ" sz="1900" b="1" i="0" u="none" strike="noStrike" cap="none" normalizeH="0" baseline="0" noProof="0">
                          <a:ln>
                            <a:noFill/>
                          </a:ln>
                          <a:solidFill>
                            <a:sysClr val="windowText" lastClr="000000"/>
                          </a:solidFill>
                          <a:latin typeface="Century Gothic" pitchFamily="34" charset="0"/>
                          <a:cs typeface="Calibri" pitchFamily="34" charset="0"/>
                        </a:rPr>
                        <a:t>Tónování depozitu</a:t>
                      </a:r>
                    </a:p>
                  </a:txBody>
                  <a:tcPr marL="0" marR="0" marT="78004" marB="0" horzOverflow="overflow">
                    <a:lnL>
                      <a:noFill/>
                    </a:lnL>
                    <a:lnR w="53975" cap="flat" cmpd="sng" algn="ctr">
                      <a:solidFill>
                        <a:srgbClr val="FFFFFF"/>
                      </a:solidFill>
                      <a:prstDash val="solid"/>
                      <a:round/>
                      <a:headEnd type="none" w="med" len="med"/>
                      <a:tailEnd type="none" w="med" len="med"/>
                    </a:lnR>
                    <a:lnT>
                      <a:noFill/>
                    </a:lnT>
                    <a:lnB w="53975" cap="flat" cmpd="sng" algn="ctr">
                      <a:solidFill>
                        <a:srgbClr val="FFFFFF"/>
                      </a:solidFill>
                      <a:prstDash val="solid"/>
                      <a:round/>
                      <a:headEnd type="none" w="med" len="med"/>
                      <a:tailEnd type="none" w="med" len="med"/>
                    </a:lnB>
                    <a:lnTlToBr>
                      <a:noFill/>
                    </a:lnTlToBr>
                    <a:lnBlToTr>
                      <a:noFill/>
                    </a:lnBlToTr>
                    <a:solidFill>
                      <a:srgbClr val="50B3C4"/>
                    </a:solidFill>
                  </a:tcPr>
                </a:tc>
                <a:tc>
                  <a:txBody>
                    <a:bodyPr/>
                    <a:lstStyle/>
                    <a:p>
                      <a:pPr marL="133350" marR="0" lvl="0" indent="0" algn="l" defTabSz="914400" rtl="0" eaLnBrk="1" fontAlgn="base" latinLnBrk="0" hangingPunct="1">
                        <a:lnSpc>
                          <a:spcPct val="100000"/>
                        </a:lnSpc>
                        <a:spcBef>
                          <a:spcPts val="638"/>
                        </a:spcBef>
                        <a:spcAft>
                          <a:spcPct val="0"/>
                        </a:spcAft>
                        <a:buClrTx/>
                        <a:buSzTx/>
                        <a:buFontTx/>
                        <a:buNone/>
                        <a:tabLst/>
                      </a:pPr>
                      <a:r>
                        <a:rPr kumimoji="0" lang="cs-CZ" sz="1900" b="1" i="0" u="none" strike="noStrike" cap="none" normalizeH="0" baseline="0" noProof="0">
                          <a:ln>
                            <a:noFill/>
                          </a:ln>
                          <a:solidFill>
                            <a:sysClr val="windowText" lastClr="000000"/>
                          </a:solidFill>
                          <a:latin typeface="Century Gothic" pitchFamily="34" charset="0"/>
                          <a:cs typeface="Calibri" pitchFamily="34" charset="0"/>
                        </a:rPr>
                        <a:t>DEMI PLUS</a:t>
                      </a:r>
                    </a:p>
                    <a:p>
                      <a:pPr marL="133350" marR="0" lvl="0" indent="0" algn="l" defTabSz="914400" rtl="0" eaLnBrk="1" fontAlgn="base" latinLnBrk="0" hangingPunct="1">
                        <a:lnSpc>
                          <a:spcPct val="100000"/>
                        </a:lnSpc>
                        <a:spcBef>
                          <a:spcPts val="25"/>
                        </a:spcBef>
                        <a:spcAft>
                          <a:spcPct val="0"/>
                        </a:spcAft>
                        <a:buClrTx/>
                        <a:buSzTx/>
                        <a:buFontTx/>
                        <a:buNone/>
                        <a:tabLst/>
                      </a:pPr>
                      <a:endParaRPr kumimoji="0" lang="en-US" sz="1900" b="1" i="0" u="none" strike="noStrike" cap="none" normalizeH="0" baseline="0" noProof="0" dirty="0">
                        <a:ln>
                          <a:noFill/>
                        </a:ln>
                        <a:solidFill>
                          <a:sysClr val="windowText" lastClr="000000"/>
                        </a:solidFill>
                        <a:effectLst/>
                        <a:latin typeface="Century Gothic" pitchFamily="34" charset="0"/>
                        <a:cs typeface="Times New Roman" pitchFamily="18" charset="0"/>
                      </a:endParaRPr>
                    </a:p>
                    <a:p>
                      <a:pPr marL="133350" marR="0" lvl="0" indent="0" algn="l" defTabSz="914400" rtl="0" eaLnBrk="1" fontAlgn="base" latinLnBrk="0" hangingPunct="1">
                        <a:lnSpc>
                          <a:spcPct val="100000"/>
                        </a:lnSpc>
                        <a:spcBef>
                          <a:spcPct val="0"/>
                        </a:spcBef>
                        <a:spcAft>
                          <a:spcPct val="0"/>
                        </a:spcAft>
                        <a:buClrTx/>
                        <a:buSzTx/>
                        <a:buFontTx/>
                        <a:buNone/>
                        <a:tabLst/>
                      </a:pPr>
                      <a:r>
                        <a:rPr kumimoji="0" lang="cs-CZ" sz="1900" b="1" i="0" u="none" strike="noStrike" cap="none" normalizeH="0" baseline="0" noProof="0">
                          <a:ln>
                            <a:noFill/>
                          </a:ln>
                          <a:solidFill>
                            <a:sysClr val="windowText" lastClr="000000"/>
                          </a:solidFill>
                          <a:latin typeface="Century Gothic" pitchFamily="34" charset="0"/>
                          <a:cs typeface="Calibri" pitchFamily="34" charset="0"/>
                        </a:rPr>
                        <a:t>Krytí šedivých vlasů Rozjasnění do 2 stupňů</a:t>
                      </a:r>
                    </a:p>
                  </a:txBody>
                  <a:tcPr marL="0" marR="0" marT="78004" marB="0" horzOverflow="overflow">
                    <a:lnL w="53975" cap="flat" cmpd="sng" algn="ctr">
                      <a:solidFill>
                        <a:srgbClr val="FFFFFF"/>
                      </a:solidFill>
                      <a:prstDash val="solid"/>
                      <a:round/>
                      <a:headEnd type="none" w="med" len="med"/>
                      <a:tailEnd type="none" w="med" len="med"/>
                    </a:lnL>
                    <a:lnR w="53975" cap="flat" cmpd="sng" algn="ctr">
                      <a:solidFill>
                        <a:srgbClr val="FFFFFF"/>
                      </a:solidFill>
                      <a:prstDash val="solid"/>
                      <a:round/>
                      <a:headEnd type="none" w="med" len="med"/>
                      <a:tailEnd type="none" w="med" len="med"/>
                    </a:lnR>
                    <a:lnT>
                      <a:noFill/>
                    </a:lnT>
                    <a:lnB w="53975" cap="flat" cmpd="sng" algn="ctr">
                      <a:solidFill>
                        <a:srgbClr val="FFFFFF"/>
                      </a:solidFill>
                      <a:prstDash val="solid"/>
                      <a:round/>
                      <a:headEnd type="none" w="med" len="med"/>
                      <a:tailEnd type="none" w="med" len="med"/>
                    </a:lnB>
                    <a:lnTlToBr>
                      <a:noFill/>
                    </a:lnTlToBr>
                    <a:lnBlToTr>
                      <a:noFill/>
                    </a:lnBlToTr>
                    <a:solidFill>
                      <a:srgbClr val="50B3C4"/>
                    </a:solidFill>
                  </a:tcPr>
                </a:tc>
                <a:tc>
                  <a:txBody>
                    <a:bodyPr/>
                    <a:lstStyle/>
                    <a:p>
                      <a:pPr marL="133350" marR="0" lvl="0" indent="0" algn="l" defTabSz="914400" rtl="0" eaLnBrk="1" fontAlgn="base" latinLnBrk="0" hangingPunct="1">
                        <a:lnSpc>
                          <a:spcPct val="100000"/>
                        </a:lnSpc>
                        <a:spcBef>
                          <a:spcPts val="638"/>
                        </a:spcBef>
                        <a:spcAft>
                          <a:spcPct val="0"/>
                        </a:spcAft>
                        <a:buClrTx/>
                        <a:buSzTx/>
                        <a:buFontTx/>
                        <a:buNone/>
                        <a:tabLst/>
                      </a:pPr>
                      <a:r>
                        <a:rPr kumimoji="0" lang="cs-CZ" sz="1900" b="1" i="0" u="none" strike="noStrike" cap="none" normalizeH="0" baseline="0" noProof="0">
                          <a:ln>
                            <a:noFill/>
                          </a:ln>
                          <a:solidFill>
                            <a:sysClr val="windowText" lastClr="000000"/>
                          </a:solidFill>
                          <a:latin typeface="Century Gothic" pitchFamily="34" charset="0"/>
                          <a:cs typeface="Calibri" pitchFamily="34" charset="0"/>
                        </a:rPr>
                        <a:t>FULL</a:t>
                      </a:r>
                    </a:p>
                    <a:p>
                      <a:pPr marL="133350" marR="0" lvl="0" indent="0" algn="l" defTabSz="914400" rtl="0" eaLnBrk="1" fontAlgn="base" latinLnBrk="0" hangingPunct="1">
                        <a:lnSpc>
                          <a:spcPct val="100000"/>
                        </a:lnSpc>
                        <a:spcBef>
                          <a:spcPts val="25"/>
                        </a:spcBef>
                        <a:spcAft>
                          <a:spcPct val="0"/>
                        </a:spcAft>
                        <a:buClrTx/>
                        <a:buSzTx/>
                        <a:buFontTx/>
                        <a:buNone/>
                        <a:tabLst/>
                      </a:pPr>
                      <a:endParaRPr kumimoji="0" lang="en-US" sz="1900" b="1" i="0" u="none" strike="noStrike" cap="none" normalizeH="0" baseline="0" noProof="0" dirty="0">
                        <a:ln>
                          <a:noFill/>
                        </a:ln>
                        <a:solidFill>
                          <a:sysClr val="windowText" lastClr="000000"/>
                        </a:solidFill>
                        <a:effectLst/>
                        <a:latin typeface="Century Gothic" pitchFamily="34" charset="0"/>
                        <a:cs typeface="Times New Roman" pitchFamily="18" charset="0"/>
                      </a:endParaRPr>
                    </a:p>
                    <a:p>
                      <a:pPr marL="133350" marR="0" lvl="0" indent="0" algn="l" defTabSz="914400" rtl="0" eaLnBrk="1" fontAlgn="base" latinLnBrk="0" hangingPunct="1">
                        <a:lnSpc>
                          <a:spcPct val="100000"/>
                        </a:lnSpc>
                        <a:spcBef>
                          <a:spcPct val="0"/>
                        </a:spcBef>
                        <a:spcAft>
                          <a:spcPct val="0"/>
                        </a:spcAft>
                        <a:buClrTx/>
                        <a:buSzTx/>
                        <a:buFontTx/>
                        <a:buNone/>
                        <a:tabLst/>
                      </a:pPr>
                      <a:r>
                        <a:rPr kumimoji="0" lang="cs-CZ" sz="1900" b="1" i="0" u="none" strike="noStrike" cap="none" normalizeH="0" baseline="0" noProof="0">
                          <a:ln>
                            <a:noFill/>
                          </a:ln>
                          <a:solidFill>
                            <a:sysClr val="windowText" lastClr="000000"/>
                          </a:solidFill>
                          <a:latin typeface="Century Gothic" pitchFamily="34" charset="0"/>
                          <a:cs typeface="Calibri" pitchFamily="34" charset="0"/>
                        </a:rPr>
                        <a:t>Maximální výsledky barvení</a:t>
                      </a:r>
                    </a:p>
                  </a:txBody>
                  <a:tcPr marL="0" marR="0" marT="78004" marB="0" horzOverflow="overflow">
                    <a:lnL w="53975" cap="flat" cmpd="sng" algn="ctr">
                      <a:solidFill>
                        <a:srgbClr val="FFFFFF"/>
                      </a:solidFill>
                      <a:prstDash val="solid"/>
                      <a:round/>
                      <a:headEnd type="none" w="med" len="med"/>
                      <a:tailEnd type="none" w="med" len="med"/>
                    </a:lnL>
                    <a:lnR>
                      <a:noFill/>
                    </a:lnR>
                    <a:lnT>
                      <a:noFill/>
                    </a:lnT>
                    <a:lnB w="53975" cap="flat" cmpd="sng" algn="ctr">
                      <a:solidFill>
                        <a:srgbClr val="FFFFFF"/>
                      </a:solidFill>
                      <a:prstDash val="solid"/>
                      <a:round/>
                      <a:headEnd type="none" w="med" len="med"/>
                      <a:tailEnd type="none" w="med" len="med"/>
                    </a:lnB>
                    <a:lnTlToBr>
                      <a:noFill/>
                    </a:lnTlToBr>
                    <a:lnBlToTr>
                      <a:noFill/>
                    </a:lnBlToTr>
                    <a:solidFill>
                      <a:srgbClr val="50B3C4"/>
                    </a:solidFill>
                  </a:tcPr>
                </a:tc>
                <a:extLst>
                  <a:ext uri="{0D108BD9-81ED-4DB2-BD59-A6C34878D82A}">
                    <a16:rowId xmlns:a16="http://schemas.microsoft.com/office/drawing/2014/main" xmlns="" val="10000"/>
                  </a:ext>
                </a:extLst>
              </a:tr>
              <a:tr h="1628991">
                <a:tc>
                  <a:txBody>
                    <a:bodyPr/>
                    <a:lstStyle/>
                    <a:p>
                      <a:pPr marL="166688" marR="0" lvl="0" indent="0" algn="l" defTabSz="914400" rtl="0" eaLnBrk="1" fontAlgn="base" latinLnBrk="0" hangingPunct="1">
                        <a:lnSpc>
                          <a:spcPct val="100000"/>
                        </a:lnSpc>
                        <a:spcBef>
                          <a:spcPts val="438"/>
                        </a:spcBef>
                        <a:spcAft>
                          <a:spcPct val="0"/>
                        </a:spcAft>
                        <a:buClrTx/>
                        <a:buSzTx/>
                        <a:buFontTx/>
                        <a:buNone/>
                        <a:tabLst/>
                      </a:pPr>
                      <a:r>
                        <a:rPr kumimoji="0" lang="cs-CZ" sz="1900" b="0" i="0" u="none" strike="noStrike" cap="none" normalizeH="0" baseline="0" noProof="0">
                          <a:ln>
                            <a:noFill/>
                          </a:ln>
                          <a:solidFill>
                            <a:schemeClr val="tx1"/>
                          </a:solidFill>
                          <a:latin typeface="Century Gothic" pitchFamily="34" charset="0"/>
                          <a:cs typeface="Calibri" pitchFamily="34" charset="0"/>
                        </a:rPr>
                        <a:t>OXIDANT:</a:t>
                      </a:r>
                    </a:p>
                    <a:p>
                      <a:pPr marL="166688" marR="0" lvl="0" indent="0" algn="l" defTabSz="914400" rtl="0" eaLnBrk="1" fontAlgn="base" latinLnBrk="0" hangingPunct="1">
                        <a:lnSpc>
                          <a:spcPct val="100000"/>
                        </a:lnSpc>
                        <a:spcBef>
                          <a:spcPct val="0"/>
                        </a:spcBef>
                        <a:spcAft>
                          <a:spcPct val="0"/>
                        </a:spcAft>
                        <a:buClrTx/>
                        <a:buSzTx/>
                        <a:buFontTx/>
                        <a:buNone/>
                        <a:tabLst/>
                      </a:pPr>
                      <a:r>
                        <a:rPr kumimoji="0" lang="cs-CZ" sz="1900" b="0" i="0" u="none" strike="noStrike" cap="none" normalizeH="0" baseline="0" noProof="0">
                          <a:ln>
                            <a:noFill/>
                          </a:ln>
                          <a:solidFill>
                            <a:schemeClr val="tx1"/>
                          </a:solidFill>
                          <a:latin typeface="Century Gothic" pitchFamily="34" charset="0"/>
                          <a:cs typeface="Calibri" pitchFamily="34" charset="0"/>
                        </a:rPr>
                        <a:t>5 vol.</a:t>
                      </a:r>
                    </a:p>
                  </a:txBody>
                  <a:tcPr marL="0" marR="0" marT="54050" marB="0" horzOverflow="overflow">
                    <a:lnL>
                      <a:noFill/>
                    </a:lnL>
                    <a:lnR w="53975" cap="flat" cmpd="sng" algn="ctr">
                      <a:solidFill>
                        <a:srgbClr val="FFFFFF"/>
                      </a:solidFill>
                      <a:prstDash val="solid"/>
                      <a:round/>
                      <a:headEnd type="none" w="med" len="med"/>
                      <a:tailEnd type="none" w="med" len="med"/>
                    </a:lnR>
                    <a:lnT w="53975" cap="flat" cmpd="sng" algn="ctr">
                      <a:solidFill>
                        <a:srgbClr val="FFFFFF"/>
                      </a:solidFill>
                      <a:prstDash val="solid"/>
                      <a:round/>
                      <a:headEnd type="none" w="med" len="med"/>
                      <a:tailEnd type="none" w="med" len="med"/>
                    </a:lnT>
                    <a:lnB w="53975" cap="flat" cmpd="sng" algn="ctr">
                      <a:solidFill>
                        <a:srgbClr val="FFFFFF"/>
                      </a:solidFill>
                      <a:prstDash val="solid"/>
                      <a:round/>
                      <a:headEnd type="none" w="med" len="med"/>
                      <a:tailEnd type="none" w="med" len="med"/>
                    </a:lnB>
                    <a:lnTlToBr>
                      <a:noFill/>
                    </a:lnTlToBr>
                    <a:lnBlToTr>
                      <a:noFill/>
                    </a:lnBlToTr>
                    <a:solidFill>
                      <a:srgbClr val="9BD3DD"/>
                    </a:solidFill>
                  </a:tcPr>
                </a:tc>
                <a:tc>
                  <a:txBody>
                    <a:bodyPr/>
                    <a:lstStyle/>
                    <a:p>
                      <a:pPr marL="133350" marR="0" lvl="0" indent="0" algn="l" defTabSz="914400" rtl="0" eaLnBrk="1" fontAlgn="base" latinLnBrk="0" hangingPunct="1">
                        <a:lnSpc>
                          <a:spcPct val="100000"/>
                        </a:lnSpc>
                        <a:spcBef>
                          <a:spcPts val="438"/>
                        </a:spcBef>
                        <a:spcAft>
                          <a:spcPct val="0"/>
                        </a:spcAft>
                        <a:buClrTx/>
                        <a:buSzTx/>
                        <a:buFontTx/>
                        <a:buNone/>
                        <a:tabLst/>
                      </a:pPr>
                      <a:r>
                        <a:rPr kumimoji="0" lang="cs-CZ" sz="1900" b="0" i="0" u="none" strike="noStrike" cap="none" normalizeH="0" baseline="0" noProof="0">
                          <a:ln>
                            <a:noFill/>
                          </a:ln>
                          <a:solidFill>
                            <a:schemeClr val="tx1"/>
                          </a:solidFill>
                          <a:latin typeface="Century Gothic" pitchFamily="34" charset="0"/>
                          <a:cs typeface="Calibri" pitchFamily="34" charset="0"/>
                        </a:rPr>
                        <a:t>OXIDANT:</a:t>
                      </a:r>
                    </a:p>
                    <a:p>
                      <a:pPr marL="133350" marR="0" lvl="0" indent="0" algn="l" defTabSz="914400" rtl="0" eaLnBrk="1" fontAlgn="base" latinLnBrk="0" hangingPunct="1">
                        <a:lnSpc>
                          <a:spcPct val="100000"/>
                        </a:lnSpc>
                        <a:spcBef>
                          <a:spcPct val="0"/>
                        </a:spcBef>
                        <a:spcAft>
                          <a:spcPct val="0"/>
                        </a:spcAft>
                        <a:buClrTx/>
                        <a:buSzTx/>
                        <a:buFontTx/>
                        <a:buNone/>
                        <a:tabLst/>
                      </a:pPr>
                      <a:r>
                        <a:rPr kumimoji="0" lang="cs-CZ" sz="1900" b="0" i="0" u="none" strike="noStrike" cap="none" normalizeH="0" baseline="0" noProof="0">
                          <a:ln>
                            <a:noFill/>
                          </a:ln>
                          <a:solidFill>
                            <a:schemeClr val="tx1"/>
                          </a:solidFill>
                          <a:latin typeface="Century Gothic" pitchFamily="34" charset="0"/>
                          <a:cs typeface="Calibri" pitchFamily="34" charset="0"/>
                        </a:rPr>
                        <a:t>5/13/20/30 vol.  10 % BOOSTER</a:t>
                      </a:r>
                    </a:p>
                  </a:txBody>
                  <a:tcPr marL="0" marR="0" marT="54050" marB="0" horzOverflow="overflow">
                    <a:lnL w="53975" cap="flat" cmpd="sng" algn="ctr">
                      <a:solidFill>
                        <a:srgbClr val="FFFFFF"/>
                      </a:solidFill>
                      <a:prstDash val="solid"/>
                      <a:round/>
                      <a:headEnd type="none" w="med" len="med"/>
                      <a:tailEnd type="none" w="med" len="med"/>
                    </a:lnL>
                    <a:lnR w="53975" cap="flat" cmpd="sng" algn="ctr">
                      <a:solidFill>
                        <a:srgbClr val="FFFFFF"/>
                      </a:solidFill>
                      <a:prstDash val="solid"/>
                      <a:round/>
                      <a:headEnd type="none" w="med" len="med"/>
                      <a:tailEnd type="none" w="med" len="med"/>
                    </a:lnR>
                    <a:lnT w="53975" cap="flat" cmpd="sng" algn="ctr">
                      <a:solidFill>
                        <a:srgbClr val="FFFFFF"/>
                      </a:solidFill>
                      <a:prstDash val="solid"/>
                      <a:round/>
                      <a:headEnd type="none" w="med" len="med"/>
                      <a:tailEnd type="none" w="med" len="med"/>
                    </a:lnT>
                    <a:lnB w="53975" cap="flat" cmpd="sng" algn="ctr">
                      <a:solidFill>
                        <a:srgbClr val="FFFFFF"/>
                      </a:solidFill>
                      <a:prstDash val="solid"/>
                      <a:round/>
                      <a:headEnd type="none" w="med" len="med"/>
                      <a:tailEnd type="none" w="med" len="med"/>
                    </a:lnB>
                    <a:lnTlToBr>
                      <a:noFill/>
                    </a:lnTlToBr>
                    <a:lnBlToTr>
                      <a:noFill/>
                    </a:lnBlToTr>
                    <a:solidFill>
                      <a:srgbClr val="9BD3DD"/>
                    </a:solidFill>
                  </a:tcPr>
                </a:tc>
                <a:tc>
                  <a:txBody>
                    <a:bodyPr/>
                    <a:lstStyle/>
                    <a:p>
                      <a:pPr marL="133350" marR="0" lvl="0" indent="0" algn="l" defTabSz="914400" rtl="0" eaLnBrk="1" fontAlgn="base" latinLnBrk="0" hangingPunct="1">
                        <a:lnSpc>
                          <a:spcPct val="100000"/>
                        </a:lnSpc>
                        <a:spcBef>
                          <a:spcPts val="438"/>
                        </a:spcBef>
                        <a:spcAft>
                          <a:spcPct val="0"/>
                        </a:spcAft>
                        <a:buClrTx/>
                        <a:buSzTx/>
                        <a:buFontTx/>
                        <a:buNone/>
                        <a:tabLst/>
                      </a:pPr>
                      <a:r>
                        <a:rPr kumimoji="0" lang="cs-CZ" sz="1900" b="0" i="0" u="none" strike="noStrike" cap="none" normalizeH="0" baseline="0" noProof="0">
                          <a:ln>
                            <a:noFill/>
                          </a:ln>
                          <a:solidFill>
                            <a:schemeClr val="tx1"/>
                          </a:solidFill>
                          <a:latin typeface="Century Gothic" pitchFamily="34" charset="0"/>
                          <a:cs typeface="Calibri" pitchFamily="34" charset="0"/>
                        </a:rPr>
                        <a:t>OXIDANT:</a:t>
                      </a:r>
                    </a:p>
                    <a:p>
                      <a:pPr marL="133350" marR="0" lvl="0" indent="0" algn="l" defTabSz="914400" rtl="0" eaLnBrk="1" fontAlgn="base" latinLnBrk="0" hangingPunct="1">
                        <a:lnSpc>
                          <a:spcPct val="100000"/>
                        </a:lnSpc>
                        <a:spcBef>
                          <a:spcPct val="0"/>
                        </a:spcBef>
                        <a:spcAft>
                          <a:spcPct val="0"/>
                        </a:spcAft>
                        <a:buClrTx/>
                        <a:buSzTx/>
                        <a:buFontTx/>
                        <a:buNone/>
                        <a:tabLst/>
                      </a:pPr>
                      <a:r>
                        <a:rPr kumimoji="0" lang="cs-CZ" sz="1900" b="0" i="0" u="none" strike="noStrike" cap="none" normalizeH="0" baseline="0" noProof="0">
                          <a:ln>
                            <a:noFill/>
                          </a:ln>
                          <a:solidFill>
                            <a:schemeClr val="tx1"/>
                          </a:solidFill>
                          <a:latin typeface="Century Gothic" pitchFamily="34" charset="0"/>
                          <a:cs typeface="Calibri" pitchFamily="34" charset="0"/>
                        </a:rPr>
                        <a:t>5/13/20/30/40 vol.</a:t>
                      </a:r>
                    </a:p>
                    <a:p>
                      <a:pPr marL="133350" marR="0" lvl="0" indent="0" algn="l" defTabSz="914400" rtl="0" eaLnBrk="1" fontAlgn="base" latinLnBrk="0" hangingPunct="1">
                        <a:lnSpc>
                          <a:spcPct val="100000"/>
                        </a:lnSpc>
                        <a:spcBef>
                          <a:spcPct val="0"/>
                        </a:spcBef>
                        <a:spcAft>
                          <a:spcPct val="0"/>
                        </a:spcAft>
                        <a:buClrTx/>
                        <a:buSzTx/>
                        <a:buFontTx/>
                        <a:buNone/>
                        <a:tabLst/>
                      </a:pPr>
                      <a:r>
                        <a:rPr kumimoji="0" lang="cs-CZ" sz="1900" b="0" i="0" u="none" strike="noStrike" cap="none" normalizeH="0" baseline="0" noProof="0">
                          <a:ln>
                            <a:noFill/>
                          </a:ln>
                          <a:solidFill>
                            <a:schemeClr val="tx1"/>
                          </a:solidFill>
                          <a:latin typeface="Century Gothic" pitchFamily="34" charset="0"/>
                          <a:cs typeface="Calibri" pitchFamily="34" charset="0"/>
                        </a:rPr>
                        <a:t>20 % BOOSTER od stupně 1 až 10   30 % BOOSTER na stupni</a:t>
                      </a:r>
                    </a:p>
                    <a:p>
                      <a:pPr marL="133350" marR="0" lvl="0" indent="0" algn="l" defTabSz="914400" rtl="0" eaLnBrk="1" fontAlgn="base" latinLnBrk="0" hangingPunct="1">
                        <a:lnSpc>
                          <a:spcPct val="100000"/>
                        </a:lnSpc>
                        <a:spcBef>
                          <a:spcPct val="0"/>
                        </a:spcBef>
                        <a:spcAft>
                          <a:spcPct val="0"/>
                        </a:spcAft>
                        <a:buClrTx/>
                        <a:buSzTx/>
                        <a:buFontTx/>
                        <a:buNone/>
                        <a:tabLst/>
                      </a:pPr>
                      <a:r>
                        <a:rPr kumimoji="0" lang="cs-CZ" sz="1900" b="0" i="0" u="none" strike="noStrike" cap="none" normalizeH="0" baseline="0" noProof="0">
                          <a:ln>
                            <a:noFill/>
                          </a:ln>
                          <a:solidFill>
                            <a:schemeClr val="tx1"/>
                          </a:solidFill>
                          <a:latin typeface="Century Gothic" pitchFamily="34" charset="0"/>
                          <a:cs typeface="Calibri" pitchFamily="34" charset="0"/>
                        </a:rPr>
                        <a:t>12 SPECIAL BLONDE A SOFT LIGHT</a:t>
                      </a:r>
                    </a:p>
                  </a:txBody>
                  <a:tcPr marL="0" marR="0" marT="54050" marB="0" horzOverflow="overflow">
                    <a:lnL w="53975" cap="flat" cmpd="sng" algn="ctr">
                      <a:solidFill>
                        <a:srgbClr val="FFFFFF"/>
                      </a:solidFill>
                      <a:prstDash val="solid"/>
                      <a:round/>
                      <a:headEnd type="none" w="med" len="med"/>
                      <a:tailEnd type="none" w="med" len="med"/>
                    </a:lnL>
                    <a:lnR>
                      <a:noFill/>
                    </a:lnR>
                    <a:lnT w="53975" cap="flat" cmpd="sng" algn="ctr">
                      <a:solidFill>
                        <a:srgbClr val="FFFFFF"/>
                      </a:solidFill>
                      <a:prstDash val="solid"/>
                      <a:round/>
                      <a:headEnd type="none" w="med" len="med"/>
                      <a:tailEnd type="none" w="med" len="med"/>
                    </a:lnT>
                    <a:lnB w="53975" cap="flat" cmpd="sng" algn="ctr">
                      <a:solidFill>
                        <a:srgbClr val="FFFFFF"/>
                      </a:solidFill>
                      <a:prstDash val="solid"/>
                      <a:round/>
                      <a:headEnd type="none" w="med" len="med"/>
                      <a:tailEnd type="none" w="med" len="med"/>
                    </a:lnB>
                    <a:lnTlToBr>
                      <a:noFill/>
                    </a:lnTlToBr>
                    <a:lnBlToTr>
                      <a:noFill/>
                    </a:lnBlToTr>
                    <a:solidFill>
                      <a:srgbClr val="9BD3DD"/>
                    </a:solidFill>
                  </a:tcPr>
                </a:tc>
                <a:extLst>
                  <a:ext uri="{0D108BD9-81ED-4DB2-BD59-A6C34878D82A}">
                    <a16:rowId xmlns:a16="http://schemas.microsoft.com/office/drawing/2014/main" xmlns="" val="10001"/>
                  </a:ext>
                </a:extLst>
              </a:tr>
              <a:tr h="698139">
                <a:tc>
                  <a:txBody>
                    <a:bodyPr/>
                    <a:lstStyle/>
                    <a:p>
                      <a:pPr marL="166688" marR="0" lvl="0" indent="0" algn="l" defTabSz="914400" rtl="0" eaLnBrk="1" fontAlgn="base" latinLnBrk="0" hangingPunct="1">
                        <a:lnSpc>
                          <a:spcPct val="100000"/>
                        </a:lnSpc>
                        <a:spcBef>
                          <a:spcPts val="438"/>
                        </a:spcBef>
                        <a:spcAft>
                          <a:spcPct val="0"/>
                        </a:spcAft>
                        <a:buClrTx/>
                        <a:buSzTx/>
                        <a:buFontTx/>
                        <a:buNone/>
                        <a:tabLst/>
                      </a:pPr>
                      <a:r>
                        <a:rPr kumimoji="0" lang="cs-CZ" sz="1900" b="0" i="0" u="none" strike="noStrike" cap="none" normalizeH="0" baseline="0" noProof="0">
                          <a:ln>
                            <a:noFill/>
                          </a:ln>
                          <a:solidFill>
                            <a:schemeClr val="tx1"/>
                          </a:solidFill>
                          <a:latin typeface="Century Gothic" pitchFamily="34" charset="0"/>
                          <a:cs typeface="Calibri" pitchFamily="34" charset="0"/>
                        </a:rPr>
                        <a:t>TRVANLIVOST:  7 AŽ 8 UMYTÍ</a:t>
                      </a:r>
                    </a:p>
                  </a:txBody>
                  <a:tcPr marL="0" marR="0" marT="54050" marB="0" horzOverflow="overflow">
                    <a:lnL>
                      <a:noFill/>
                    </a:lnL>
                    <a:lnR w="53975" cap="flat" cmpd="sng" algn="ctr">
                      <a:solidFill>
                        <a:srgbClr val="FFFFFF"/>
                      </a:solidFill>
                      <a:prstDash val="solid"/>
                      <a:round/>
                      <a:headEnd type="none" w="med" len="med"/>
                      <a:tailEnd type="none" w="med" len="med"/>
                    </a:lnR>
                    <a:lnT w="53975" cap="flat" cmpd="sng" algn="ctr">
                      <a:solidFill>
                        <a:srgbClr val="FFFFFF"/>
                      </a:solidFill>
                      <a:prstDash val="solid"/>
                      <a:round/>
                      <a:headEnd type="none" w="med" len="med"/>
                      <a:tailEnd type="none" w="med" len="med"/>
                    </a:lnT>
                    <a:lnB w="53975" cap="flat" cmpd="sng" algn="ctr">
                      <a:solidFill>
                        <a:srgbClr val="FFFFFF"/>
                      </a:solidFill>
                      <a:prstDash val="solid"/>
                      <a:round/>
                      <a:headEnd type="none" w="med" len="med"/>
                      <a:tailEnd type="none" w="med" len="med"/>
                    </a:lnB>
                    <a:lnTlToBr>
                      <a:noFill/>
                    </a:lnTlToBr>
                    <a:lnBlToTr>
                      <a:noFill/>
                    </a:lnBlToTr>
                    <a:solidFill>
                      <a:srgbClr val="9BD3DD"/>
                    </a:solidFill>
                  </a:tcPr>
                </a:tc>
                <a:tc>
                  <a:txBody>
                    <a:bodyPr/>
                    <a:lstStyle/>
                    <a:p>
                      <a:pPr marL="133350" marR="0" lvl="0" indent="0" algn="l" defTabSz="914400" rtl="0" eaLnBrk="1" fontAlgn="base" latinLnBrk="0" hangingPunct="1">
                        <a:lnSpc>
                          <a:spcPct val="100000"/>
                        </a:lnSpc>
                        <a:spcBef>
                          <a:spcPts val="438"/>
                        </a:spcBef>
                        <a:spcAft>
                          <a:spcPct val="0"/>
                        </a:spcAft>
                        <a:buClrTx/>
                        <a:buSzTx/>
                        <a:buFontTx/>
                        <a:buNone/>
                        <a:tabLst/>
                      </a:pPr>
                      <a:r>
                        <a:rPr kumimoji="0" lang="cs-CZ" sz="1900" b="0" i="0" u="none" strike="noStrike" cap="none" normalizeH="0" baseline="0" noProof="0">
                          <a:ln>
                            <a:noFill/>
                          </a:ln>
                          <a:solidFill>
                            <a:schemeClr val="tx1"/>
                          </a:solidFill>
                          <a:latin typeface="Century Gothic" pitchFamily="34" charset="0"/>
                          <a:cs typeface="Calibri" pitchFamily="34" charset="0"/>
                        </a:rPr>
                        <a:t>TRVANLIVOST:  20 UMYTÍ</a:t>
                      </a:r>
                    </a:p>
                  </a:txBody>
                  <a:tcPr marL="0" marR="0" marT="54050" marB="0" horzOverflow="overflow">
                    <a:lnL w="53975" cap="flat" cmpd="sng" algn="ctr">
                      <a:solidFill>
                        <a:srgbClr val="FFFFFF"/>
                      </a:solidFill>
                      <a:prstDash val="solid"/>
                      <a:round/>
                      <a:headEnd type="none" w="med" len="med"/>
                      <a:tailEnd type="none" w="med" len="med"/>
                    </a:lnL>
                    <a:lnR w="53975" cap="flat" cmpd="sng" algn="ctr">
                      <a:solidFill>
                        <a:srgbClr val="FFFFFF"/>
                      </a:solidFill>
                      <a:prstDash val="solid"/>
                      <a:round/>
                      <a:headEnd type="none" w="med" len="med"/>
                      <a:tailEnd type="none" w="med" len="med"/>
                    </a:lnR>
                    <a:lnT w="53975" cap="flat" cmpd="sng" algn="ctr">
                      <a:solidFill>
                        <a:srgbClr val="FFFFFF"/>
                      </a:solidFill>
                      <a:prstDash val="solid"/>
                      <a:round/>
                      <a:headEnd type="none" w="med" len="med"/>
                      <a:tailEnd type="none" w="med" len="med"/>
                    </a:lnT>
                    <a:lnB w="53975" cap="flat" cmpd="sng" algn="ctr">
                      <a:solidFill>
                        <a:srgbClr val="FFFFFF"/>
                      </a:solidFill>
                      <a:prstDash val="solid"/>
                      <a:round/>
                      <a:headEnd type="none" w="med" len="med"/>
                      <a:tailEnd type="none" w="med" len="med"/>
                    </a:lnB>
                    <a:lnTlToBr>
                      <a:noFill/>
                    </a:lnTlToBr>
                    <a:lnBlToTr>
                      <a:noFill/>
                    </a:lnBlToTr>
                    <a:solidFill>
                      <a:srgbClr val="9BD3DD"/>
                    </a:solidFill>
                  </a:tcPr>
                </a:tc>
                <a:tc>
                  <a:txBody>
                    <a:bodyPr/>
                    <a:lstStyle/>
                    <a:p>
                      <a:pPr marL="133350" marR="0" lvl="0" indent="0" algn="l" defTabSz="914400" rtl="0" eaLnBrk="1" fontAlgn="base" latinLnBrk="0" hangingPunct="1">
                        <a:lnSpc>
                          <a:spcPct val="100000"/>
                        </a:lnSpc>
                        <a:spcBef>
                          <a:spcPts val="438"/>
                        </a:spcBef>
                        <a:spcAft>
                          <a:spcPct val="0"/>
                        </a:spcAft>
                        <a:buClrTx/>
                        <a:buSzTx/>
                        <a:buFontTx/>
                        <a:buNone/>
                        <a:tabLst/>
                      </a:pPr>
                      <a:r>
                        <a:rPr kumimoji="0" lang="cs-CZ" sz="1900" b="0" i="0" u="none" strike="noStrike" cap="none" normalizeH="0" baseline="0" noProof="0">
                          <a:ln>
                            <a:noFill/>
                          </a:ln>
                          <a:solidFill>
                            <a:schemeClr val="tx1"/>
                          </a:solidFill>
                          <a:latin typeface="Century Gothic" pitchFamily="34" charset="0"/>
                          <a:cs typeface="Calibri" pitchFamily="34" charset="0"/>
                        </a:rPr>
                        <a:t>TRVANLIVOST:</a:t>
                      </a:r>
                    </a:p>
                    <a:p>
                      <a:pPr marL="133350" marR="0" lvl="0" indent="0" algn="l" defTabSz="914400" rtl="0" eaLnBrk="1" fontAlgn="base" latinLnBrk="0" hangingPunct="1">
                        <a:lnSpc>
                          <a:spcPct val="100000"/>
                        </a:lnSpc>
                        <a:spcBef>
                          <a:spcPct val="0"/>
                        </a:spcBef>
                        <a:spcAft>
                          <a:spcPct val="0"/>
                        </a:spcAft>
                        <a:buClrTx/>
                        <a:buSzTx/>
                        <a:buFontTx/>
                        <a:buNone/>
                        <a:tabLst/>
                      </a:pPr>
                      <a:r>
                        <a:rPr kumimoji="0" lang="cs-CZ" sz="1900" b="0" i="0" u="none" strike="noStrike" cap="none" normalizeH="0" baseline="0" noProof="0">
                          <a:ln>
                            <a:noFill/>
                          </a:ln>
                          <a:solidFill>
                            <a:schemeClr val="tx1"/>
                          </a:solidFill>
                          <a:latin typeface="Century Gothic" pitchFamily="34" charset="0"/>
                          <a:cs typeface="Calibri" pitchFamily="34" charset="0"/>
                        </a:rPr>
                        <a:t>DO DOBY ODRŮSTÁNÍ VLASŮ</a:t>
                      </a:r>
                    </a:p>
                  </a:txBody>
                  <a:tcPr marL="0" marR="0" marT="54050" marB="0" horzOverflow="overflow">
                    <a:lnL w="53975" cap="flat" cmpd="sng" algn="ctr">
                      <a:solidFill>
                        <a:srgbClr val="FFFFFF"/>
                      </a:solidFill>
                      <a:prstDash val="solid"/>
                      <a:round/>
                      <a:headEnd type="none" w="med" len="med"/>
                      <a:tailEnd type="none" w="med" len="med"/>
                    </a:lnL>
                    <a:lnR>
                      <a:noFill/>
                    </a:lnR>
                    <a:lnT w="53975" cap="flat" cmpd="sng" algn="ctr">
                      <a:solidFill>
                        <a:srgbClr val="FFFFFF"/>
                      </a:solidFill>
                      <a:prstDash val="solid"/>
                      <a:round/>
                      <a:headEnd type="none" w="med" len="med"/>
                      <a:tailEnd type="none" w="med" len="med"/>
                    </a:lnT>
                    <a:lnB w="53975" cap="flat" cmpd="sng" algn="ctr">
                      <a:solidFill>
                        <a:srgbClr val="FFFFFF"/>
                      </a:solidFill>
                      <a:prstDash val="solid"/>
                      <a:round/>
                      <a:headEnd type="none" w="med" len="med"/>
                      <a:tailEnd type="none" w="med" len="med"/>
                    </a:lnB>
                    <a:lnTlToBr>
                      <a:noFill/>
                    </a:lnTlToBr>
                    <a:lnBlToTr>
                      <a:noFill/>
                    </a:lnBlToTr>
                    <a:solidFill>
                      <a:srgbClr val="9BD3DD"/>
                    </a:solidFill>
                  </a:tcPr>
                </a:tc>
                <a:extLst>
                  <a:ext uri="{0D108BD9-81ED-4DB2-BD59-A6C34878D82A}">
                    <a16:rowId xmlns:a16="http://schemas.microsoft.com/office/drawing/2014/main" xmlns="" val="10002"/>
                  </a:ext>
                </a:extLst>
              </a:tr>
              <a:tr h="698139">
                <a:tc>
                  <a:txBody>
                    <a:bodyPr/>
                    <a:lstStyle/>
                    <a:p>
                      <a:pPr marL="166688" marR="0" lvl="0" indent="0" algn="l" defTabSz="914400" rtl="0" eaLnBrk="1" fontAlgn="base" latinLnBrk="0" hangingPunct="1">
                        <a:lnSpc>
                          <a:spcPct val="100000"/>
                        </a:lnSpc>
                        <a:spcBef>
                          <a:spcPts val="438"/>
                        </a:spcBef>
                        <a:spcAft>
                          <a:spcPct val="0"/>
                        </a:spcAft>
                        <a:buClrTx/>
                        <a:buSzTx/>
                        <a:buFontTx/>
                        <a:buNone/>
                        <a:tabLst/>
                      </a:pPr>
                      <a:r>
                        <a:rPr kumimoji="0" lang="cs-CZ" sz="1900" b="0" i="0" u="none" strike="noStrike" cap="none" normalizeH="0" baseline="0" noProof="0">
                          <a:ln>
                            <a:noFill/>
                          </a:ln>
                          <a:solidFill>
                            <a:schemeClr val="tx1"/>
                          </a:solidFill>
                          <a:latin typeface="Century Gothic" pitchFamily="34" charset="0"/>
                          <a:cs typeface="Calibri" pitchFamily="34" charset="0"/>
                        </a:rPr>
                        <a:t>DO TÓNOVANÍ PRUHŮ NEBO VLASŮ PO ROZJASNĚNÍ</a:t>
                      </a:r>
                    </a:p>
                  </a:txBody>
                  <a:tcPr marL="0" marR="0" marT="54050" marB="0" horzOverflow="overflow">
                    <a:lnL>
                      <a:noFill/>
                    </a:lnL>
                    <a:lnR w="53975" cap="flat" cmpd="sng" algn="ctr">
                      <a:solidFill>
                        <a:srgbClr val="FFFFFF"/>
                      </a:solidFill>
                      <a:prstDash val="solid"/>
                      <a:round/>
                      <a:headEnd type="none" w="med" len="med"/>
                      <a:tailEnd type="none" w="med" len="med"/>
                    </a:lnR>
                    <a:lnT w="53975" cap="flat" cmpd="sng" algn="ctr">
                      <a:solidFill>
                        <a:srgbClr val="FFFFFF"/>
                      </a:solidFill>
                      <a:prstDash val="solid"/>
                      <a:round/>
                      <a:headEnd type="none" w="med" len="med"/>
                      <a:tailEnd type="none" w="med" len="med"/>
                    </a:lnT>
                    <a:lnB w="53975" cap="flat" cmpd="sng" algn="ctr">
                      <a:solidFill>
                        <a:srgbClr val="FFFFFF"/>
                      </a:solidFill>
                      <a:prstDash val="solid"/>
                      <a:round/>
                      <a:headEnd type="none" w="med" len="med"/>
                      <a:tailEnd type="none" w="med" len="med"/>
                    </a:lnB>
                    <a:lnTlToBr>
                      <a:noFill/>
                    </a:lnTlToBr>
                    <a:lnBlToTr>
                      <a:noFill/>
                    </a:lnBlToTr>
                    <a:solidFill>
                      <a:srgbClr val="9BD3DD"/>
                    </a:solidFill>
                  </a:tcPr>
                </a:tc>
                <a:tc>
                  <a:txBody>
                    <a:bodyPr/>
                    <a:lstStyle/>
                    <a:p>
                      <a:pPr marL="133350" marR="0" lvl="0" indent="0" algn="l" defTabSz="914400" rtl="0" eaLnBrk="1" fontAlgn="base" latinLnBrk="0" hangingPunct="1">
                        <a:lnSpc>
                          <a:spcPct val="100000"/>
                        </a:lnSpc>
                        <a:spcBef>
                          <a:spcPts val="438"/>
                        </a:spcBef>
                        <a:spcAft>
                          <a:spcPct val="0"/>
                        </a:spcAft>
                        <a:buClrTx/>
                        <a:buSzTx/>
                        <a:buFontTx/>
                        <a:buNone/>
                        <a:tabLst/>
                      </a:pPr>
                      <a:r>
                        <a:rPr kumimoji="0" lang="cs-CZ" sz="1900" b="0" i="0" u="none" strike="noStrike" cap="none" normalizeH="0" baseline="0" noProof="0">
                          <a:ln>
                            <a:noFill/>
                          </a:ln>
                          <a:solidFill>
                            <a:schemeClr val="tx1"/>
                          </a:solidFill>
                          <a:latin typeface="Century Gothic" pitchFamily="34" charset="0"/>
                          <a:cs typeface="Calibri" pitchFamily="34" charset="0"/>
                        </a:rPr>
                        <a:t>AŽ 70 % ZAKRYTÍ</a:t>
                      </a:r>
                    </a:p>
                  </a:txBody>
                  <a:tcPr marL="0" marR="0" marT="54050" marB="0" horzOverflow="overflow">
                    <a:lnL w="53975" cap="flat" cmpd="sng" algn="ctr">
                      <a:solidFill>
                        <a:srgbClr val="FFFFFF"/>
                      </a:solidFill>
                      <a:prstDash val="solid"/>
                      <a:round/>
                      <a:headEnd type="none" w="med" len="med"/>
                      <a:tailEnd type="none" w="med" len="med"/>
                    </a:lnL>
                    <a:lnR w="53975" cap="flat" cmpd="sng" algn="ctr">
                      <a:solidFill>
                        <a:srgbClr val="FFFFFF"/>
                      </a:solidFill>
                      <a:prstDash val="solid"/>
                      <a:round/>
                      <a:headEnd type="none" w="med" len="med"/>
                      <a:tailEnd type="none" w="med" len="med"/>
                    </a:lnR>
                    <a:lnT w="53975" cap="flat" cmpd="sng" algn="ctr">
                      <a:solidFill>
                        <a:srgbClr val="FFFFFF"/>
                      </a:solidFill>
                      <a:prstDash val="solid"/>
                      <a:round/>
                      <a:headEnd type="none" w="med" len="med"/>
                      <a:tailEnd type="none" w="med" len="med"/>
                    </a:lnT>
                    <a:lnB w="53975" cap="flat" cmpd="sng" algn="ctr">
                      <a:solidFill>
                        <a:srgbClr val="FFFFFF"/>
                      </a:solidFill>
                      <a:prstDash val="solid"/>
                      <a:round/>
                      <a:headEnd type="none" w="med" len="med"/>
                      <a:tailEnd type="none" w="med" len="med"/>
                    </a:lnB>
                    <a:lnTlToBr>
                      <a:noFill/>
                    </a:lnTlToBr>
                    <a:lnBlToTr>
                      <a:noFill/>
                    </a:lnBlToTr>
                    <a:solidFill>
                      <a:srgbClr val="9BD3DD"/>
                    </a:solidFill>
                  </a:tcPr>
                </a:tc>
                <a:tc>
                  <a:txBody>
                    <a:bodyPr/>
                    <a:lstStyle/>
                    <a:p>
                      <a:pPr marL="133350" marR="0" lvl="0" indent="0" algn="l" defTabSz="914400" rtl="0" eaLnBrk="1" fontAlgn="base" latinLnBrk="0" hangingPunct="1">
                        <a:lnSpc>
                          <a:spcPct val="100000"/>
                        </a:lnSpc>
                        <a:spcBef>
                          <a:spcPts val="438"/>
                        </a:spcBef>
                        <a:spcAft>
                          <a:spcPct val="0"/>
                        </a:spcAft>
                        <a:buClrTx/>
                        <a:buSzTx/>
                        <a:buFontTx/>
                        <a:buNone/>
                        <a:tabLst/>
                      </a:pPr>
                      <a:r>
                        <a:rPr kumimoji="0" lang="cs-CZ" sz="1900" b="0" i="0" u="none" strike="noStrike" cap="none" normalizeH="0" baseline="0" noProof="0">
                          <a:ln>
                            <a:noFill/>
                          </a:ln>
                          <a:solidFill>
                            <a:schemeClr val="tx1"/>
                          </a:solidFill>
                          <a:latin typeface="Century Gothic" pitchFamily="34" charset="0"/>
                          <a:cs typeface="Calibri" pitchFamily="34" charset="0"/>
                        </a:rPr>
                        <a:t>100 % ZAKRYTÍ</a:t>
                      </a:r>
                    </a:p>
                  </a:txBody>
                  <a:tcPr marL="0" marR="0" marT="54050" marB="0" horzOverflow="overflow">
                    <a:lnL w="53975" cap="flat" cmpd="sng" algn="ctr">
                      <a:solidFill>
                        <a:srgbClr val="FFFFFF"/>
                      </a:solidFill>
                      <a:prstDash val="solid"/>
                      <a:round/>
                      <a:headEnd type="none" w="med" len="med"/>
                      <a:tailEnd type="none" w="med" len="med"/>
                    </a:lnL>
                    <a:lnR>
                      <a:noFill/>
                    </a:lnR>
                    <a:lnT w="53975" cap="flat" cmpd="sng" algn="ctr">
                      <a:solidFill>
                        <a:srgbClr val="FFFFFF"/>
                      </a:solidFill>
                      <a:prstDash val="solid"/>
                      <a:round/>
                      <a:headEnd type="none" w="med" len="med"/>
                      <a:tailEnd type="none" w="med" len="med"/>
                    </a:lnT>
                    <a:lnB w="53975" cap="flat" cmpd="sng" algn="ctr">
                      <a:solidFill>
                        <a:srgbClr val="FFFFFF"/>
                      </a:solidFill>
                      <a:prstDash val="solid"/>
                      <a:round/>
                      <a:headEnd type="none" w="med" len="med"/>
                      <a:tailEnd type="none" w="med" len="med"/>
                    </a:lnB>
                    <a:lnTlToBr>
                      <a:noFill/>
                    </a:lnTlToBr>
                    <a:lnBlToTr>
                      <a:noFill/>
                    </a:lnBlToTr>
                    <a:solidFill>
                      <a:srgbClr val="9BD3DD"/>
                    </a:solidFill>
                  </a:tcPr>
                </a:tc>
                <a:extLst>
                  <a:ext uri="{0D108BD9-81ED-4DB2-BD59-A6C34878D82A}">
                    <a16:rowId xmlns:a16="http://schemas.microsoft.com/office/drawing/2014/main" xmlns="" val="10003"/>
                  </a:ext>
                </a:extLst>
              </a:tr>
              <a:tr h="938508">
                <a:tc>
                  <a:txBody>
                    <a:bodyPr/>
                    <a:lstStyle/>
                    <a:p>
                      <a:pPr marL="166688" marR="0" lvl="0" indent="0" algn="just" defTabSz="914400" rtl="0" eaLnBrk="1" fontAlgn="base" latinLnBrk="0" hangingPunct="1">
                        <a:lnSpc>
                          <a:spcPct val="100000"/>
                        </a:lnSpc>
                        <a:spcBef>
                          <a:spcPts val="438"/>
                        </a:spcBef>
                        <a:spcAft>
                          <a:spcPct val="0"/>
                        </a:spcAft>
                        <a:buClrTx/>
                        <a:buSzTx/>
                        <a:buFontTx/>
                        <a:buNone/>
                        <a:tabLst/>
                      </a:pPr>
                      <a:r>
                        <a:rPr kumimoji="0" lang="cs-CZ" sz="1900" b="0" i="0" u="none" strike="noStrike" cap="none" normalizeH="0" baseline="0" noProof="0">
                          <a:ln>
                            <a:noFill/>
                          </a:ln>
                          <a:solidFill>
                            <a:schemeClr val="tx1"/>
                          </a:solidFill>
                          <a:latin typeface="Century Gothic" pitchFamily="34" charset="0"/>
                          <a:cs typeface="Calibri" pitchFamily="34" charset="0"/>
                        </a:rPr>
                        <a:t>NEROZJASŇUJE PŘIROZENOU BARVU VLASŮ. NEMÁ OXIDAČNÍ VLIV NA VLASY</a:t>
                      </a:r>
                    </a:p>
                  </a:txBody>
                  <a:tcPr marL="0" marR="0" marT="54050" marB="0" horzOverflow="overflow">
                    <a:lnL>
                      <a:noFill/>
                    </a:lnL>
                    <a:lnR w="53975" cap="flat" cmpd="sng" algn="ctr">
                      <a:solidFill>
                        <a:srgbClr val="FFFFFF"/>
                      </a:solidFill>
                      <a:prstDash val="solid"/>
                      <a:round/>
                      <a:headEnd type="none" w="med" len="med"/>
                      <a:tailEnd type="none" w="med" len="med"/>
                    </a:lnR>
                    <a:lnT w="53975" cap="flat" cmpd="sng" algn="ctr">
                      <a:solidFill>
                        <a:srgbClr val="FFFFFF"/>
                      </a:solidFill>
                      <a:prstDash val="solid"/>
                      <a:round/>
                      <a:headEnd type="none" w="med" len="med"/>
                      <a:tailEnd type="none" w="med" len="med"/>
                    </a:lnT>
                    <a:lnB w="53975" cap="flat" cmpd="sng" algn="ctr">
                      <a:solidFill>
                        <a:srgbClr val="FFFFFF"/>
                      </a:solidFill>
                      <a:prstDash val="solid"/>
                      <a:round/>
                      <a:headEnd type="none" w="med" len="med"/>
                      <a:tailEnd type="none" w="med" len="med"/>
                    </a:lnB>
                    <a:lnTlToBr>
                      <a:noFill/>
                    </a:lnTlToBr>
                    <a:lnBlToTr>
                      <a:noFill/>
                    </a:lnBlToTr>
                    <a:solidFill>
                      <a:srgbClr val="9BD3DD"/>
                    </a:solidFill>
                  </a:tcPr>
                </a:tc>
                <a:tc>
                  <a:txBody>
                    <a:bodyPr/>
                    <a:lstStyle/>
                    <a:p>
                      <a:pPr marL="133350" marR="0" lvl="0" indent="0" algn="l" defTabSz="914400" rtl="0" eaLnBrk="1" fontAlgn="base" latinLnBrk="0" hangingPunct="1">
                        <a:lnSpc>
                          <a:spcPct val="100000"/>
                        </a:lnSpc>
                        <a:spcBef>
                          <a:spcPts val="438"/>
                        </a:spcBef>
                        <a:spcAft>
                          <a:spcPct val="0"/>
                        </a:spcAft>
                        <a:buClrTx/>
                        <a:buSzTx/>
                        <a:buFontTx/>
                        <a:buNone/>
                        <a:tabLst/>
                      </a:pPr>
                      <a:r>
                        <a:rPr kumimoji="0" lang="cs-CZ" sz="1900" b="0" i="0" u="none" strike="noStrike" cap="none" normalizeH="0" baseline="0" noProof="0">
                          <a:ln>
                            <a:noFill/>
                          </a:ln>
                          <a:solidFill>
                            <a:schemeClr val="tx1"/>
                          </a:solidFill>
                          <a:latin typeface="Century Gothic" pitchFamily="34" charset="0"/>
                          <a:cs typeface="Calibri" pitchFamily="34" charset="0"/>
                        </a:rPr>
                        <a:t>ROZJASŇUJE PŘIROZENOU BARVU VLASŮ MAXIMÁLNĚ O 2 TÓNY</a:t>
                      </a:r>
                    </a:p>
                  </a:txBody>
                  <a:tcPr marL="0" marR="0" marT="54050" marB="0" horzOverflow="overflow">
                    <a:lnL w="53975" cap="flat" cmpd="sng" algn="ctr">
                      <a:solidFill>
                        <a:srgbClr val="FFFFFF"/>
                      </a:solidFill>
                      <a:prstDash val="solid"/>
                      <a:round/>
                      <a:headEnd type="none" w="med" len="med"/>
                      <a:tailEnd type="none" w="med" len="med"/>
                    </a:lnL>
                    <a:lnR w="53975" cap="flat" cmpd="sng" algn="ctr">
                      <a:solidFill>
                        <a:srgbClr val="FFFFFF"/>
                      </a:solidFill>
                      <a:prstDash val="solid"/>
                      <a:round/>
                      <a:headEnd type="none" w="med" len="med"/>
                      <a:tailEnd type="none" w="med" len="med"/>
                    </a:lnR>
                    <a:lnT w="53975" cap="flat" cmpd="sng" algn="ctr">
                      <a:solidFill>
                        <a:srgbClr val="FFFFFF"/>
                      </a:solidFill>
                      <a:prstDash val="solid"/>
                      <a:round/>
                      <a:headEnd type="none" w="med" len="med"/>
                      <a:tailEnd type="none" w="med" len="med"/>
                    </a:lnT>
                    <a:lnB w="53975" cap="flat" cmpd="sng" algn="ctr">
                      <a:solidFill>
                        <a:srgbClr val="FFFFFF"/>
                      </a:solidFill>
                      <a:prstDash val="solid"/>
                      <a:round/>
                      <a:headEnd type="none" w="med" len="med"/>
                      <a:tailEnd type="none" w="med" len="med"/>
                    </a:lnB>
                    <a:lnTlToBr>
                      <a:noFill/>
                    </a:lnTlToBr>
                    <a:lnBlToTr>
                      <a:noFill/>
                    </a:lnBlToTr>
                    <a:solidFill>
                      <a:srgbClr val="9BD3DD"/>
                    </a:solidFill>
                  </a:tcPr>
                </a:tc>
                <a:tc>
                  <a:txBody>
                    <a:bodyPr/>
                    <a:lstStyle/>
                    <a:p>
                      <a:pPr marL="133350" marR="0" lvl="0" indent="0" algn="l" defTabSz="914400" rtl="0" eaLnBrk="1" fontAlgn="base" latinLnBrk="0" hangingPunct="1">
                        <a:lnSpc>
                          <a:spcPct val="100000"/>
                        </a:lnSpc>
                        <a:spcBef>
                          <a:spcPts val="438"/>
                        </a:spcBef>
                        <a:spcAft>
                          <a:spcPct val="0"/>
                        </a:spcAft>
                        <a:buClrTx/>
                        <a:buSzTx/>
                        <a:buFontTx/>
                        <a:buNone/>
                        <a:tabLst/>
                      </a:pPr>
                      <a:r>
                        <a:rPr kumimoji="0" lang="cs-CZ" sz="1900" b="0" i="0" u="none" strike="noStrike" cap="none" normalizeH="0" baseline="0" noProof="0">
                          <a:ln>
                            <a:noFill/>
                          </a:ln>
                          <a:solidFill>
                            <a:schemeClr val="tx1"/>
                          </a:solidFill>
                          <a:latin typeface="Century Gothic" pitchFamily="34" charset="0"/>
                          <a:cs typeface="Calibri" pitchFamily="34" charset="0"/>
                        </a:rPr>
                        <a:t>ROZJASŇUJE PŘIROZENOU BARVU VLASŮ MAXIMÁLNĚ O 5 TÓNY</a:t>
                      </a:r>
                    </a:p>
                  </a:txBody>
                  <a:tcPr marL="0" marR="0" marT="54050" marB="0" horzOverflow="overflow">
                    <a:lnL w="53975" cap="flat" cmpd="sng" algn="ctr">
                      <a:solidFill>
                        <a:srgbClr val="FFFFFF"/>
                      </a:solidFill>
                      <a:prstDash val="solid"/>
                      <a:round/>
                      <a:headEnd type="none" w="med" len="med"/>
                      <a:tailEnd type="none" w="med" len="med"/>
                    </a:lnL>
                    <a:lnR>
                      <a:noFill/>
                    </a:lnR>
                    <a:lnT w="53975" cap="flat" cmpd="sng" algn="ctr">
                      <a:solidFill>
                        <a:srgbClr val="FFFFFF"/>
                      </a:solidFill>
                      <a:prstDash val="solid"/>
                      <a:round/>
                      <a:headEnd type="none" w="med" len="med"/>
                      <a:tailEnd type="none" w="med" len="med"/>
                    </a:lnT>
                    <a:lnB w="53975" cap="flat" cmpd="sng" algn="ctr">
                      <a:solidFill>
                        <a:srgbClr val="FFFFFF"/>
                      </a:solidFill>
                      <a:prstDash val="solid"/>
                      <a:round/>
                      <a:headEnd type="none" w="med" len="med"/>
                      <a:tailEnd type="none" w="med" len="med"/>
                    </a:lnB>
                    <a:lnTlToBr>
                      <a:noFill/>
                    </a:lnTlToBr>
                    <a:lnBlToTr>
                      <a:noFill/>
                    </a:lnBlToTr>
                    <a:solidFill>
                      <a:srgbClr val="9BD3DD"/>
                    </a:solidFill>
                  </a:tcPr>
                </a:tc>
                <a:extLst>
                  <a:ext uri="{0D108BD9-81ED-4DB2-BD59-A6C34878D82A}">
                    <a16:rowId xmlns:a16="http://schemas.microsoft.com/office/drawing/2014/main" xmlns="" val="10004"/>
                  </a:ext>
                </a:extLst>
              </a:tr>
              <a:tr h="1163565">
                <a:tc>
                  <a:txBody>
                    <a:bodyPr/>
                    <a:lstStyle/>
                    <a:p>
                      <a:pPr marL="166688" marR="0" lvl="0" indent="0" algn="l" defTabSz="914400" rtl="0" eaLnBrk="1" fontAlgn="base" latinLnBrk="0" hangingPunct="1">
                        <a:lnSpc>
                          <a:spcPct val="100000"/>
                        </a:lnSpc>
                        <a:spcBef>
                          <a:spcPts val="438"/>
                        </a:spcBef>
                        <a:spcAft>
                          <a:spcPct val="0"/>
                        </a:spcAft>
                        <a:buClrTx/>
                        <a:buSzTx/>
                        <a:buFontTx/>
                        <a:buNone/>
                        <a:tabLst/>
                      </a:pPr>
                      <a:r>
                        <a:rPr kumimoji="0" lang="cs-CZ" sz="1900" b="0" i="0" u="none" strike="noStrike" cap="none" normalizeH="0" baseline="0" noProof="0">
                          <a:ln>
                            <a:noFill/>
                          </a:ln>
                          <a:solidFill>
                            <a:schemeClr val="tx1"/>
                          </a:solidFill>
                          <a:latin typeface="Century Gothic" pitchFamily="34" charset="0"/>
                          <a:cs typeface="Calibri" pitchFamily="34" charset="0"/>
                        </a:rPr>
                        <a:t>BEZ ALKALIZUJÍCÍHO VLIVU</a:t>
                      </a:r>
                    </a:p>
                  </a:txBody>
                  <a:tcPr marL="0" marR="0" marT="54050" marB="0" horzOverflow="overflow">
                    <a:lnL>
                      <a:noFill/>
                    </a:lnL>
                    <a:lnR w="53975" cap="flat" cmpd="sng" algn="ctr">
                      <a:solidFill>
                        <a:srgbClr val="FFFFFF"/>
                      </a:solidFill>
                      <a:prstDash val="solid"/>
                      <a:round/>
                      <a:headEnd type="none" w="med" len="med"/>
                      <a:tailEnd type="none" w="med" len="med"/>
                    </a:lnR>
                    <a:lnT w="53975" cap="flat" cmpd="sng" algn="ctr">
                      <a:solidFill>
                        <a:srgbClr val="FFFFFF"/>
                      </a:solidFill>
                      <a:prstDash val="solid"/>
                      <a:round/>
                      <a:headEnd type="none" w="med" len="med"/>
                      <a:tailEnd type="none" w="med" len="med"/>
                    </a:lnT>
                    <a:lnB w="53975" cap="flat" cmpd="sng" algn="ctr">
                      <a:solidFill>
                        <a:srgbClr val="FFFFFF"/>
                      </a:solidFill>
                      <a:prstDash val="solid"/>
                      <a:round/>
                      <a:headEnd type="none" w="med" len="med"/>
                      <a:tailEnd type="none" w="med" len="med"/>
                    </a:lnB>
                    <a:lnTlToBr>
                      <a:noFill/>
                    </a:lnTlToBr>
                    <a:lnBlToTr>
                      <a:noFill/>
                    </a:lnBlToTr>
                    <a:solidFill>
                      <a:srgbClr val="9BD3DD"/>
                    </a:solidFill>
                  </a:tcPr>
                </a:tc>
                <a:tc>
                  <a:txBody>
                    <a:bodyPr/>
                    <a:lstStyle/>
                    <a:p>
                      <a:pPr marL="133350" marR="0" lvl="0" indent="0" algn="l" defTabSz="914400" rtl="0" eaLnBrk="1" fontAlgn="base" latinLnBrk="0" hangingPunct="1">
                        <a:lnSpc>
                          <a:spcPct val="100000"/>
                        </a:lnSpc>
                        <a:spcBef>
                          <a:spcPts val="438"/>
                        </a:spcBef>
                        <a:spcAft>
                          <a:spcPct val="0"/>
                        </a:spcAft>
                        <a:buClrTx/>
                        <a:buSzTx/>
                        <a:buFontTx/>
                        <a:buNone/>
                        <a:tabLst/>
                      </a:pPr>
                      <a:r>
                        <a:rPr kumimoji="0" lang="cs-CZ" sz="1900" b="0" i="0" u="none" strike="noStrike" cap="none" normalizeH="0" baseline="0" noProof="0">
                          <a:ln>
                            <a:noFill/>
                          </a:ln>
                          <a:solidFill>
                            <a:schemeClr val="tx1"/>
                          </a:solidFill>
                          <a:latin typeface="Century Gothic" pitchFamily="34" charset="0"/>
                          <a:cs typeface="Calibri" pitchFamily="34" charset="0"/>
                        </a:rPr>
                        <a:t>NÍZKÝ OBSAH AMONIAKU</a:t>
                      </a:r>
                    </a:p>
                  </a:txBody>
                  <a:tcPr marL="0" marR="0" marT="54050" marB="0" horzOverflow="overflow">
                    <a:lnL w="53975" cap="flat" cmpd="sng" algn="ctr">
                      <a:solidFill>
                        <a:srgbClr val="FFFFFF"/>
                      </a:solidFill>
                      <a:prstDash val="solid"/>
                      <a:round/>
                      <a:headEnd type="none" w="med" len="med"/>
                      <a:tailEnd type="none" w="med" len="med"/>
                    </a:lnL>
                    <a:lnR w="53975" cap="flat" cmpd="sng" algn="ctr">
                      <a:solidFill>
                        <a:srgbClr val="FFFFFF"/>
                      </a:solidFill>
                      <a:prstDash val="solid"/>
                      <a:round/>
                      <a:headEnd type="none" w="med" len="med"/>
                      <a:tailEnd type="none" w="med" len="med"/>
                    </a:lnR>
                    <a:lnT w="53975" cap="flat" cmpd="sng" algn="ctr">
                      <a:solidFill>
                        <a:srgbClr val="FFFFFF"/>
                      </a:solidFill>
                      <a:prstDash val="solid"/>
                      <a:round/>
                      <a:headEnd type="none" w="med" len="med"/>
                      <a:tailEnd type="none" w="med" len="med"/>
                    </a:lnT>
                    <a:lnB w="53975" cap="flat" cmpd="sng" algn="ctr">
                      <a:solidFill>
                        <a:srgbClr val="FFFFFF"/>
                      </a:solidFill>
                      <a:prstDash val="solid"/>
                      <a:round/>
                      <a:headEnd type="none" w="med" len="med"/>
                      <a:tailEnd type="none" w="med" len="med"/>
                    </a:lnB>
                    <a:lnTlToBr>
                      <a:noFill/>
                    </a:lnTlToBr>
                    <a:lnBlToTr>
                      <a:noFill/>
                    </a:lnBlToTr>
                    <a:solidFill>
                      <a:srgbClr val="9BD3DD"/>
                    </a:solidFill>
                  </a:tcPr>
                </a:tc>
                <a:tc>
                  <a:txBody>
                    <a:bodyPr/>
                    <a:lstStyle/>
                    <a:p>
                      <a:pPr marL="133350" marR="0" lvl="0" indent="0" algn="l" defTabSz="914400" rtl="0" eaLnBrk="1" fontAlgn="base" latinLnBrk="0" hangingPunct="1">
                        <a:lnSpc>
                          <a:spcPct val="100000"/>
                        </a:lnSpc>
                        <a:spcBef>
                          <a:spcPts val="438"/>
                        </a:spcBef>
                        <a:spcAft>
                          <a:spcPct val="0"/>
                        </a:spcAft>
                        <a:buClrTx/>
                        <a:buSzTx/>
                        <a:buFontTx/>
                        <a:buNone/>
                        <a:tabLst/>
                      </a:pPr>
                      <a:r>
                        <a:rPr kumimoji="0" lang="cs-CZ" sz="1900" b="0" i="0" u="none" strike="noStrike" cap="none" normalizeH="0" baseline="0" noProof="0">
                          <a:ln>
                            <a:noFill/>
                          </a:ln>
                          <a:solidFill>
                            <a:schemeClr val="tx1"/>
                          </a:solidFill>
                          <a:latin typeface="Century Gothic" pitchFamily="34" charset="0"/>
                          <a:cs typeface="Calibri" pitchFamily="34" charset="0"/>
                        </a:rPr>
                        <a:t>NIŽŠÍ HODNOTA AMONIAKU VE SROVNÁNÍ S BĚŽNĚ DOSTUPNÝMI KONCENTRACEMI</a:t>
                      </a:r>
                    </a:p>
                  </a:txBody>
                  <a:tcPr marL="0" marR="0" marT="54050" marB="0" horzOverflow="overflow">
                    <a:lnL w="53975" cap="flat" cmpd="sng" algn="ctr">
                      <a:solidFill>
                        <a:srgbClr val="FFFFFF"/>
                      </a:solidFill>
                      <a:prstDash val="solid"/>
                      <a:round/>
                      <a:headEnd type="none" w="med" len="med"/>
                      <a:tailEnd type="none" w="med" len="med"/>
                    </a:lnL>
                    <a:lnR>
                      <a:noFill/>
                    </a:lnR>
                    <a:lnT w="53975" cap="flat" cmpd="sng" algn="ctr">
                      <a:solidFill>
                        <a:srgbClr val="FFFFFF"/>
                      </a:solidFill>
                      <a:prstDash val="solid"/>
                      <a:round/>
                      <a:headEnd type="none" w="med" len="med"/>
                      <a:tailEnd type="none" w="med" len="med"/>
                    </a:lnT>
                    <a:lnB w="53975" cap="flat" cmpd="sng" algn="ctr">
                      <a:solidFill>
                        <a:srgbClr val="FFFFFF"/>
                      </a:solidFill>
                      <a:prstDash val="solid"/>
                      <a:round/>
                      <a:headEnd type="none" w="med" len="med"/>
                      <a:tailEnd type="none" w="med" len="med"/>
                    </a:lnB>
                    <a:lnTlToBr>
                      <a:noFill/>
                    </a:lnTlToBr>
                    <a:lnBlToTr>
                      <a:noFill/>
                    </a:lnBlToTr>
                    <a:solidFill>
                      <a:srgbClr val="9BD3DD"/>
                    </a:solidFill>
                  </a:tcPr>
                </a:tc>
                <a:extLst>
                  <a:ext uri="{0D108BD9-81ED-4DB2-BD59-A6C34878D82A}">
                    <a16:rowId xmlns:a16="http://schemas.microsoft.com/office/drawing/2014/main" xmlns="" val="10005"/>
                  </a:ext>
                </a:extLst>
              </a:tr>
              <a:tr h="780559">
                <a:tc>
                  <a:txBody>
                    <a:bodyPr/>
                    <a:lstStyle/>
                    <a:p>
                      <a:pPr marL="166688" marR="0" lvl="0" indent="0" algn="l" defTabSz="914400" rtl="0" eaLnBrk="1" fontAlgn="base" latinLnBrk="0" hangingPunct="1">
                        <a:lnSpc>
                          <a:spcPct val="100000"/>
                        </a:lnSpc>
                        <a:spcBef>
                          <a:spcPts val="450"/>
                        </a:spcBef>
                        <a:spcAft>
                          <a:spcPct val="0"/>
                        </a:spcAft>
                        <a:buClrTx/>
                        <a:buSzTx/>
                        <a:buFontTx/>
                        <a:buNone/>
                        <a:tabLst/>
                      </a:pPr>
                      <a:r>
                        <a:rPr kumimoji="0" lang="cs-CZ" sz="1900" b="0" i="0" u="none" strike="noStrike" cap="none" normalizeH="0" baseline="0" noProof="0">
                          <a:ln>
                            <a:noFill/>
                          </a:ln>
                          <a:solidFill>
                            <a:schemeClr val="tx1"/>
                          </a:solidFill>
                          <a:latin typeface="Century Gothic" pitchFamily="34" charset="0"/>
                          <a:cs typeface="Calibri" pitchFamily="34" charset="0"/>
                        </a:rPr>
                        <a:t>PŘIDÁVÁ ZÁŘIVÝ ODLESK</a:t>
                      </a:r>
                    </a:p>
                  </a:txBody>
                  <a:tcPr marL="0" marR="0" marT="54664" marB="0" horzOverflow="overflow">
                    <a:lnL>
                      <a:noFill/>
                    </a:lnL>
                    <a:lnR w="53975" cap="flat" cmpd="sng" algn="ctr">
                      <a:solidFill>
                        <a:srgbClr val="FFFFFF"/>
                      </a:solidFill>
                      <a:prstDash val="solid"/>
                      <a:round/>
                      <a:headEnd type="none" w="med" len="med"/>
                      <a:tailEnd type="none" w="med" len="med"/>
                    </a:lnR>
                    <a:lnT w="53975" cap="flat" cmpd="sng" algn="ctr">
                      <a:solidFill>
                        <a:srgbClr val="FFFFFF"/>
                      </a:solidFill>
                      <a:prstDash val="solid"/>
                      <a:round/>
                      <a:headEnd type="none" w="med" len="med"/>
                      <a:tailEnd type="none" w="med" len="med"/>
                    </a:lnT>
                    <a:lnB>
                      <a:noFill/>
                    </a:lnB>
                    <a:lnTlToBr>
                      <a:noFill/>
                    </a:lnTlToBr>
                    <a:lnBlToTr>
                      <a:noFill/>
                    </a:lnBlToTr>
                    <a:solidFill>
                      <a:srgbClr val="9BD3DD"/>
                    </a:solidFill>
                  </a:tcPr>
                </a:tc>
                <a:tc>
                  <a:txBody>
                    <a:bodyPr/>
                    <a:lstStyle/>
                    <a:p>
                      <a:pPr marL="133350" marR="0" lvl="0" indent="0" algn="l" defTabSz="914400" rtl="0" eaLnBrk="1" fontAlgn="base" latinLnBrk="0" hangingPunct="1">
                        <a:lnSpc>
                          <a:spcPct val="100000"/>
                        </a:lnSpc>
                        <a:spcBef>
                          <a:spcPts val="450"/>
                        </a:spcBef>
                        <a:spcAft>
                          <a:spcPct val="0"/>
                        </a:spcAft>
                        <a:buClrTx/>
                        <a:buSzTx/>
                        <a:buFontTx/>
                        <a:buNone/>
                        <a:tabLst/>
                      </a:pPr>
                      <a:r>
                        <a:rPr kumimoji="0" lang="cs-CZ" sz="1900" b="0" i="0" u="none" strike="noStrike" cap="none" normalizeH="0" baseline="0" noProof="0">
                          <a:ln>
                            <a:noFill/>
                          </a:ln>
                          <a:solidFill>
                            <a:schemeClr val="tx1"/>
                          </a:solidFill>
                          <a:latin typeface="Century Gothic" pitchFamily="34" charset="0"/>
                          <a:cs typeface="Calibri" pitchFamily="34" charset="0"/>
                        </a:rPr>
                        <a:t>PŘIROZENÝ ODSTÍN BARVY</a:t>
                      </a:r>
                    </a:p>
                  </a:txBody>
                  <a:tcPr marL="0" marR="0" marT="54664" marB="0" horzOverflow="overflow">
                    <a:lnL w="53975" cap="flat" cmpd="sng" algn="ctr">
                      <a:solidFill>
                        <a:srgbClr val="FFFFFF"/>
                      </a:solidFill>
                      <a:prstDash val="solid"/>
                      <a:round/>
                      <a:headEnd type="none" w="med" len="med"/>
                      <a:tailEnd type="none" w="med" len="med"/>
                    </a:lnL>
                    <a:lnR w="53975" cap="flat" cmpd="sng" algn="ctr">
                      <a:solidFill>
                        <a:srgbClr val="FFFFFF"/>
                      </a:solidFill>
                      <a:prstDash val="solid"/>
                      <a:round/>
                      <a:headEnd type="none" w="med" len="med"/>
                      <a:tailEnd type="none" w="med" len="med"/>
                    </a:lnR>
                    <a:lnT w="53975" cap="flat" cmpd="sng" algn="ctr">
                      <a:solidFill>
                        <a:srgbClr val="FFFFFF"/>
                      </a:solidFill>
                      <a:prstDash val="solid"/>
                      <a:round/>
                      <a:headEnd type="none" w="med" len="med"/>
                      <a:tailEnd type="none" w="med" len="med"/>
                    </a:lnT>
                    <a:lnB>
                      <a:noFill/>
                    </a:lnB>
                    <a:lnTlToBr>
                      <a:noFill/>
                    </a:lnTlToBr>
                    <a:lnBlToTr>
                      <a:noFill/>
                    </a:lnBlToTr>
                    <a:solidFill>
                      <a:srgbClr val="9BD3DD"/>
                    </a:solidFill>
                  </a:tcPr>
                </a:tc>
                <a:tc>
                  <a:txBody>
                    <a:bodyPr/>
                    <a:lstStyle/>
                    <a:p>
                      <a:pPr marL="133350" marR="0" lvl="0" indent="0" algn="l" defTabSz="914400" rtl="0" eaLnBrk="1" fontAlgn="base" latinLnBrk="0" hangingPunct="1">
                        <a:lnSpc>
                          <a:spcPct val="100000"/>
                        </a:lnSpc>
                        <a:spcBef>
                          <a:spcPts val="450"/>
                        </a:spcBef>
                        <a:spcAft>
                          <a:spcPct val="0"/>
                        </a:spcAft>
                        <a:buClrTx/>
                        <a:buSzTx/>
                        <a:buFontTx/>
                        <a:buNone/>
                        <a:tabLst/>
                      </a:pPr>
                      <a:r>
                        <a:rPr kumimoji="0" lang="cs-CZ" sz="1900" b="0" i="0" u="none" strike="noStrike" cap="none" normalizeH="0" baseline="0" noProof="0">
                          <a:ln>
                            <a:noFill/>
                          </a:ln>
                          <a:solidFill>
                            <a:schemeClr val="tx1"/>
                          </a:solidFill>
                          <a:latin typeface="Century Gothic" pitchFamily="34" charset="0"/>
                          <a:cs typeface="Calibri" pitchFamily="34" charset="0"/>
                        </a:rPr>
                        <a:t>INTENZIVNÍ ODSTÍN BARVY</a:t>
                      </a:r>
                    </a:p>
                  </a:txBody>
                  <a:tcPr marL="0" marR="0" marT="54664" marB="0" horzOverflow="overflow">
                    <a:lnL w="53975" cap="flat" cmpd="sng" algn="ctr">
                      <a:solidFill>
                        <a:srgbClr val="FFFFFF"/>
                      </a:solidFill>
                      <a:prstDash val="solid"/>
                      <a:round/>
                      <a:headEnd type="none" w="med" len="med"/>
                      <a:tailEnd type="none" w="med" len="med"/>
                    </a:lnL>
                    <a:lnR>
                      <a:noFill/>
                    </a:lnR>
                    <a:lnT w="53975" cap="flat" cmpd="sng" algn="ctr">
                      <a:solidFill>
                        <a:srgbClr val="FFFFFF"/>
                      </a:solidFill>
                      <a:prstDash val="solid"/>
                      <a:round/>
                      <a:headEnd type="none" w="med" len="med"/>
                      <a:tailEnd type="none" w="med" len="med"/>
                    </a:lnT>
                    <a:lnB>
                      <a:noFill/>
                    </a:lnB>
                    <a:lnTlToBr>
                      <a:noFill/>
                    </a:lnTlToBr>
                    <a:lnBlToTr>
                      <a:noFill/>
                    </a:lnBlToTr>
                    <a:solidFill>
                      <a:srgbClr val="9BD3DD"/>
                    </a:solidFill>
                  </a:tcPr>
                </a:tc>
                <a:extLst>
                  <a:ext uri="{0D108BD9-81ED-4DB2-BD59-A6C34878D82A}">
                    <a16:rowId xmlns:a16="http://schemas.microsoft.com/office/drawing/2014/main" xmlns="" val="10006"/>
                  </a:ext>
                </a:extLst>
              </a:tr>
            </a:tbl>
          </a:graphicData>
        </a:graphic>
      </p:graphicFrame>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6" name="object 7"/>
          <p:cNvSpPr txBox="1">
            <a:spLocks noChangeArrowheads="1"/>
          </p:cNvSpPr>
          <p:nvPr/>
        </p:nvSpPr>
        <p:spPr bwMode="auto">
          <a:xfrm>
            <a:off x="733463" y="1239227"/>
            <a:ext cx="11412539" cy="1916490"/>
          </a:xfrm>
          <a:prstGeom prst="rect">
            <a:avLst/>
          </a:prstGeom>
          <a:noFill/>
          <a:ln w="9525">
            <a:noFill/>
            <a:miter lim="800000"/>
            <a:headEnd/>
            <a:tailEnd/>
          </a:ln>
        </p:spPr>
        <p:txBody>
          <a:bodyPr lIns="0" tIns="11306" rIns="0" bIns="0">
            <a:spAutoFit/>
          </a:bodyPr>
          <a:lstStyle/>
          <a:p>
            <a:pPr marL="11306">
              <a:spcBef>
                <a:spcPts val="89"/>
              </a:spcBef>
            </a:pPr>
            <a:r>
              <a:rPr lang="cs-CZ" sz="2800" b="1" i="1">
                <a:latin typeface="Bookman Old Style" pitchFamily="18" charset="0"/>
                <a:ea typeface="Book Antiqua" pitchFamily="18" charset="0"/>
                <a:cs typeface="Book Antiqua" pitchFamily="18" charset="0"/>
              </a:rPr>
              <a:t>Odlesky a číslování</a:t>
            </a:r>
          </a:p>
          <a:p>
            <a:pPr marL="11306">
              <a:lnSpc>
                <a:spcPct val="118000"/>
              </a:lnSpc>
              <a:spcBef>
                <a:spcPts val="1258"/>
              </a:spcBef>
            </a:pPr>
            <a:r>
              <a:rPr lang="cs-CZ" sz="2400">
                <a:latin typeface="Century Gothic" pitchFamily="34" charset="0"/>
              </a:rPr>
              <a:t>Název řady BEAUTY FUSION zcela znázorňuje její ráz, a její tóny jsou perfektně sladěné, díky čemu během míchání umožňuje získat nekonečné množství odstínů a barev. Pomáhá kadeřníkům zvolit nejlepší odstín.</a:t>
            </a:r>
          </a:p>
        </p:txBody>
      </p:sp>
      <p:graphicFrame>
        <p:nvGraphicFramePr>
          <p:cNvPr id="7" name="object 25"/>
          <p:cNvGraphicFramePr>
            <a:graphicFrameLocks noGrp="1"/>
          </p:cNvGraphicFramePr>
          <p:nvPr>
            <p:extLst>
              <p:ext uri="{D42A27DB-BD31-4B8C-83A1-F6EECF244321}">
                <p14:modId xmlns:p14="http://schemas.microsoft.com/office/powerpoint/2010/main" val="745200530"/>
              </p:ext>
            </p:extLst>
          </p:nvPr>
        </p:nvGraphicFramePr>
        <p:xfrm>
          <a:off x="883946" y="3513880"/>
          <a:ext cx="11262056" cy="5824237"/>
        </p:xfrm>
        <a:graphic>
          <a:graphicData uri="http://schemas.openxmlformats.org/drawingml/2006/table">
            <a:tbl>
              <a:tblPr firstRow="1" bandRow="1">
                <a:tableStyleId>{2D5ABB26-0587-4C30-8999-92F81FD0307C}</a:tableStyleId>
              </a:tblPr>
              <a:tblGrid>
                <a:gridCol w="5631028">
                  <a:extLst>
                    <a:ext uri="{9D8B030D-6E8A-4147-A177-3AD203B41FA5}">
                      <a16:colId xmlns:a16="http://schemas.microsoft.com/office/drawing/2014/main" xmlns="" val="20000"/>
                    </a:ext>
                  </a:extLst>
                </a:gridCol>
                <a:gridCol w="5631028">
                  <a:extLst>
                    <a:ext uri="{9D8B030D-6E8A-4147-A177-3AD203B41FA5}">
                      <a16:colId xmlns:a16="http://schemas.microsoft.com/office/drawing/2014/main" xmlns="" val="20001"/>
                    </a:ext>
                  </a:extLst>
                </a:gridCol>
              </a:tblGrid>
              <a:tr h="366581">
                <a:tc>
                  <a:txBody>
                    <a:bodyPr/>
                    <a:lstStyle/>
                    <a:p>
                      <a:pPr marL="100965">
                        <a:lnSpc>
                          <a:spcPct val="100000"/>
                        </a:lnSpc>
                        <a:spcBef>
                          <a:spcPts val="175"/>
                        </a:spcBef>
                      </a:pPr>
                      <a:r>
                        <a:rPr lang="cs-CZ" sz="2300">
                          <a:latin typeface="Century Gothic" pitchFamily="34" charset="0"/>
                          <a:cs typeface="Calibri"/>
                        </a:rPr>
                        <a:t>/0 PŘIROZENÝ</a:t>
                      </a:r>
                    </a:p>
                  </a:txBody>
                  <a:tcPr marL="0" marR="0" marT="21497"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227965">
                        <a:lnSpc>
                          <a:spcPct val="100000"/>
                        </a:lnSpc>
                        <a:spcBef>
                          <a:spcPts val="175"/>
                        </a:spcBef>
                      </a:pPr>
                      <a:r>
                        <a:rPr lang="cs-CZ" sz="2300">
                          <a:latin typeface="Century Gothic" pitchFamily="34" charset="0"/>
                          <a:cs typeface="Calibri"/>
                        </a:rPr>
                        <a:t>PŘIROZENÝ TÓN</a:t>
                      </a:r>
                    </a:p>
                  </a:txBody>
                  <a:tcPr marL="0" marR="0" marT="21497"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xmlns="" val="10000"/>
                  </a:ext>
                </a:extLst>
              </a:tr>
              <a:tr h="382983">
                <a:tc>
                  <a:txBody>
                    <a:bodyPr/>
                    <a:lstStyle/>
                    <a:p>
                      <a:pPr marL="100965">
                        <a:lnSpc>
                          <a:spcPct val="100000"/>
                        </a:lnSpc>
                        <a:spcBef>
                          <a:spcPts val="175"/>
                        </a:spcBef>
                      </a:pPr>
                      <a:r>
                        <a:rPr lang="cs-CZ" sz="2300">
                          <a:latin typeface="Century Gothic" pitchFamily="34" charset="0"/>
                          <a:cs typeface="Calibri"/>
                        </a:rPr>
                        <a:t>/1 POPEL</a:t>
                      </a:r>
                    </a:p>
                  </a:txBody>
                  <a:tcPr marL="0" marR="0" marT="21497" marB="0">
                    <a:lnL w="12700">
                      <a:solidFill>
                        <a:srgbClr val="000000"/>
                      </a:solidFill>
                      <a:prstDash val="solid"/>
                    </a:lnL>
                    <a:lnR w="19050">
                      <a:solidFill>
                        <a:srgbClr val="000000"/>
                      </a:solidFill>
                      <a:prstDash val="solid"/>
                    </a:lnR>
                    <a:lnT w="12700">
                      <a:solidFill>
                        <a:srgbClr val="000000"/>
                      </a:solidFill>
                      <a:prstDash val="solid"/>
                    </a:lnT>
                    <a:lnB w="19050">
                      <a:solidFill>
                        <a:srgbClr val="000000"/>
                      </a:solidFill>
                      <a:prstDash val="solid"/>
                    </a:lnB>
                  </a:tcPr>
                </a:tc>
                <a:tc>
                  <a:txBody>
                    <a:bodyPr/>
                    <a:lstStyle/>
                    <a:p>
                      <a:pPr marL="227965">
                        <a:lnSpc>
                          <a:spcPct val="100000"/>
                        </a:lnSpc>
                        <a:spcBef>
                          <a:spcPts val="175"/>
                        </a:spcBef>
                      </a:pPr>
                      <a:r>
                        <a:rPr lang="cs-CZ" sz="2300">
                          <a:latin typeface="Century Gothic" pitchFamily="34" charset="0"/>
                          <a:cs typeface="Calibri"/>
                        </a:rPr>
                        <a:t>ŠEDÝ TÓN POPEL</a:t>
                      </a:r>
                    </a:p>
                  </a:txBody>
                  <a:tcPr marL="0" marR="0" marT="21497" marB="0">
                    <a:lnL w="1905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tcPr>
                </a:tc>
                <a:extLst>
                  <a:ext uri="{0D108BD9-81ED-4DB2-BD59-A6C34878D82A}">
                    <a16:rowId xmlns:a16="http://schemas.microsoft.com/office/drawing/2014/main" xmlns="" val="10001"/>
                  </a:ext>
                </a:extLst>
              </a:tr>
              <a:tr h="382972">
                <a:tc>
                  <a:txBody>
                    <a:bodyPr/>
                    <a:lstStyle/>
                    <a:p>
                      <a:pPr marL="100965">
                        <a:lnSpc>
                          <a:spcPct val="100000"/>
                        </a:lnSpc>
                        <a:spcBef>
                          <a:spcPts val="175"/>
                        </a:spcBef>
                      </a:pPr>
                      <a:r>
                        <a:rPr lang="cs-CZ" sz="2300">
                          <a:latin typeface="Century Gothic" pitchFamily="34" charset="0"/>
                          <a:cs typeface="Calibri"/>
                        </a:rPr>
                        <a:t>/13 PÍSEK</a:t>
                      </a:r>
                    </a:p>
                  </a:txBody>
                  <a:tcPr marL="0" marR="0" marT="21497" marB="0">
                    <a:lnL w="1270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27965">
                        <a:lnSpc>
                          <a:spcPct val="100000"/>
                        </a:lnSpc>
                        <a:spcBef>
                          <a:spcPts val="175"/>
                        </a:spcBef>
                      </a:pPr>
                      <a:r>
                        <a:rPr lang="cs-CZ" sz="2300">
                          <a:latin typeface="Century Gothic" pitchFamily="34" charset="0"/>
                          <a:cs typeface="Calibri"/>
                        </a:rPr>
                        <a:t>BÉŽOVÝ TÓN</a:t>
                      </a:r>
                    </a:p>
                  </a:txBody>
                  <a:tcPr marL="0" marR="0" marT="21497" marB="0">
                    <a:lnL w="1905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xmlns="" val="10002"/>
                  </a:ext>
                </a:extLst>
              </a:tr>
              <a:tr h="382983">
                <a:tc>
                  <a:txBody>
                    <a:bodyPr/>
                    <a:lstStyle/>
                    <a:p>
                      <a:pPr marL="100965">
                        <a:lnSpc>
                          <a:spcPct val="100000"/>
                        </a:lnSpc>
                        <a:spcBef>
                          <a:spcPts val="175"/>
                        </a:spcBef>
                      </a:pPr>
                      <a:r>
                        <a:rPr lang="cs-CZ" sz="2300">
                          <a:latin typeface="Century Gothic" pitchFamily="34" charset="0"/>
                          <a:cs typeface="Calibri"/>
                        </a:rPr>
                        <a:t>/3 ZLATÝ</a:t>
                      </a:r>
                    </a:p>
                  </a:txBody>
                  <a:tcPr marL="0" marR="0" marT="21497" marB="0">
                    <a:lnL w="12700">
                      <a:solidFill>
                        <a:srgbClr val="000000"/>
                      </a:solidFill>
                      <a:prstDash val="solid"/>
                    </a:lnL>
                    <a:lnR w="19050">
                      <a:solidFill>
                        <a:srgbClr val="000000"/>
                      </a:solidFill>
                      <a:prstDash val="solid"/>
                    </a:lnR>
                    <a:lnT w="19050">
                      <a:solidFill>
                        <a:srgbClr val="000000"/>
                      </a:solidFill>
                      <a:prstDash val="solid"/>
                    </a:lnT>
                    <a:lnB w="12700">
                      <a:solidFill>
                        <a:srgbClr val="000000"/>
                      </a:solidFill>
                      <a:prstDash val="solid"/>
                    </a:lnB>
                  </a:tcPr>
                </a:tc>
                <a:tc>
                  <a:txBody>
                    <a:bodyPr/>
                    <a:lstStyle/>
                    <a:p>
                      <a:pPr marL="227965">
                        <a:lnSpc>
                          <a:spcPct val="100000"/>
                        </a:lnSpc>
                        <a:spcBef>
                          <a:spcPts val="175"/>
                        </a:spcBef>
                      </a:pPr>
                      <a:r>
                        <a:rPr lang="cs-CZ" sz="2300">
                          <a:latin typeface="Century Gothic" pitchFamily="34" charset="0"/>
                          <a:cs typeface="Calibri"/>
                        </a:rPr>
                        <a:t>ZLATÝ TÓN</a:t>
                      </a:r>
                    </a:p>
                  </a:txBody>
                  <a:tcPr marL="0" marR="0" marT="21497" marB="0">
                    <a:lnL w="1905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tcPr>
                </a:tc>
                <a:extLst>
                  <a:ext uri="{0D108BD9-81ED-4DB2-BD59-A6C34878D82A}">
                    <a16:rowId xmlns:a16="http://schemas.microsoft.com/office/drawing/2014/main" xmlns="" val="10003"/>
                  </a:ext>
                </a:extLst>
              </a:tr>
              <a:tr h="382983">
                <a:tc>
                  <a:txBody>
                    <a:bodyPr/>
                    <a:lstStyle/>
                    <a:p>
                      <a:pPr marL="100965">
                        <a:lnSpc>
                          <a:spcPct val="100000"/>
                        </a:lnSpc>
                        <a:spcBef>
                          <a:spcPts val="175"/>
                        </a:spcBef>
                      </a:pPr>
                      <a:r>
                        <a:rPr lang="cs-CZ" sz="2300">
                          <a:latin typeface="Century Gothic" pitchFamily="34" charset="0"/>
                          <a:cs typeface="Calibri"/>
                        </a:rPr>
                        <a:t>/44 MĚĎ</a:t>
                      </a:r>
                    </a:p>
                  </a:txBody>
                  <a:tcPr marL="0" marR="0" marT="21497" marB="0">
                    <a:lnL w="12700">
                      <a:solidFill>
                        <a:srgbClr val="000000"/>
                      </a:solidFill>
                      <a:prstDash val="solid"/>
                    </a:lnL>
                    <a:lnR w="19050">
                      <a:solidFill>
                        <a:srgbClr val="000000"/>
                      </a:solidFill>
                      <a:prstDash val="solid"/>
                    </a:lnR>
                    <a:lnT w="12700">
                      <a:solidFill>
                        <a:srgbClr val="000000"/>
                      </a:solidFill>
                      <a:prstDash val="solid"/>
                    </a:lnT>
                    <a:lnB w="19050">
                      <a:solidFill>
                        <a:srgbClr val="000000"/>
                      </a:solidFill>
                      <a:prstDash val="solid"/>
                    </a:lnB>
                  </a:tcPr>
                </a:tc>
                <a:tc>
                  <a:txBody>
                    <a:bodyPr/>
                    <a:lstStyle/>
                    <a:p>
                      <a:pPr marL="227965">
                        <a:lnSpc>
                          <a:spcPct val="100000"/>
                        </a:lnSpc>
                        <a:spcBef>
                          <a:spcPts val="175"/>
                        </a:spcBef>
                      </a:pPr>
                      <a:r>
                        <a:rPr lang="cs-CZ" sz="2300">
                          <a:latin typeface="Century Gothic" pitchFamily="34" charset="0"/>
                          <a:cs typeface="Calibri"/>
                        </a:rPr>
                        <a:t>MĚDĚNÝ TÓN</a:t>
                      </a:r>
                    </a:p>
                  </a:txBody>
                  <a:tcPr marL="0" marR="0" marT="21497" marB="0">
                    <a:lnL w="1905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tcPr>
                </a:tc>
                <a:extLst>
                  <a:ext uri="{0D108BD9-81ED-4DB2-BD59-A6C34878D82A}">
                    <a16:rowId xmlns:a16="http://schemas.microsoft.com/office/drawing/2014/main" xmlns="" val="10004"/>
                  </a:ext>
                </a:extLst>
              </a:tr>
              <a:tr h="382972">
                <a:tc>
                  <a:txBody>
                    <a:bodyPr/>
                    <a:lstStyle/>
                    <a:p>
                      <a:pPr marL="100965">
                        <a:lnSpc>
                          <a:spcPct val="100000"/>
                        </a:lnSpc>
                        <a:spcBef>
                          <a:spcPts val="175"/>
                        </a:spcBef>
                      </a:pPr>
                      <a:r>
                        <a:rPr lang="cs-CZ" sz="2300">
                          <a:latin typeface="Century Gothic" pitchFamily="34" charset="0"/>
                          <a:cs typeface="Calibri"/>
                        </a:rPr>
                        <a:t>/5 MAHAGON</a:t>
                      </a:r>
                    </a:p>
                  </a:txBody>
                  <a:tcPr marL="0" marR="0" marT="21497" marB="0">
                    <a:lnL w="1270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27965">
                        <a:lnSpc>
                          <a:spcPct val="100000"/>
                        </a:lnSpc>
                        <a:spcBef>
                          <a:spcPts val="175"/>
                        </a:spcBef>
                      </a:pPr>
                      <a:r>
                        <a:rPr lang="cs-CZ" sz="2300">
                          <a:latin typeface="Century Gothic" pitchFamily="34" charset="0"/>
                          <a:cs typeface="Calibri"/>
                        </a:rPr>
                        <a:t>MAHAGONOVÝ TÓN</a:t>
                      </a:r>
                    </a:p>
                  </a:txBody>
                  <a:tcPr marL="0" marR="0" marT="21497" marB="0">
                    <a:lnL w="1905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xmlns="" val="10005"/>
                  </a:ext>
                </a:extLst>
              </a:tr>
              <a:tr h="382983">
                <a:tc>
                  <a:txBody>
                    <a:bodyPr/>
                    <a:lstStyle/>
                    <a:p>
                      <a:pPr marL="100965">
                        <a:lnSpc>
                          <a:spcPct val="100000"/>
                        </a:lnSpc>
                        <a:spcBef>
                          <a:spcPts val="175"/>
                        </a:spcBef>
                      </a:pPr>
                      <a:r>
                        <a:rPr lang="cs-CZ" sz="2300">
                          <a:latin typeface="Century Gothic" pitchFamily="34" charset="0"/>
                          <a:cs typeface="Calibri"/>
                        </a:rPr>
                        <a:t>/2 FIALOVÝ</a:t>
                      </a:r>
                    </a:p>
                  </a:txBody>
                  <a:tcPr marL="0" marR="0" marT="21497" marB="0">
                    <a:lnL w="12700">
                      <a:solidFill>
                        <a:srgbClr val="000000"/>
                      </a:solidFill>
                      <a:prstDash val="solid"/>
                    </a:lnL>
                    <a:lnR w="19050">
                      <a:solidFill>
                        <a:srgbClr val="000000"/>
                      </a:solidFill>
                      <a:prstDash val="solid"/>
                    </a:lnR>
                    <a:lnT w="19050">
                      <a:solidFill>
                        <a:srgbClr val="000000"/>
                      </a:solidFill>
                      <a:prstDash val="solid"/>
                    </a:lnT>
                    <a:lnB w="12700">
                      <a:solidFill>
                        <a:srgbClr val="000000"/>
                      </a:solidFill>
                      <a:prstDash val="solid"/>
                    </a:lnB>
                  </a:tcPr>
                </a:tc>
                <a:tc>
                  <a:txBody>
                    <a:bodyPr/>
                    <a:lstStyle/>
                    <a:p>
                      <a:pPr marL="227965">
                        <a:lnSpc>
                          <a:spcPct val="100000"/>
                        </a:lnSpc>
                        <a:spcBef>
                          <a:spcPts val="175"/>
                        </a:spcBef>
                      </a:pPr>
                      <a:r>
                        <a:rPr lang="cs-CZ" sz="2300">
                          <a:latin typeface="Century Gothic" pitchFamily="34" charset="0"/>
                          <a:cs typeface="Calibri"/>
                        </a:rPr>
                        <a:t>FIALOVÝ TÓN</a:t>
                      </a:r>
                    </a:p>
                  </a:txBody>
                  <a:tcPr marL="0" marR="0" marT="21497" marB="0">
                    <a:lnL w="1905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tcPr>
                </a:tc>
                <a:extLst>
                  <a:ext uri="{0D108BD9-81ED-4DB2-BD59-A6C34878D82A}">
                    <a16:rowId xmlns:a16="http://schemas.microsoft.com/office/drawing/2014/main" xmlns="" val="10006"/>
                  </a:ext>
                </a:extLst>
              </a:tr>
              <a:tr h="382983">
                <a:tc>
                  <a:txBody>
                    <a:bodyPr/>
                    <a:lstStyle/>
                    <a:p>
                      <a:pPr marL="100965">
                        <a:lnSpc>
                          <a:spcPct val="100000"/>
                        </a:lnSpc>
                        <a:spcBef>
                          <a:spcPts val="175"/>
                        </a:spcBef>
                      </a:pPr>
                      <a:r>
                        <a:rPr lang="cs-CZ" sz="2300">
                          <a:latin typeface="Century Gothic" pitchFamily="34" charset="0"/>
                          <a:cs typeface="Calibri"/>
                        </a:rPr>
                        <a:t>/26 FIALOVĚ ČERVENÝ</a:t>
                      </a:r>
                    </a:p>
                  </a:txBody>
                  <a:tcPr marL="0" marR="0" marT="21497" marB="0">
                    <a:lnL w="12700">
                      <a:solidFill>
                        <a:srgbClr val="000000"/>
                      </a:solidFill>
                      <a:prstDash val="solid"/>
                    </a:lnL>
                    <a:lnR w="19050">
                      <a:solidFill>
                        <a:srgbClr val="000000"/>
                      </a:solidFill>
                      <a:prstDash val="solid"/>
                    </a:lnR>
                    <a:lnT w="12700">
                      <a:solidFill>
                        <a:srgbClr val="000000"/>
                      </a:solidFill>
                      <a:prstDash val="solid"/>
                    </a:lnT>
                    <a:lnB w="19050">
                      <a:solidFill>
                        <a:srgbClr val="000000"/>
                      </a:solidFill>
                      <a:prstDash val="solid"/>
                    </a:lnB>
                  </a:tcPr>
                </a:tc>
                <a:tc>
                  <a:txBody>
                    <a:bodyPr/>
                    <a:lstStyle/>
                    <a:p>
                      <a:pPr marL="227965">
                        <a:lnSpc>
                          <a:spcPct val="100000"/>
                        </a:lnSpc>
                        <a:spcBef>
                          <a:spcPts val="175"/>
                        </a:spcBef>
                      </a:pPr>
                      <a:r>
                        <a:rPr lang="cs-CZ" sz="2300">
                          <a:latin typeface="Century Gothic" pitchFamily="34" charset="0"/>
                          <a:cs typeface="Calibri"/>
                        </a:rPr>
                        <a:t>FIALOVĚ ČERVENÝ TÓN</a:t>
                      </a:r>
                    </a:p>
                  </a:txBody>
                  <a:tcPr marL="0" marR="0" marT="21497" marB="0">
                    <a:lnL w="1905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tcPr>
                </a:tc>
                <a:extLst>
                  <a:ext uri="{0D108BD9-81ED-4DB2-BD59-A6C34878D82A}">
                    <a16:rowId xmlns:a16="http://schemas.microsoft.com/office/drawing/2014/main" xmlns="" val="10007"/>
                  </a:ext>
                </a:extLst>
              </a:tr>
              <a:tr h="382972">
                <a:tc>
                  <a:txBody>
                    <a:bodyPr/>
                    <a:lstStyle/>
                    <a:p>
                      <a:pPr marL="100965">
                        <a:lnSpc>
                          <a:spcPct val="100000"/>
                        </a:lnSpc>
                        <a:spcBef>
                          <a:spcPts val="175"/>
                        </a:spcBef>
                      </a:pPr>
                      <a:r>
                        <a:rPr lang="cs-CZ" sz="2300">
                          <a:latin typeface="Century Gothic" pitchFamily="34" charset="0"/>
                          <a:cs typeface="Calibri"/>
                        </a:rPr>
                        <a:t>/6 ČERVENÁ</a:t>
                      </a:r>
                    </a:p>
                  </a:txBody>
                  <a:tcPr marL="0" marR="0" marT="21497" marB="0">
                    <a:lnL w="1270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27965">
                        <a:lnSpc>
                          <a:spcPct val="100000"/>
                        </a:lnSpc>
                        <a:spcBef>
                          <a:spcPts val="175"/>
                        </a:spcBef>
                      </a:pPr>
                      <a:r>
                        <a:rPr lang="cs-CZ" sz="2300">
                          <a:latin typeface="Century Gothic" pitchFamily="34" charset="0"/>
                          <a:cs typeface="Calibri"/>
                        </a:rPr>
                        <a:t>ČERVENÝ TÓN</a:t>
                      </a:r>
                    </a:p>
                  </a:txBody>
                  <a:tcPr marL="0" marR="0" marT="21497" marB="0">
                    <a:lnL w="1905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xmlns="" val="10008"/>
                  </a:ext>
                </a:extLst>
              </a:tr>
              <a:tr h="382983">
                <a:tc>
                  <a:txBody>
                    <a:bodyPr/>
                    <a:lstStyle/>
                    <a:p>
                      <a:pPr marL="100965">
                        <a:lnSpc>
                          <a:spcPct val="100000"/>
                        </a:lnSpc>
                        <a:spcBef>
                          <a:spcPts val="175"/>
                        </a:spcBef>
                      </a:pPr>
                      <a:r>
                        <a:rPr lang="cs-CZ" sz="2300">
                          <a:latin typeface="Century Gothic" pitchFamily="34" charset="0"/>
                          <a:cs typeface="Calibri"/>
                        </a:rPr>
                        <a:t>/66 INTENZIVNĚ ČERVENÁ</a:t>
                      </a:r>
                    </a:p>
                  </a:txBody>
                  <a:tcPr marL="0" marR="0" marT="21497" marB="0">
                    <a:lnL w="12700">
                      <a:solidFill>
                        <a:srgbClr val="000000"/>
                      </a:solidFill>
                      <a:prstDash val="solid"/>
                    </a:lnL>
                    <a:lnR w="19050">
                      <a:solidFill>
                        <a:srgbClr val="000000"/>
                      </a:solidFill>
                      <a:prstDash val="solid"/>
                    </a:lnR>
                    <a:lnT w="19050">
                      <a:solidFill>
                        <a:srgbClr val="000000"/>
                      </a:solidFill>
                      <a:prstDash val="solid"/>
                    </a:lnT>
                    <a:lnB w="12700">
                      <a:solidFill>
                        <a:srgbClr val="000000"/>
                      </a:solidFill>
                      <a:prstDash val="solid"/>
                    </a:lnB>
                  </a:tcPr>
                </a:tc>
                <a:tc>
                  <a:txBody>
                    <a:bodyPr/>
                    <a:lstStyle/>
                    <a:p>
                      <a:pPr marL="227965">
                        <a:lnSpc>
                          <a:spcPct val="100000"/>
                        </a:lnSpc>
                        <a:spcBef>
                          <a:spcPts val="175"/>
                        </a:spcBef>
                      </a:pPr>
                      <a:r>
                        <a:rPr lang="cs-CZ" sz="2300">
                          <a:latin typeface="Century Gothic" pitchFamily="34" charset="0"/>
                          <a:cs typeface="Calibri"/>
                        </a:rPr>
                        <a:t>INTENZIVNĚ ČERVENÝ TÓN</a:t>
                      </a:r>
                    </a:p>
                  </a:txBody>
                  <a:tcPr marL="0" marR="0" marT="21497" marB="0">
                    <a:lnL w="1905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tcPr>
                </a:tc>
                <a:extLst>
                  <a:ext uri="{0D108BD9-81ED-4DB2-BD59-A6C34878D82A}">
                    <a16:rowId xmlns:a16="http://schemas.microsoft.com/office/drawing/2014/main" xmlns="" val="10009"/>
                  </a:ext>
                </a:extLst>
              </a:tr>
              <a:tr h="382983">
                <a:tc>
                  <a:txBody>
                    <a:bodyPr/>
                    <a:lstStyle/>
                    <a:p>
                      <a:pPr marL="100965">
                        <a:lnSpc>
                          <a:spcPct val="100000"/>
                        </a:lnSpc>
                        <a:spcBef>
                          <a:spcPts val="175"/>
                        </a:spcBef>
                      </a:pPr>
                      <a:r>
                        <a:rPr lang="cs-CZ" sz="2300">
                          <a:latin typeface="Century Gothic" pitchFamily="34" charset="0"/>
                          <a:cs typeface="Calibri"/>
                        </a:rPr>
                        <a:t>/7 ČOKOLÁDOVÁ</a:t>
                      </a:r>
                    </a:p>
                  </a:txBody>
                  <a:tcPr marL="0" marR="0" marT="21497" marB="0">
                    <a:lnL w="12700">
                      <a:solidFill>
                        <a:srgbClr val="000000"/>
                      </a:solidFill>
                      <a:prstDash val="solid"/>
                    </a:lnL>
                    <a:lnR w="19050">
                      <a:solidFill>
                        <a:srgbClr val="000000"/>
                      </a:solidFill>
                      <a:prstDash val="solid"/>
                    </a:lnR>
                    <a:lnT w="12700">
                      <a:solidFill>
                        <a:srgbClr val="000000"/>
                      </a:solidFill>
                      <a:prstDash val="solid"/>
                    </a:lnT>
                    <a:lnB w="19050">
                      <a:solidFill>
                        <a:srgbClr val="000000"/>
                      </a:solidFill>
                      <a:prstDash val="solid"/>
                    </a:lnB>
                  </a:tcPr>
                </a:tc>
                <a:tc>
                  <a:txBody>
                    <a:bodyPr/>
                    <a:lstStyle/>
                    <a:p>
                      <a:pPr marL="227965">
                        <a:lnSpc>
                          <a:spcPct val="100000"/>
                        </a:lnSpc>
                        <a:spcBef>
                          <a:spcPts val="175"/>
                        </a:spcBef>
                      </a:pPr>
                      <a:r>
                        <a:rPr lang="cs-CZ" sz="2300">
                          <a:latin typeface="Century Gothic" pitchFamily="34" charset="0"/>
                          <a:cs typeface="Calibri"/>
                        </a:rPr>
                        <a:t>TEPLÝ HNĚDÝ TÓN</a:t>
                      </a:r>
                    </a:p>
                  </a:txBody>
                  <a:tcPr marL="0" marR="0" marT="21497" marB="0">
                    <a:lnL w="1905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tcPr>
                </a:tc>
                <a:extLst>
                  <a:ext uri="{0D108BD9-81ED-4DB2-BD59-A6C34878D82A}">
                    <a16:rowId xmlns:a16="http://schemas.microsoft.com/office/drawing/2014/main" xmlns="" val="10010"/>
                  </a:ext>
                </a:extLst>
              </a:tr>
              <a:tr h="473474">
                <a:tc>
                  <a:txBody>
                    <a:bodyPr/>
                    <a:lstStyle/>
                    <a:p>
                      <a:pPr marL="100965">
                        <a:lnSpc>
                          <a:spcPct val="100000"/>
                        </a:lnSpc>
                        <a:spcBef>
                          <a:spcPts val="175"/>
                        </a:spcBef>
                      </a:pPr>
                      <a:r>
                        <a:rPr lang="cs-CZ" sz="2300">
                          <a:latin typeface="Century Gothic" pitchFamily="34" charset="0"/>
                          <a:cs typeface="Calibri"/>
                        </a:rPr>
                        <a:t>/11 MODRÁ</a:t>
                      </a:r>
                    </a:p>
                  </a:txBody>
                  <a:tcPr marL="0" marR="0" marT="21497" marB="0">
                    <a:lnL w="1270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27965">
                        <a:lnSpc>
                          <a:spcPct val="100000"/>
                        </a:lnSpc>
                        <a:spcBef>
                          <a:spcPts val="175"/>
                        </a:spcBef>
                      </a:pPr>
                      <a:r>
                        <a:rPr lang="cs-CZ" sz="2300">
                          <a:latin typeface="Century Gothic" pitchFamily="34" charset="0"/>
                          <a:cs typeface="Calibri"/>
                        </a:rPr>
                        <a:t>INTENSIVNĚ MODRÝ POPELAVÝ TÓN</a:t>
                      </a:r>
                    </a:p>
                  </a:txBody>
                  <a:tcPr marL="0" marR="0" marT="21497" marB="0">
                    <a:lnL w="1905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xmlns="" val="10011"/>
                  </a:ext>
                </a:extLst>
              </a:tr>
              <a:tr h="382983">
                <a:tc>
                  <a:txBody>
                    <a:bodyPr/>
                    <a:lstStyle/>
                    <a:p>
                      <a:pPr marL="100965">
                        <a:lnSpc>
                          <a:spcPct val="100000"/>
                        </a:lnSpc>
                        <a:spcBef>
                          <a:spcPts val="175"/>
                        </a:spcBef>
                      </a:pPr>
                      <a:r>
                        <a:rPr lang="cs-CZ" sz="2300">
                          <a:latin typeface="Century Gothic" pitchFamily="34" charset="0"/>
                          <a:cs typeface="Calibri"/>
                        </a:rPr>
                        <a:t>/34 TEPLÝ ZLATÝ</a:t>
                      </a:r>
                    </a:p>
                  </a:txBody>
                  <a:tcPr marL="0" marR="0" marT="21497" marB="0">
                    <a:lnL w="12700">
                      <a:solidFill>
                        <a:srgbClr val="000000"/>
                      </a:solidFill>
                      <a:prstDash val="solid"/>
                    </a:lnL>
                    <a:lnR w="19050">
                      <a:solidFill>
                        <a:srgbClr val="000000"/>
                      </a:solidFill>
                      <a:prstDash val="solid"/>
                    </a:lnR>
                    <a:lnT w="19050">
                      <a:solidFill>
                        <a:srgbClr val="000000"/>
                      </a:solidFill>
                      <a:prstDash val="solid"/>
                    </a:lnT>
                    <a:lnB w="12700">
                      <a:solidFill>
                        <a:srgbClr val="000000"/>
                      </a:solidFill>
                      <a:prstDash val="solid"/>
                    </a:lnB>
                  </a:tcPr>
                </a:tc>
                <a:tc>
                  <a:txBody>
                    <a:bodyPr/>
                    <a:lstStyle/>
                    <a:p>
                      <a:pPr marL="227965">
                        <a:lnSpc>
                          <a:spcPct val="100000"/>
                        </a:lnSpc>
                        <a:spcBef>
                          <a:spcPts val="175"/>
                        </a:spcBef>
                      </a:pPr>
                      <a:r>
                        <a:rPr lang="cs-CZ" sz="2300">
                          <a:latin typeface="Century Gothic" pitchFamily="34" charset="0"/>
                          <a:cs typeface="Calibri"/>
                        </a:rPr>
                        <a:t>INTENZIVNĚ ZLATÝ TÓN</a:t>
                      </a:r>
                    </a:p>
                  </a:txBody>
                  <a:tcPr marL="0" marR="0" marT="21497" marB="0">
                    <a:lnL w="1905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tcPr>
                </a:tc>
                <a:extLst>
                  <a:ext uri="{0D108BD9-81ED-4DB2-BD59-A6C34878D82A}">
                    <a16:rowId xmlns:a16="http://schemas.microsoft.com/office/drawing/2014/main" xmlns="" val="10012"/>
                  </a:ext>
                </a:extLst>
              </a:tr>
              <a:tr h="382983">
                <a:tc>
                  <a:txBody>
                    <a:bodyPr/>
                    <a:lstStyle/>
                    <a:p>
                      <a:pPr marL="100965">
                        <a:lnSpc>
                          <a:spcPct val="100000"/>
                        </a:lnSpc>
                        <a:spcBef>
                          <a:spcPts val="175"/>
                        </a:spcBef>
                      </a:pPr>
                      <a:r>
                        <a:rPr lang="cs-CZ" sz="2300">
                          <a:latin typeface="Century Gothic" pitchFamily="34" charset="0"/>
                          <a:cs typeface="Calibri"/>
                        </a:rPr>
                        <a:t>/8 MATNÝ</a:t>
                      </a:r>
                    </a:p>
                  </a:txBody>
                  <a:tcPr marL="0" marR="0" marT="21497" marB="0">
                    <a:lnL w="12700">
                      <a:solidFill>
                        <a:srgbClr val="000000"/>
                      </a:solidFill>
                      <a:prstDash val="solid"/>
                    </a:lnL>
                    <a:lnR w="19050">
                      <a:solidFill>
                        <a:srgbClr val="000000"/>
                      </a:solidFill>
                      <a:prstDash val="solid"/>
                    </a:lnR>
                    <a:lnT w="12700">
                      <a:solidFill>
                        <a:srgbClr val="000000"/>
                      </a:solidFill>
                      <a:prstDash val="solid"/>
                    </a:lnT>
                    <a:lnB w="19050">
                      <a:solidFill>
                        <a:srgbClr val="000000"/>
                      </a:solidFill>
                      <a:prstDash val="solid"/>
                    </a:lnB>
                  </a:tcPr>
                </a:tc>
                <a:tc>
                  <a:txBody>
                    <a:bodyPr/>
                    <a:lstStyle/>
                    <a:p>
                      <a:pPr marL="227965">
                        <a:lnSpc>
                          <a:spcPct val="100000"/>
                        </a:lnSpc>
                        <a:spcBef>
                          <a:spcPts val="175"/>
                        </a:spcBef>
                      </a:pPr>
                      <a:r>
                        <a:rPr lang="cs-CZ" sz="2300">
                          <a:latin typeface="Century Gothic" pitchFamily="34" charset="0"/>
                          <a:cs typeface="Calibri"/>
                        </a:rPr>
                        <a:t>ZELENÝ TÓN</a:t>
                      </a:r>
                    </a:p>
                  </a:txBody>
                  <a:tcPr marL="0" marR="0" marT="21497" marB="0">
                    <a:lnL w="1905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tcPr>
                </a:tc>
                <a:extLst>
                  <a:ext uri="{0D108BD9-81ED-4DB2-BD59-A6C34878D82A}">
                    <a16:rowId xmlns:a16="http://schemas.microsoft.com/office/drawing/2014/main" xmlns="" val="10013"/>
                  </a:ext>
                </a:extLst>
              </a:tr>
              <a:tr h="382983">
                <a:tc>
                  <a:txBody>
                    <a:bodyPr/>
                    <a:lstStyle/>
                    <a:p>
                      <a:pPr marL="100965">
                        <a:lnSpc>
                          <a:spcPct val="100000"/>
                        </a:lnSpc>
                        <a:spcBef>
                          <a:spcPts val="175"/>
                        </a:spcBef>
                      </a:pPr>
                      <a:r>
                        <a:rPr lang="cs-CZ" sz="2300">
                          <a:latin typeface="Century Gothic" pitchFamily="34" charset="0"/>
                          <a:cs typeface="Calibri"/>
                        </a:rPr>
                        <a:t>/23 PŘÍRODNÍ PERLA FIALOVÁ</a:t>
                      </a:r>
                    </a:p>
                  </a:txBody>
                  <a:tcPr marL="0" marR="0" marT="21497" marB="0">
                    <a:lnL w="12700">
                      <a:solidFill>
                        <a:srgbClr val="000000"/>
                      </a:solidFill>
                      <a:prstDash val="solid"/>
                    </a:lnL>
                    <a:lnR w="19050">
                      <a:solidFill>
                        <a:srgbClr val="000000"/>
                      </a:solidFill>
                      <a:prstDash val="solid"/>
                    </a:lnR>
                    <a:lnT w="19050">
                      <a:solidFill>
                        <a:srgbClr val="000000"/>
                      </a:solidFill>
                      <a:prstDash val="solid"/>
                    </a:lnT>
                    <a:lnB w="12700">
                      <a:solidFill>
                        <a:srgbClr val="000000"/>
                      </a:solidFill>
                      <a:prstDash val="solid"/>
                    </a:lnB>
                  </a:tcPr>
                </a:tc>
                <a:tc>
                  <a:txBody>
                    <a:bodyPr/>
                    <a:lstStyle/>
                    <a:p>
                      <a:pPr marL="227965">
                        <a:lnSpc>
                          <a:spcPct val="100000"/>
                        </a:lnSpc>
                        <a:spcBef>
                          <a:spcPts val="175"/>
                        </a:spcBef>
                      </a:pPr>
                      <a:r>
                        <a:rPr lang="cs-CZ" sz="2300" dirty="0">
                          <a:latin typeface="Century Gothic" pitchFamily="34" charset="0"/>
                          <a:cs typeface="Calibri"/>
                        </a:rPr>
                        <a:t>PŘÍRODNĚ ZLATÝ FIALOVÝ TÓN</a:t>
                      </a:r>
                    </a:p>
                  </a:txBody>
                  <a:tcPr marL="0" marR="0" marT="21497" marB="0">
                    <a:lnL w="1905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tcPr>
                </a:tc>
                <a:extLst>
                  <a:ext uri="{0D108BD9-81ED-4DB2-BD59-A6C34878D82A}">
                    <a16:rowId xmlns:a16="http://schemas.microsoft.com/office/drawing/2014/main" xmlns="" val="10014"/>
                  </a:ext>
                </a:extLst>
              </a:tr>
            </a:tbl>
          </a:graphicData>
        </a:graphic>
      </p:graphicFrame>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7" name="object 27"/>
          <p:cNvSpPr>
            <a:spLocks noChangeArrowheads="1"/>
          </p:cNvSpPr>
          <p:nvPr/>
        </p:nvSpPr>
        <p:spPr bwMode="auto">
          <a:xfrm>
            <a:off x="7216780" y="4376734"/>
            <a:ext cx="428628" cy="422981"/>
          </a:xfrm>
          <a:prstGeom prst="rect">
            <a:avLst/>
          </a:prstGeom>
          <a:blipFill dpi="0" rotWithShape="1">
            <a:blip r:embed="rId4"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9" name="CasellaDiTesto 8"/>
          <p:cNvSpPr txBox="1"/>
          <p:nvPr/>
        </p:nvSpPr>
        <p:spPr>
          <a:xfrm>
            <a:off x="7859722" y="4156772"/>
            <a:ext cx="3714776" cy="1077218"/>
          </a:xfrm>
          <a:prstGeom prst="rect">
            <a:avLst/>
          </a:prstGeom>
          <a:noFill/>
        </p:spPr>
        <p:txBody>
          <a:bodyPr wrap="square" rtlCol="0">
            <a:spAutoFit/>
          </a:bodyPr>
          <a:lstStyle/>
          <a:p>
            <a:r>
              <a:rPr lang="cs-CZ" sz="3200" b="1" i="1">
                <a:latin typeface="Bookman Old Style" pitchFamily="18" charset="0"/>
              </a:rPr>
              <a:t>BARVA GLOSS</a:t>
            </a:r>
          </a:p>
          <a:p>
            <a:r>
              <a:rPr lang="cs-CZ" sz="3200" i="1">
                <a:latin typeface="Bookman Old Style" pitchFamily="18" charset="0"/>
              </a:rPr>
              <a:t>barva tón v tónu</a:t>
            </a:r>
          </a:p>
        </p:txBody>
      </p:sp>
      <p:pic>
        <p:nvPicPr>
          <p:cNvPr id="1027" name="Picture 3"/>
          <p:cNvPicPr>
            <a:picLocks noChangeAspect="1" noChangeArrowheads="1"/>
          </p:cNvPicPr>
          <p:nvPr/>
        </p:nvPicPr>
        <p:blipFill>
          <a:blip r:embed="rId5" cstate="print"/>
          <a:srcRect/>
          <a:stretch>
            <a:fillRect/>
          </a:stretch>
        </p:blipFill>
        <p:spPr bwMode="auto">
          <a:xfrm>
            <a:off x="0" y="1162023"/>
            <a:ext cx="6573838" cy="8603839"/>
          </a:xfrm>
          <a:prstGeom prst="rect">
            <a:avLst/>
          </a:prstGeom>
          <a:noFill/>
          <a:ln w="9525">
            <a:noFill/>
            <a:miter lim="800000"/>
            <a:headEnd/>
            <a:tailEnd/>
          </a:ln>
          <a:effectLst/>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6" name="object 4"/>
          <p:cNvSpPr txBox="1">
            <a:spLocks noChangeArrowheads="1"/>
          </p:cNvSpPr>
          <p:nvPr/>
        </p:nvSpPr>
        <p:spPr bwMode="auto">
          <a:xfrm>
            <a:off x="594765" y="1289154"/>
            <a:ext cx="11924623" cy="3562645"/>
          </a:xfrm>
          <a:prstGeom prst="rect">
            <a:avLst/>
          </a:prstGeom>
          <a:noFill/>
          <a:ln w="9525">
            <a:noFill/>
            <a:miter lim="800000"/>
            <a:headEnd/>
            <a:tailEnd/>
          </a:ln>
        </p:spPr>
        <p:txBody>
          <a:bodyPr lIns="0" tIns="11306" rIns="0" bIns="0">
            <a:spAutoFit/>
          </a:bodyPr>
          <a:lstStyle/>
          <a:p>
            <a:pPr marL="11306">
              <a:spcBef>
                <a:spcPts val="0"/>
              </a:spcBef>
            </a:pPr>
            <a:r>
              <a:rPr lang="cs-CZ" sz="3200" b="1">
                <a:latin typeface="Century Gothic" pitchFamily="34" charset="0"/>
              </a:rPr>
              <a:t>Beauty Fusion Gloss</a:t>
            </a:r>
          </a:p>
          <a:p>
            <a:pPr marL="11306">
              <a:spcBef>
                <a:spcPts val="0"/>
              </a:spcBef>
            </a:pPr>
            <a:endParaRPr lang="en-US" sz="500" b="1" dirty="0">
              <a:latin typeface="Century Gothic" pitchFamily="34" charset="0"/>
            </a:endParaRPr>
          </a:p>
          <a:p>
            <a:pPr marL="11306">
              <a:spcBef>
                <a:spcPts val="0"/>
              </a:spcBef>
            </a:pPr>
            <a:r>
              <a:rPr lang="cs-CZ" sz="2800" b="1" i="1">
                <a:latin typeface="Century Gothic" pitchFamily="34" charset="0"/>
              </a:rPr>
              <a:t>Popis produktu a možné služby</a:t>
            </a:r>
          </a:p>
          <a:p>
            <a:pPr marL="11306">
              <a:lnSpc>
                <a:spcPct val="118000"/>
              </a:lnSpc>
              <a:spcBef>
                <a:spcPts val="457"/>
              </a:spcBef>
            </a:pPr>
            <a:r>
              <a:rPr lang="cs-CZ" sz="2000">
                <a:latin typeface="Century Gothic" pitchFamily="34" charset="0"/>
              </a:rPr>
              <a:t>GLOSS je systémem polopermanentních barev s kyselým pH, šetrný pro pokožku hlavy a vlasy, který obarvuje vlasy oxidací. Neobsahuje MEA. GLOSS zintenzivňuje barvu vlasů, regeneruje vybledlé a matné tóny. Sila a zářivý odlesk barvy se liší dle doby působení.</a:t>
            </a:r>
          </a:p>
          <a:p>
            <a:pPr marL="11306">
              <a:lnSpc>
                <a:spcPct val="118000"/>
              </a:lnSpc>
            </a:pPr>
            <a:r>
              <a:rPr lang="cs-CZ" sz="2000">
                <a:latin typeface="Century Gothic" pitchFamily="34" charset="0"/>
              </a:rPr>
              <a:t>Přírodní olejové složky produktu chrání vlákna vlasů v průběhu barvení, i když je barvení prováděno oxidací.</a:t>
            </a:r>
          </a:p>
          <a:p>
            <a:pPr marL="11306">
              <a:spcBef>
                <a:spcPts val="234"/>
              </a:spcBef>
            </a:pPr>
            <a:r>
              <a:rPr lang="cs-CZ" sz="2000">
                <a:latin typeface="Century Gothic" pitchFamily="34" charset="0"/>
              </a:rPr>
              <a:t>Olejová konzistence BEAUTY FUSION usnadňuje nanášení a použití.</a:t>
            </a:r>
          </a:p>
        </p:txBody>
      </p:sp>
      <p:sp>
        <p:nvSpPr>
          <p:cNvPr id="7" name="object 5"/>
          <p:cNvSpPr txBox="1">
            <a:spLocks noChangeArrowheads="1"/>
          </p:cNvSpPr>
          <p:nvPr/>
        </p:nvSpPr>
        <p:spPr bwMode="auto">
          <a:xfrm>
            <a:off x="549422" y="4732784"/>
            <a:ext cx="9810630" cy="4399477"/>
          </a:xfrm>
          <a:prstGeom prst="rect">
            <a:avLst/>
          </a:prstGeom>
          <a:noFill/>
          <a:ln w="9525">
            <a:noFill/>
            <a:miter lim="800000"/>
            <a:headEnd/>
            <a:tailEnd/>
          </a:ln>
        </p:spPr>
        <p:txBody>
          <a:bodyPr wrap="square" lIns="0" tIns="11306" rIns="0" bIns="0">
            <a:spAutoFit/>
          </a:bodyPr>
          <a:lstStyle/>
          <a:p>
            <a:pPr marL="11306">
              <a:spcBef>
                <a:spcPts val="89"/>
              </a:spcBef>
            </a:pPr>
            <a:r>
              <a:rPr lang="cs-CZ" sz="2500" b="1" dirty="0">
                <a:latin typeface="Century Gothic" pitchFamily="34" charset="0"/>
              </a:rPr>
              <a:t>BARVA TÓN V TÓNU – NEUTRÁLNÍ PH, BEZ MEA </a:t>
            </a:r>
          </a:p>
          <a:p>
            <a:pPr marL="11306">
              <a:buFontTx/>
              <a:buChar char="•"/>
            </a:pPr>
            <a:r>
              <a:rPr lang="cs-CZ" dirty="0">
                <a:latin typeface="Century Gothic" pitchFamily="34" charset="0"/>
              </a:rPr>
              <a:t>LESKLÝ A ROZZÁŘENÝ VÝSLEDEK</a:t>
            </a:r>
          </a:p>
          <a:p>
            <a:pPr marL="11306">
              <a:spcBef>
                <a:spcPts val="423"/>
              </a:spcBef>
              <a:buFontTx/>
              <a:buChar char="•"/>
            </a:pPr>
            <a:r>
              <a:rPr lang="cs-CZ" dirty="0">
                <a:latin typeface="Century Gothic" pitchFamily="34" charset="0"/>
              </a:rPr>
              <a:t>TECHNOLOGIE KYSELÉHO PH PRO PERFEKTNÍ KOSMETICKÝ VÝSLEDEK</a:t>
            </a:r>
          </a:p>
          <a:p>
            <a:pPr marL="11306">
              <a:spcBef>
                <a:spcPts val="423"/>
              </a:spcBef>
              <a:buFontTx/>
              <a:buChar char="•"/>
            </a:pPr>
            <a:r>
              <a:rPr lang="cs-CZ" dirty="0">
                <a:latin typeface="Century Gothic" pitchFamily="34" charset="0"/>
              </a:rPr>
              <a:t>SNADNÁ A RYCHLÁ APLIKACE POMOCÍ ŠEJKRU – OLEJOVÁ KONZISTENCE</a:t>
            </a:r>
          </a:p>
          <a:p>
            <a:pPr marL="11306">
              <a:spcBef>
                <a:spcPts val="423"/>
              </a:spcBef>
              <a:buFontTx/>
              <a:buChar char="•"/>
            </a:pPr>
            <a:r>
              <a:rPr lang="cs-CZ" dirty="0">
                <a:latin typeface="Century Gothic" pitchFamily="34" charset="0"/>
              </a:rPr>
              <a:t>SAMOTNÝ PODKLAD CHRÁNÍ A PEČUJE O VLÁKNA VLASŮ</a:t>
            </a:r>
          </a:p>
          <a:p>
            <a:pPr marL="11306">
              <a:spcBef>
                <a:spcPts val="712"/>
              </a:spcBef>
            </a:pPr>
            <a:r>
              <a:rPr lang="cs-CZ" sz="2100" b="1" dirty="0">
                <a:latin typeface="Century Gothic" pitchFamily="34" charset="0"/>
              </a:rPr>
              <a:t>TYP VLASŮ </a:t>
            </a:r>
          </a:p>
          <a:p>
            <a:pPr marL="11306">
              <a:buFontTx/>
              <a:buChar char="•"/>
            </a:pPr>
            <a:r>
              <a:rPr lang="cs-CZ" dirty="0">
                <a:latin typeface="Century Gothic" pitchFamily="34" charset="0"/>
              </a:rPr>
              <a:t>PŘIROZENÉ, OBARVENÉ, ROZJASNĚNÉ NEBO CITLIVÉ</a:t>
            </a:r>
          </a:p>
          <a:p>
            <a:pPr marL="11306">
              <a:spcBef>
                <a:spcPts val="712"/>
              </a:spcBef>
            </a:pPr>
            <a:r>
              <a:rPr lang="cs-CZ" sz="2100" b="1" dirty="0">
                <a:latin typeface="Century Gothic" pitchFamily="34" charset="0"/>
              </a:rPr>
              <a:t>MOŽNÉ SLUŽBY </a:t>
            </a:r>
          </a:p>
          <a:p>
            <a:pPr marL="11306">
              <a:buFontTx/>
              <a:buChar char="•"/>
            </a:pPr>
            <a:r>
              <a:rPr lang="cs-CZ" dirty="0">
                <a:latin typeface="Century Gothic" pitchFamily="34" charset="0"/>
              </a:rPr>
              <a:t>TÓNOVÁNÍ VYBLEDLÝCH PÁSŮ BEZ ROZJASNĚNÍ PŘIROZENÉHO PODKLADU</a:t>
            </a:r>
          </a:p>
          <a:p>
            <a:pPr marL="11306">
              <a:spcBef>
                <a:spcPts val="423"/>
              </a:spcBef>
              <a:buFontTx/>
              <a:buChar char="•"/>
            </a:pPr>
            <a:r>
              <a:rPr lang="cs-CZ" dirty="0">
                <a:latin typeface="Century Gothic" pitchFamily="34" charset="0"/>
              </a:rPr>
              <a:t>TMAVŠÍ OBARVENÍ VYBLEDLÝCH VLASŮ</a:t>
            </a:r>
          </a:p>
          <a:p>
            <a:pPr marL="11306">
              <a:spcBef>
                <a:spcPts val="423"/>
              </a:spcBef>
              <a:buFontTx/>
              <a:buChar char="•"/>
            </a:pPr>
            <a:r>
              <a:rPr lang="cs-CZ" dirty="0">
                <a:latin typeface="Century Gothic" pitchFamily="34" charset="0"/>
              </a:rPr>
              <a:t>OŽIVENÍ BARVY VLASŮ, KTERÁ JIM PŘIDÁ LESKLÝ VZHLED</a:t>
            </a:r>
          </a:p>
          <a:p>
            <a:pPr marL="11306">
              <a:spcBef>
                <a:spcPts val="423"/>
              </a:spcBef>
              <a:buFontTx/>
              <a:buChar char="•"/>
            </a:pPr>
            <a:r>
              <a:rPr lang="cs-CZ" dirty="0">
                <a:latin typeface="Century Gothic" pitchFamily="34" charset="0"/>
              </a:rPr>
              <a:t>NEUTRALIZACE</a:t>
            </a:r>
          </a:p>
          <a:p>
            <a:pPr marL="11306">
              <a:lnSpc>
                <a:spcPct val="136000"/>
              </a:lnSpc>
              <a:buFontTx/>
              <a:buChar char="•"/>
            </a:pPr>
            <a:r>
              <a:rPr lang="cs-CZ" dirty="0">
                <a:latin typeface="Century Gothic" pitchFamily="34" charset="0"/>
              </a:rPr>
              <a:t>LESKLÝ DOJEM PŘIDÁVÁ SVĚTLA NEBO BARVY PŘI NAROVNÁVÁNÍ, TRVALÉ ONDULACE NEBO NAROVNÁVÁNÍ</a:t>
            </a:r>
          </a:p>
        </p:txBody>
      </p:sp>
      <p:sp>
        <p:nvSpPr>
          <p:cNvPr id="8" name="object 11"/>
          <p:cNvSpPr>
            <a:spLocks noChangeArrowheads="1"/>
          </p:cNvSpPr>
          <p:nvPr/>
        </p:nvSpPr>
        <p:spPr bwMode="auto">
          <a:xfrm>
            <a:off x="9645672" y="5448304"/>
            <a:ext cx="2714644" cy="2590417"/>
          </a:xfrm>
          <a:prstGeom prst="rect">
            <a:avLst/>
          </a:prstGeom>
          <a:blipFill dpi="0" rotWithShape="1">
            <a:blip r:embed="rId4" cstate="print"/>
            <a:srcRect/>
            <a:stretch>
              <a:fillRect/>
            </a:stretch>
          </a:blipFill>
          <a:ln w="9525">
            <a:noFill/>
            <a:miter lim="800000"/>
            <a:headEnd/>
            <a:tailEnd/>
          </a:ln>
        </p:spPr>
        <p:txBody>
          <a:bodyPr lIns="0" tIns="0" rIns="0" bIns="0"/>
          <a:lstStyle/>
          <a:p>
            <a:endParaRPr lang="it-IT">
              <a:latin typeface="Calibri" pitchFamily="34" charset="0"/>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6" name="CasellaDiTesto 5"/>
          <p:cNvSpPr txBox="1"/>
          <p:nvPr/>
        </p:nvSpPr>
        <p:spPr>
          <a:xfrm>
            <a:off x="787360" y="1233462"/>
            <a:ext cx="5786478" cy="5088573"/>
          </a:xfrm>
          <a:prstGeom prst="rect">
            <a:avLst/>
          </a:prstGeom>
          <a:noFill/>
        </p:spPr>
        <p:txBody>
          <a:bodyPr wrap="square" rtlCol="0">
            <a:spAutoFit/>
          </a:bodyPr>
          <a:lstStyle/>
          <a:p>
            <a:r>
              <a:rPr lang="cs-CZ" sz="2800" b="1">
                <a:latin typeface="Century Gothic" pitchFamily="34" charset="0"/>
              </a:rPr>
              <a:t>Technické vlastnosti</a:t>
            </a:r>
          </a:p>
          <a:p>
            <a:endParaRPr lang="it-IT" sz="2000" b="1" dirty="0">
              <a:latin typeface="Century Gothic" pitchFamily="34" charset="0"/>
            </a:endParaRPr>
          </a:p>
          <a:p>
            <a:pPr marL="158278" indent="-146972" fontAlgn="auto">
              <a:spcBef>
                <a:spcPts val="516"/>
              </a:spcBef>
              <a:spcAft>
                <a:spcPts val="0"/>
              </a:spcAft>
              <a:buFont typeface="Gotham Book"/>
              <a:buChar char="•"/>
              <a:tabLst>
                <a:tab pos="158843" algn="l"/>
              </a:tabLst>
              <a:defRPr/>
            </a:pPr>
            <a:r>
              <a:rPr lang="cs-CZ" sz="2400" b="1">
                <a:latin typeface="Century Gothic" pitchFamily="34" charset="0"/>
                <a:cs typeface="Gotham"/>
              </a:rPr>
              <a:t>NE </a:t>
            </a:r>
            <a:r>
              <a:rPr lang="cs-CZ" sz="2400">
                <a:latin typeface="Century Gothic" pitchFamily="34" charset="0"/>
                <a:cs typeface="Gotham Book"/>
              </a:rPr>
              <a:t>POKRÝVÁ ŠEDIVÉ VLASY</a:t>
            </a:r>
          </a:p>
          <a:p>
            <a:pPr marL="158278" indent="-146972" fontAlgn="auto">
              <a:spcBef>
                <a:spcPts val="427"/>
              </a:spcBef>
              <a:spcAft>
                <a:spcPts val="0"/>
              </a:spcAft>
              <a:buFont typeface="Gotham Book"/>
              <a:buChar char="•"/>
              <a:tabLst>
                <a:tab pos="158843" algn="l"/>
              </a:tabLst>
              <a:defRPr/>
            </a:pPr>
            <a:r>
              <a:rPr lang="cs-CZ" sz="2400" b="1">
                <a:latin typeface="Century Gothic" pitchFamily="34" charset="0"/>
                <a:cs typeface="Gotham"/>
              </a:rPr>
              <a:t>NE </a:t>
            </a:r>
            <a:r>
              <a:rPr lang="cs-CZ" sz="2400">
                <a:latin typeface="Century Gothic" pitchFamily="34" charset="0"/>
                <a:cs typeface="Gotham Book"/>
              </a:rPr>
              <a:t>ROZJASŇUJE</a:t>
            </a:r>
          </a:p>
          <a:p>
            <a:pPr marL="158278" indent="-146972" fontAlgn="auto">
              <a:spcBef>
                <a:spcPts val="423"/>
              </a:spcBef>
              <a:spcAft>
                <a:spcPts val="0"/>
              </a:spcAft>
              <a:buFontTx/>
              <a:buChar char="•"/>
              <a:tabLst>
                <a:tab pos="158843" algn="l"/>
              </a:tabLst>
              <a:defRPr/>
            </a:pPr>
            <a:r>
              <a:rPr lang="cs-CZ" sz="2400">
                <a:latin typeface="Century Gothic" pitchFamily="34" charset="0"/>
                <a:cs typeface="Gotham Book"/>
              </a:rPr>
              <a:t>OXYMILK 5 VOL.</a:t>
            </a:r>
          </a:p>
          <a:p>
            <a:pPr marL="158278" indent="-146972" fontAlgn="auto">
              <a:spcBef>
                <a:spcPts val="427"/>
              </a:spcBef>
              <a:spcAft>
                <a:spcPts val="0"/>
              </a:spcAft>
              <a:buFontTx/>
              <a:buChar char="•"/>
              <a:tabLst>
                <a:tab pos="158843" algn="l"/>
              </a:tabLst>
              <a:defRPr/>
            </a:pPr>
            <a:r>
              <a:rPr lang="cs-CZ" sz="2400">
                <a:latin typeface="Century Gothic" pitchFamily="34" charset="0"/>
                <a:cs typeface="Gotham Book"/>
              </a:rPr>
              <a:t>NEUTRÁLNÍ ODSTÍN CLEAR SLOUŽÍ ŘEDĚNÍ OSTATNÍCH ODSTÍNŮ</a:t>
            </a:r>
          </a:p>
          <a:p>
            <a:pPr marL="158278" indent="-146972" fontAlgn="auto">
              <a:spcBef>
                <a:spcPts val="427"/>
              </a:spcBef>
              <a:spcAft>
                <a:spcPts val="0"/>
              </a:spcAft>
              <a:buFontTx/>
              <a:buChar char="•"/>
              <a:tabLst>
                <a:tab pos="158843" algn="l"/>
              </a:tabLst>
              <a:defRPr/>
            </a:pPr>
            <a:endParaRPr lang="en-US" sz="2400" dirty="0">
              <a:latin typeface="Century Gothic" pitchFamily="34" charset="0"/>
              <a:cs typeface="Gotham Book"/>
            </a:endParaRPr>
          </a:p>
          <a:p>
            <a:pPr marL="11306" fontAlgn="auto">
              <a:spcBef>
                <a:spcPts val="89"/>
              </a:spcBef>
              <a:spcAft>
                <a:spcPts val="0"/>
              </a:spcAft>
              <a:defRPr/>
            </a:pPr>
            <a:r>
              <a:rPr lang="cs-CZ" sz="2400" b="1">
                <a:latin typeface="Corbel" pitchFamily="34" charset="0"/>
                <a:cs typeface="Calibri"/>
              </a:rPr>
              <a:t>ČAS PŮSOBENÍ</a:t>
            </a:r>
            <a:r>
              <a:rPr lang="cs-CZ" sz="2400">
                <a:latin typeface="Corbel" pitchFamily="34" charset="0"/>
                <a:cs typeface="Calibri"/>
              </a:rPr>
              <a:t>: max. 20 minut</a:t>
            </a:r>
          </a:p>
          <a:p>
            <a:pPr marL="11306" fontAlgn="auto">
              <a:spcBef>
                <a:spcPts val="0"/>
              </a:spcBef>
              <a:spcAft>
                <a:spcPts val="0"/>
              </a:spcAft>
              <a:defRPr/>
            </a:pPr>
            <a:r>
              <a:rPr lang="cs-CZ" sz="2400" b="1">
                <a:latin typeface="Corbel" pitchFamily="34" charset="0"/>
                <a:cs typeface="Calibri"/>
              </a:rPr>
              <a:t>MÍCHACÍ POMĚR</a:t>
            </a:r>
            <a:r>
              <a:rPr lang="cs-CZ" sz="2400">
                <a:latin typeface="Corbel" pitchFamily="34" charset="0"/>
                <a:cs typeface="Calibri"/>
              </a:rPr>
              <a:t>: 1:1</a:t>
            </a:r>
          </a:p>
          <a:p>
            <a:pPr marL="11306" fontAlgn="auto">
              <a:spcBef>
                <a:spcPts val="0"/>
              </a:spcBef>
              <a:spcAft>
                <a:spcPts val="0"/>
              </a:spcAft>
              <a:defRPr/>
            </a:pPr>
            <a:r>
              <a:rPr lang="cs-CZ" sz="2400" b="1">
                <a:latin typeface="Corbel" pitchFamily="34" charset="0"/>
                <a:cs typeface="Calibri"/>
              </a:rPr>
              <a:t>TRVANLIVOST</a:t>
            </a:r>
            <a:r>
              <a:rPr lang="cs-CZ" sz="2400">
                <a:latin typeface="Corbel" pitchFamily="34" charset="0"/>
                <a:cs typeface="Calibri"/>
              </a:rPr>
              <a:t>: 7 až 8 umytí</a:t>
            </a:r>
          </a:p>
          <a:p>
            <a:pPr marL="158278" indent="-146972" fontAlgn="auto">
              <a:spcBef>
                <a:spcPts val="427"/>
              </a:spcBef>
              <a:spcAft>
                <a:spcPts val="0"/>
              </a:spcAft>
              <a:tabLst>
                <a:tab pos="158843" algn="l"/>
              </a:tabLst>
              <a:defRPr/>
            </a:pPr>
            <a:endParaRPr lang="en-US" sz="2400" dirty="0">
              <a:latin typeface="Century Gothic" pitchFamily="34" charset="0"/>
              <a:cs typeface="Gotham Book"/>
            </a:endParaRPr>
          </a:p>
          <a:p>
            <a:pPr>
              <a:buFontTx/>
              <a:buChar char="-"/>
            </a:pPr>
            <a:endParaRPr lang="it-IT" sz="2800" b="1" dirty="0">
              <a:latin typeface="Century Gothic" pitchFamily="34" charset="0"/>
            </a:endParaRPr>
          </a:p>
        </p:txBody>
      </p:sp>
      <p:sp>
        <p:nvSpPr>
          <p:cNvPr id="7" name="CasellaDiTesto 6"/>
          <p:cNvSpPr txBox="1"/>
          <p:nvPr/>
        </p:nvSpPr>
        <p:spPr>
          <a:xfrm>
            <a:off x="6683511" y="1233462"/>
            <a:ext cx="6227601" cy="6496650"/>
          </a:xfrm>
          <a:prstGeom prst="rect">
            <a:avLst/>
          </a:prstGeom>
          <a:noFill/>
        </p:spPr>
        <p:txBody>
          <a:bodyPr wrap="square" rtlCol="0">
            <a:spAutoFit/>
          </a:bodyPr>
          <a:lstStyle/>
          <a:p>
            <a:r>
              <a:rPr lang="cs-CZ" sz="2400" b="1" dirty="0">
                <a:latin typeface="Century Gothic" pitchFamily="34" charset="0"/>
              </a:rPr>
              <a:t>PŘÍPRAVA</a:t>
            </a:r>
          </a:p>
          <a:p>
            <a:endParaRPr lang="it-IT" sz="2000" b="1" dirty="0">
              <a:latin typeface="Century Gothic" pitchFamily="34" charset="0"/>
            </a:endParaRPr>
          </a:p>
          <a:p>
            <a:pPr marL="158278" indent="-146972" fontAlgn="auto">
              <a:spcBef>
                <a:spcPts val="516"/>
              </a:spcBef>
              <a:spcAft>
                <a:spcPts val="0"/>
              </a:spcAft>
              <a:buFontTx/>
              <a:buAutoNum type="arabicPeriod"/>
              <a:tabLst>
                <a:tab pos="158843" algn="l"/>
              </a:tabLst>
              <a:defRPr/>
            </a:pPr>
            <a:r>
              <a:rPr lang="cs-CZ" sz="2200" dirty="0">
                <a:latin typeface="Corbel" pitchFamily="34" charset="0"/>
                <a:cs typeface="Gotham Book"/>
              </a:rPr>
              <a:t>PROVEĎTE DIAGNOZU</a:t>
            </a:r>
          </a:p>
          <a:p>
            <a:pPr marL="158278" indent="-146972" fontAlgn="auto">
              <a:spcBef>
                <a:spcPts val="427"/>
              </a:spcBef>
              <a:spcAft>
                <a:spcPts val="0"/>
              </a:spcAft>
              <a:buFontTx/>
              <a:buAutoNum type="arabicPeriod"/>
              <a:tabLst>
                <a:tab pos="158843" algn="l"/>
              </a:tabLst>
              <a:defRPr/>
            </a:pPr>
            <a:r>
              <a:rPr lang="cs-CZ" sz="2200" dirty="0">
                <a:latin typeface="Corbel" pitchFamily="34" charset="0"/>
                <a:cs typeface="Gotham Book"/>
              </a:rPr>
              <a:t>UMÝT VLASY ŠAMPONEM</a:t>
            </a:r>
          </a:p>
          <a:p>
            <a:pPr marL="158278" indent="-146972" fontAlgn="auto">
              <a:spcBef>
                <a:spcPts val="423"/>
              </a:spcBef>
              <a:spcAft>
                <a:spcPts val="0"/>
              </a:spcAft>
              <a:buFontTx/>
              <a:buAutoNum type="arabicPeriod"/>
              <a:tabLst>
                <a:tab pos="158843" algn="l"/>
              </a:tabLst>
              <a:defRPr/>
            </a:pPr>
            <a:r>
              <a:rPr lang="cs-CZ" sz="2200" dirty="0">
                <a:latin typeface="Corbel" pitchFamily="34" charset="0"/>
                <a:cs typeface="Gotham Book"/>
              </a:rPr>
              <a:t>OSUŠIT RUČNÍKEM AŽ 80 %</a:t>
            </a:r>
          </a:p>
          <a:p>
            <a:pPr marL="158278" indent="-146972" fontAlgn="auto">
              <a:spcBef>
                <a:spcPts val="427"/>
              </a:spcBef>
              <a:spcAft>
                <a:spcPts val="0"/>
              </a:spcAft>
              <a:buFontTx/>
              <a:buAutoNum type="arabicPeriod"/>
              <a:tabLst>
                <a:tab pos="158843" algn="l"/>
              </a:tabLst>
              <a:defRPr/>
            </a:pPr>
            <a:r>
              <a:rPr lang="cs-CZ" sz="2200" dirty="0">
                <a:latin typeface="Corbel" pitchFamily="34" charset="0"/>
                <a:cs typeface="Gotham Book"/>
              </a:rPr>
              <a:t>ZVOLTE ŠTĚTEČEK NEBO ŠEJKR</a:t>
            </a:r>
          </a:p>
          <a:p>
            <a:pPr marL="158278" indent="-146972" fontAlgn="auto">
              <a:spcBef>
                <a:spcPts val="427"/>
              </a:spcBef>
              <a:spcAft>
                <a:spcPts val="0"/>
              </a:spcAft>
              <a:buFontTx/>
              <a:buAutoNum type="arabicPeriod"/>
              <a:tabLst>
                <a:tab pos="158843" algn="l"/>
              </a:tabLst>
              <a:defRPr/>
            </a:pPr>
            <a:r>
              <a:rPr lang="cs-CZ" sz="2200" dirty="0">
                <a:latin typeface="Corbel" pitchFamily="34" charset="0"/>
                <a:cs typeface="Gotham Book"/>
              </a:rPr>
              <a:t>ODMĚŘIT A SMÍCHAT 1 ČÁST BARVY + 1 ČÁST OXYMILK 5 VOL.</a:t>
            </a:r>
          </a:p>
          <a:p>
            <a:pPr marL="158278" indent="-146972" fontAlgn="auto">
              <a:spcBef>
                <a:spcPts val="427"/>
              </a:spcBef>
              <a:spcAft>
                <a:spcPts val="0"/>
              </a:spcAft>
              <a:buFontTx/>
              <a:buAutoNum type="arabicPeriod"/>
              <a:tabLst>
                <a:tab pos="158843" algn="l"/>
              </a:tabLst>
              <a:defRPr/>
            </a:pPr>
            <a:r>
              <a:rPr lang="cs-CZ" sz="2200" dirty="0">
                <a:latin typeface="Corbel" pitchFamily="34" charset="0"/>
                <a:cs typeface="Gotham Book"/>
              </a:rPr>
              <a:t>APLIKUJTE A VYČKEJTE PO DOBU PŮSOBENÍ (MAXIMÁLNĚ 20 MIN)</a:t>
            </a:r>
          </a:p>
          <a:p>
            <a:pPr marL="158278" indent="-146972" fontAlgn="auto">
              <a:spcBef>
                <a:spcPts val="427"/>
              </a:spcBef>
              <a:spcAft>
                <a:spcPts val="0"/>
              </a:spcAft>
              <a:buFontTx/>
              <a:buAutoNum type="arabicPeriod"/>
              <a:tabLst>
                <a:tab pos="158843" algn="l"/>
              </a:tabLst>
              <a:defRPr/>
            </a:pPr>
            <a:r>
              <a:rPr lang="cs-CZ" sz="2200" dirty="0">
                <a:latin typeface="Corbel" pitchFamily="34" charset="0"/>
                <a:cs typeface="Gotham Book"/>
              </a:rPr>
              <a:t>DŮKLADNĚ OPLÁCHNĚTE VODOU AŽ VODA BUDE ZCELA ČIRÁ</a:t>
            </a:r>
          </a:p>
          <a:p>
            <a:pPr marL="158278" indent="-146972" fontAlgn="auto">
              <a:spcBef>
                <a:spcPts val="427"/>
              </a:spcBef>
              <a:spcAft>
                <a:spcPts val="0"/>
              </a:spcAft>
              <a:buFontTx/>
              <a:buAutoNum type="arabicPeriod"/>
              <a:tabLst>
                <a:tab pos="158843" algn="l"/>
              </a:tabLst>
              <a:defRPr/>
            </a:pPr>
            <a:r>
              <a:rPr lang="cs-CZ" sz="2200" dirty="0">
                <a:latin typeface="Corbel" pitchFamily="34" charset="0"/>
                <a:cs typeface="Gotham Book"/>
              </a:rPr>
              <a:t>V PŘÍPADĚ POTŘEBY UMYJTE VLASY ŠAMPONEM</a:t>
            </a:r>
          </a:p>
          <a:p>
            <a:pPr marL="158278" indent="-146972" fontAlgn="auto">
              <a:spcBef>
                <a:spcPts val="427"/>
              </a:spcBef>
              <a:spcAft>
                <a:spcPts val="0"/>
              </a:spcAft>
              <a:buFontTx/>
              <a:buAutoNum type="arabicPeriod"/>
              <a:tabLst>
                <a:tab pos="158843" algn="l"/>
              </a:tabLst>
              <a:defRPr/>
            </a:pPr>
            <a:r>
              <a:rPr lang="cs-CZ" sz="2200" dirty="0">
                <a:latin typeface="Corbel" pitchFamily="34" charset="0"/>
                <a:cs typeface="Gotham Book"/>
              </a:rPr>
              <a:t>APLIKUJTE KONDICIONÉR</a:t>
            </a:r>
          </a:p>
          <a:p>
            <a:pPr marL="158278" indent="-146972" fontAlgn="auto">
              <a:spcBef>
                <a:spcPts val="427"/>
              </a:spcBef>
              <a:spcAft>
                <a:spcPts val="0"/>
              </a:spcAft>
              <a:tabLst>
                <a:tab pos="158843" algn="l"/>
              </a:tabLst>
              <a:defRPr/>
            </a:pPr>
            <a:endParaRPr lang="en-US" sz="2400" dirty="0">
              <a:latin typeface="Century Gothic" pitchFamily="34" charset="0"/>
              <a:cs typeface="Gotham Book"/>
            </a:endParaRPr>
          </a:p>
          <a:p>
            <a:pPr>
              <a:buFontTx/>
              <a:buChar char="-"/>
            </a:pPr>
            <a:endParaRPr lang="it-IT" sz="2800" b="1" dirty="0">
              <a:latin typeface="Century Gothic" pitchFamily="34" charset="0"/>
            </a:endParaRPr>
          </a:p>
        </p:txBody>
      </p:sp>
      <p:sp>
        <p:nvSpPr>
          <p:cNvPr id="8" name="object 10"/>
          <p:cNvSpPr>
            <a:spLocks noChangeArrowheads="1"/>
          </p:cNvSpPr>
          <p:nvPr/>
        </p:nvSpPr>
        <p:spPr bwMode="auto">
          <a:xfrm>
            <a:off x="3729965" y="5770584"/>
            <a:ext cx="1088179" cy="2991186"/>
          </a:xfrm>
          <a:prstGeom prst="rect">
            <a:avLst/>
          </a:prstGeom>
          <a:blipFill dpi="0" rotWithShape="1">
            <a:blip r:embed="rId4"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9" name="object 11"/>
          <p:cNvSpPr txBox="1"/>
          <p:nvPr/>
        </p:nvSpPr>
        <p:spPr>
          <a:xfrm>
            <a:off x="2734291" y="8935165"/>
            <a:ext cx="2756453" cy="324946"/>
          </a:xfrm>
          <a:prstGeom prst="rect">
            <a:avLst/>
          </a:prstGeom>
        </p:spPr>
        <p:txBody>
          <a:bodyPr lIns="0" tIns="47483" rIns="0" bIns="0">
            <a:spAutoFit/>
          </a:bodyPr>
          <a:lstStyle/>
          <a:p>
            <a:pPr marL="11306" fontAlgn="auto">
              <a:spcBef>
                <a:spcPts val="374"/>
              </a:spcBef>
              <a:spcAft>
                <a:spcPts val="0"/>
              </a:spcAft>
              <a:defRPr/>
            </a:pPr>
            <a:r>
              <a:rPr lang="cs-CZ">
                <a:latin typeface="Century Gothic" pitchFamily="34" charset="0"/>
                <a:cs typeface="Gotham Book"/>
              </a:rPr>
              <a:t>OXYMILK 5 VOL. 50 g</a:t>
            </a:r>
          </a:p>
        </p:txBody>
      </p:sp>
      <p:sp>
        <p:nvSpPr>
          <p:cNvPr id="10" name="object 12"/>
          <p:cNvSpPr>
            <a:spLocks noChangeArrowheads="1"/>
          </p:cNvSpPr>
          <p:nvPr/>
        </p:nvSpPr>
        <p:spPr bwMode="auto">
          <a:xfrm>
            <a:off x="1070019" y="6871432"/>
            <a:ext cx="904148" cy="1821122"/>
          </a:xfrm>
          <a:prstGeom prst="rect">
            <a:avLst/>
          </a:prstGeom>
          <a:blipFill dpi="0" rotWithShape="1">
            <a:blip r:embed="rId5"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11" name="object 13"/>
          <p:cNvSpPr txBox="1"/>
          <p:nvPr/>
        </p:nvSpPr>
        <p:spPr>
          <a:xfrm>
            <a:off x="787360" y="8935165"/>
            <a:ext cx="1536252" cy="324946"/>
          </a:xfrm>
          <a:prstGeom prst="rect">
            <a:avLst/>
          </a:prstGeom>
        </p:spPr>
        <p:txBody>
          <a:bodyPr lIns="0" tIns="47483" rIns="0" bIns="0">
            <a:spAutoFit/>
          </a:bodyPr>
          <a:lstStyle/>
          <a:p>
            <a:pPr marL="11306" fontAlgn="auto">
              <a:spcBef>
                <a:spcPts val="374"/>
              </a:spcBef>
              <a:spcAft>
                <a:spcPts val="0"/>
              </a:spcAft>
              <a:defRPr/>
            </a:pPr>
            <a:r>
              <a:rPr lang="cs-CZ">
                <a:latin typeface="Century Gothic" pitchFamily="34" charset="0"/>
                <a:cs typeface="Gotham Book"/>
              </a:rPr>
              <a:t>FARBA 50 g</a:t>
            </a:r>
          </a:p>
        </p:txBody>
      </p:sp>
      <p:sp>
        <p:nvSpPr>
          <p:cNvPr id="12" name="object 14"/>
          <p:cNvSpPr txBox="1"/>
          <p:nvPr/>
        </p:nvSpPr>
        <p:spPr>
          <a:xfrm>
            <a:off x="2542259" y="7461069"/>
            <a:ext cx="156026" cy="503859"/>
          </a:xfrm>
          <a:prstGeom prst="rect">
            <a:avLst/>
          </a:prstGeom>
        </p:spPr>
        <p:txBody>
          <a:bodyPr lIns="0" tIns="11306" rIns="0" bIns="0">
            <a:spAutoFit/>
          </a:bodyPr>
          <a:lstStyle/>
          <a:p>
            <a:pPr marL="11306" fontAlgn="auto">
              <a:spcBef>
                <a:spcPts val="89"/>
              </a:spcBef>
              <a:spcAft>
                <a:spcPts val="0"/>
              </a:spcAft>
              <a:defRPr/>
            </a:pPr>
            <a:r>
              <a:rPr lang="cs-CZ" sz="3200">
                <a:latin typeface="Calibri"/>
                <a:cs typeface="Calibri"/>
              </a:rPr>
              <a:t>+</a:t>
            </a:r>
          </a:p>
        </p:txBody>
      </p:sp>
      <p:sp>
        <p:nvSpPr>
          <p:cNvPr id="13" name="object 15"/>
          <p:cNvSpPr>
            <a:spLocks noChangeArrowheads="1"/>
          </p:cNvSpPr>
          <p:nvPr/>
        </p:nvSpPr>
        <p:spPr bwMode="auto">
          <a:xfrm>
            <a:off x="5645144" y="6734188"/>
            <a:ext cx="1600263" cy="1990029"/>
          </a:xfrm>
          <a:prstGeom prst="rect">
            <a:avLst/>
          </a:prstGeom>
          <a:blipFill dpi="0" rotWithShape="1">
            <a:blip r:embed="rId6"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16" name="object 16"/>
          <p:cNvSpPr txBox="1"/>
          <p:nvPr/>
        </p:nvSpPr>
        <p:spPr>
          <a:xfrm>
            <a:off x="5740320" y="8948766"/>
            <a:ext cx="2333716" cy="288415"/>
          </a:xfrm>
          <a:prstGeom prst="rect">
            <a:avLst/>
          </a:prstGeom>
        </p:spPr>
        <p:txBody>
          <a:bodyPr lIns="0" tIns="11306" rIns="0" bIns="0">
            <a:spAutoFit/>
          </a:bodyPr>
          <a:lstStyle/>
          <a:p>
            <a:pPr marL="11306" fontAlgn="auto">
              <a:spcBef>
                <a:spcPts val="89"/>
              </a:spcBef>
              <a:spcAft>
                <a:spcPts val="0"/>
              </a:spcAft>
              <a:defRPr/>
            </a:pPr>
            <a:r>
              <a:rPr lang="cs-CZ">
                <a:latin typeface="Century Gothic" pitchFamily="34" charset="0"/>
                <a:cs typeface="Gotham Book"/>
              </a:rPr>
              <a:t>20 MINUT</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6" name="object 4"/>
          <p:cNvSpPr txBox="1">
            <a:spLocks noChangeArrowheads="1"/>
          </p:cNvSpPr>
          <p:nvPr/>
        </p:nvSpPr>
        <p:spPr bwMode="auto">
          <a:xfrm>
            <a:off x="594765" y="1289154"/>
            <a:ext cx="11924623" cy="3006339"/>
          </a:xfrm>
          <a:prstGeom prst="rect">
            <a:avLst/>
          </a:prstGeom>
          <a:noFill/>
          <a:ln w="9525">
            <a:noFill/>
            <a:miter lim="800000"/>
            <a:headEnd/>
            <a:tailEnd/>
          </a:ln>
        </p:spPr>
        <p:txBody>
          <a:bodyPr lIns="0" tIns="11306" rIns="0" bIns="0">
            <a:spAutoFit/>
          </a:bodyPr>
          <a:lstStyle/>
          <a:p>
            <a:pPr marL="11306">
              <a:spcBef>
                <a:spcPts val="0"/>
              </a:spcBef>
            </a:pPr>
            <a:endParaRPr lang="en-US" sz="500" b="1" dirty="0">
              <a:latin typeface="Century Gothic" pitchFamily="34" charset="0"/>
            </a:endParaRPr>
          </a:p>
          <a:p>
            <a:pPr marL="11306">
              <a:spcBef>
                <a:spcPts val="0"/>
              </a:spcBef>
            </a:pPr>
            <a:r>
              <a:rPr lang="cs-CZ" sz="2800" b="1">
                <a:latin typeface="Century Gothic" pitchFamily="34" charset="0"/>
              </a:rPr>
              <a:t>Pastelové odstíny</a:t>
            </a:r>
          </a:p>
          <a:p>
            <a:pPr marL="11306">
              <a:spcBef>
                <a:spcPts val="0"/>
              </a:spcBef>
            </a:pPr>
            <a:endParaRPr lang="en-US" sz="2800" b="1" dirty="0">
              <a:latin typeface="Century Gothic" pitchFamily="34" charset="0"/>
            </a:endParaRPr>
          </a:p>
          <a:p>
            <a:pPr marL="11306">
              <a:lnSpc>
                <a:spcPct val="109000"/>
              </a:lnSpc>
              <a:spcBef>
                <a:spcPts val="89"/>
              </a:spcBef>
            </a:pPr>
            <a:r>
              <a:rPr lang="cs-CZ" sz="2200">
                <a:latin typeface="Century Gothic" pitchFamily="34" charset="0"/>
              </a:rPr>
              <a:t>5 PASTELOVÝCH odstínů a řada SPECIAL BLONDE 12 se perfektně hodí na barvení velmi jasných vlasů, díky jejích obarvení lehkými a modními odstíny.</a:t>
            </a:r>
          </a:p>
          <a:p>
            <a:pPr marL="11306">
              <a:spcBef>
                <a:spcPts val="123"/>
              </a:spcBef>
            </a:pPr>
            <a:r>
              <a:rPr lang="cs-CZ" sz="2200">
                <a:latin typeface="Century Gothic" pitchFamily="34" charset="0"/>
              </a:rPr>
              <a:t>PASTELOVÉ odstíny mají nejjemnější odlesk v celém systému barvení vlasů.</a:t>
            </a:r>
          </a:p>
          <a:p>
            <a:pPr marL="11306" algn="just">
              <a:lnSpc>
                <a:spcPct val="278000"/>
              </a:lnSpc>
              <a:spcBef>
                <a:spcPts val="111"/>
              </a:spcBef>
            </a:pPr>
            <a:r>
              <a:rPr lang="cs-CZ" sz="2200">
                <a:latin typeface="Century Gothic" pitchFamily="34" charset="0"/>
              </a:rPr>
              <a:t>CLEAR SNIŽUJE INTENZITU PASTELOVÝCH ODSTÍNŮ O POLOVINU, POKUD BUDE SMÍCHÁN V POMĚRU 1: 1</a:t>
            </a:r>
          </a:p>
        </p:txBody>
      </p:sp>
      <p:sp>
        <p:nvSpPr>
          <p:cNvPr id="7" name="object 2"/>
          <p:cNvSpPr>
            <a:spLocks noChangeArrowheads="1"/>
          </p:cNvSpPr>
          <p:nvPr/>
        </p:nvSpPr>
        <p:spPr bwMode="auto">
          <a:xfrm>
            <a:off x="8493739" y="4233857"/>
            <a:ext cx="1301823" cy="4055777"/>
          </a:xfrm>
          <a:prstGeom prst="rect">
            <a:avLst/>
          </a:prstGeom>
          <a:blipFill dpi="0" rotWithShape="1">
            <a:blip r:embed="rId4"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8" name="object 3"/>
          <p:cNvSpPr txBox="1"/>
          <p:nvPr/>
        </p:nvSpPr>
        <p:spPr>
          <a:xfrm>
            <a:off x="1644616" y="8363340"/>
            <a:ext cx="3944647" cy="371112"/>
          </a:xfrm>
          <a:prstGeom prst="rect">
            <a:avLst/>
          </a:prstGeom>
        </p:spPr>
        <p:txBody>
          <a:bodyPr lIns="0" tIns="47483" rIns="0" bIns="0">
            <a:spAutoFit/>
          </a:bodyPr>
          <a:lstStyle/>
          <a:p>
            <a:pPr marL="11306" fontAlgn="auto">
              <a:spcBef>
                <a:spcPts val="374"/>
              </a:spcBef>
              <a:spcAft>
                <a:spcPts val="0"/>
              </a:spcAft>
              <a:defRPr/>
            </a:pPr>
            <a:r>
              <a:rPr lang="cs-CZ" sz="2100">
                <a:latin typeface="Century Gothic" pitchFamily="34" charset="0"/>
                <a:cs typeface="Gotham Book"/>
              </a:rPr>
              <a:t>PASTEL</a:t>
            </a:r>
            <a:r>
              <a:rPr lang="cs-CZ" sz="2100">
                <a:latin typeface="Corbel" pitchFamily="34" charset="0"/>
                <a:cs typeface="Gotham Book"/>
              </a:rPr>
              <a:t>  OCEAN 50 g</a:t>
            </a:r>
          </a:p>
        </p:txBody>
      </p:sp>
      <p:sp>
        <p:nvSpPr>
          <p:cNvPr id="9" name="object 4"/>
          <p:cNvSpPr txBox="1">
            <a:spLocks noChangeArrowheads="1"/>
          </p:cNvSpPr>
          <p:nvPr/>
        </p:nvSpPr>
        <p:spPr bwMode="auto">
          <a:xfrm>
            <a:off x="7675756" y="8363340"/>
            <a:ext cx="3327238" cy="371112"/>
          </a:xfrm>
          <a:prstGeom prst="rect">
            <a:avLst/>
          </a:prstGeom>
          <a:noFill/>
          <a:ln w="9525">
            <a:noFill/>
            <a:miter lim="800000"/>
            <a:headEnd/>
            <a:tailEnd/>
          </a:ln>
        </p:spPr>
        <p:txBody>
          <a:bodyPr wrap="square" lIns="0" tIns="47483" rIns="0" bIns="0">
            <a:spAutoFit/>
          </a:bodyPr>
          <a:lstStyle/>
          <a:p>
            <a:pPr algn="r">
              <a:spcBef>
                <a:spcPts val="378"/>
              </a:spcBef>
            </a:pPr>
            <a:r>
              <a:rPr lang="cs-CZ" sz="2100">
                <a:latin typeface="Century Gothic" pitchFamily="34" charset="0"/>
              </a:rPr>
              <a:t>OXYMILK 5 VOL. 50 g</a:t>
            </a:r>
          </a:p>
        </p:txBody>
      </p:sp>
      <p:sp>
        <p:nvSpPr>
          <p:cNvPr id="10" name="object 5"/>
          <p:cNvSpPr txBox="1"/>
          <p:nvPr/>
        </p:nvSpPr>
        <p:spPr>
          <a:xfrm>
            <a:off x="5357224" y="6447015"/>
            <a:ext cx="2585336" cy="929616"/>
          </a:xfrm>
          <a:prstGeom prst="rect">
            <a:avLst/>
          </a:prstGeom>
        </p:spPr>
        <p:txBody>
          <a:bodyPr wrap="square" lIns="0" tIns="11306" rIns="0" bIns="0">
            <a:spAutoFit/>
          </a:bodyPr>
          <a:lstStyle/>
          <a:p>
            <a:pPr algn="ctr" fontAlgn="auto">
              <a:spcBef>
                <a:spcPts val="89"/>
              </a:spcBef>
              <a:spcAft>
                <a:spcPts val="0"/>
              </a:spcAft>
              <a:defRPr/>
            </a:pPr>
            <a:r>
              <a:rPr lang="cs-CZ" sz="3200">
                <a:latin typeface="Century Gothic" pitchFamily="34" charset="0"/>
                <a:cs typeface="Calibri"/>
              </a:rPr>
              <a:t>SMĚS</a:t>
            </a:r>
          </a:p>
          <a:p>
            <a:pPr algn="ctr" fontAlgn="auto">
              <a:spcBef>
                <a:spcPts val="783"/>
              </a:spcBef>
              <a:spcAft>
                <a:spcPts val="0"/>
              </a:spcAft>
              <a:tabLst>
                <a:tab pos="1165036" algn="l"/>
              </a:tabLst>
              <a:defRPr/>
            </a:pPr>
            <a:r>
              <a:rPr lang="cs-CZ" sz="2100" u="sng">
                <a:uFill>
                  <a:solidFill>
                    <a:srgbClr val="000000"/>
                  </a:solidFill>
                </a:uFill>
                <a:latin typeface="Century Gothic" pitchFamily="34" charset="0"/>
                <a:cs typeface="Gotham Book"/>
              </a:rPr>
              <a:t> </a:t>
            </a:r>
          </a:p>
        </p:txBody>
      </p:sp>
      <p:sp>
        <p:nvSpPr>
          <p:cNvPr id="11" name="object 21"/>
          <p:cNvSpPr>
            <a:spLocks noChangeArrowheads="1"/>
          </p:cNvSpPr>
          <p:nvPr/>
        </p:nvSpPr>
        <p:spPr bwMode="auto">
          <a:xfrm>
            <a:off x="2294572" y="5876932"/>
            <a:ext cx="1024168" cy="2303275"/>
          </a:xfrm>
          <a:prstGeom prst="rect">
            <a:avLst/>
          </a:prstGeom>
          <a:blipFill dpi="0" rotWithShape="1">
            <a:blip r:embed="rId5" cstate="print"/>
            <a:srcRect/>
            <a:stretch>
              <a:fillRect/>
            </a:stretch>
          </a:blipFill>
          <a:ln w="9525">
            <a:noFill/>
            <a:miter lim="800000"/>
            <a:headEnd/>
            <a:tailEnd/>
          </a:ln>
        </p:spPr>
        <p:txBody>
          <a:bodyPr lIns="0" tIns="0" rIns="0" bIns="0"/>
          <a:lstStyle/>
          <a:p>
            <a:endParaRPr lang="it-IT">
              <a:latin typeface="Calibri" pitchFamily="34" charset="0"/>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20" name="object 102"/>
          <p:cNvSpPr txBox="1">
            <a:spLocks noChangeArrowheads="1"/>
          </p:cNvSpPr>
          <p:nvPr/>
        </p:nvSpPr>
        <p:spPr bwMode="auto">
          <a:xfrm>
            <a:off x="681405" y="1352765"/>
            <a:ext cx="12253914" cy="2277358"/>
          </a:xfrm>
          <a:prstGeom prst="rect">
            <a:avLst/>
          </a:prstGeom>
          <a:noFill/>
          <a:ln w="9525">
            <a:noFill/>
            <a:miter lim="800000"/>
            <a:headEnd/>
            <a:tailEnd/>
          </a:ln>
        </p:spPr>
        <p:txBody>
          <a:bodyPr wrap="square" lIns="0" tIns="11306" rIns="0" bIns="0">
            <a:spAutoFit/>
          </a:bodyPr>
          <a:lstStyle/>
          <a:p>
            <a:pPr marL="11306">
              <a:lnSpc>
                <a:spcPct val="118000"/>
              </a:lnSpc>
              <a:spcBef>
                <a:spcPts val="89"/>
              </a:spcBef>
            </a:pPr>
            <a:r>
              <a:rPr lang="cs-CZ" sz="2500" b="1" dirty="0">
                <a:latin typeface="Century Gothic" pitchFamily="34" charset="0"/>
              </a:rPr>
              <a:t>BEAUTY FUSION </a:t>
            </a:r>
            <a:r>
              <a:rPr lang="cs-CZ" sz="2500" dirty="0">
                <a:latin typeface="Century Gothic" pitchFamily="34" charset="0"/>
              </a:rPr>
              <a:t>je multifunkční ochrannou barvou, </a:t>
            </a:r>
          </a:p>
          <a:p>
            <a:pPr marL="11306">
              <a:lnSpc>
                <a:spcPct val="118000"/>
              </a:lnSpc>
              <a:spcBef>
                <a:spcPts val="89"/>
              </a:spcBef>
            </a:pPr>
            <a:r>
              <a:rPr lang="cs-CZ" sz="2500" dirty="0">
                <a:latin typeface="Century Gothic" pitchFamily="34" charset="0"/>
              </a:rPr>
              <a:t>První na trhu, která nabízí </a:t>
            </a:r>
            <a:r>
              <a:rPr lang="cs-CZ" sz="2500" b="1" dirty="0">
                <a:latin typeface="Century Gothic" pitchFamily="34" charset="0"/>
              </a:rPr>
              <a:t>3 </a:t>
            </a:r>
            <a:r>
              <a:rPr lang="cs-CZ" sz="2500" dirty="0">
                <a:latin typeface="Century Gothic" pitchFamily="34" charset="0"/>
              </a:rPr>
              <a:t>možnosti v 1: </a:t>
            </a:r>
          </a:p>
          <a:p>
            <a:pPr marL="11306">
              <a:lnSpc>
                <a:spcPct val="118000"/>
              </a:lnSpc>
              <a:spcBef>
                <a:spcPts val="89"/>
              </a:spcBef>
            </a:pPr>
            <a:r>
              <a:rPr lang="cs-CZ" sz="2500" b="1" dirty="0">
                <a:latin typeface="Century Gothic" pitchFamily="34" charset="0"/>
              </a:rPr>
              <a:t>GLOSS </a:t>
            </a:r>
            <a:r>
              <a:rPr lang="cs-CZ" sz="2500" dirty="0">
                <a:latin typeface="Century Gothic" pitchFamily="34" charset="0"/>
              </a:rPr>
              <a:t>barva tón v tónu  </a:t>
            </a:r>
            <a:r>
              <a:rPr lang="cs-CZ" sz="2500" b="1" dirty="0">
                <a:latin typeface="Century Gothic" pitchFamily="34" charset="0"/>
              </a:rPr>
              <a:t>DEMI PLUS </a:t>
            </a:r>
            <a:r>
              <a:rPr lang="cs-CZ" sz="2500" dirty="0">
                <a:latin typeface="Century Gothic" pitchFamily="34" charset="0"/>
              </a:rPr>
              <a:t>polopermanentní barva  </a:t>
            </a:r>
            <a:r>
              <a:rPr lang="cs-CZ" sz="2500" b="1" dirty="0">
                <a:latin typeface="Century Gothic" pitchFamily="34" charset="0"/>
              </a:rPr>
              <a:t>FULL </a:t>
            </a:r>
            <a:r>
              <a:rPr lang="cs-CZ" sz="2500" dirty="0">
                <a:latin typeface="Century Gothic" pitchFamily="34" charset="0"/>
              </a:rPr>
              <a:t>permanentní barva </a:t>
            </a:r>
          </a:p>
          <a:p>
            <a:pPr marL="11306">
              <a:lnSpc>
                <a:spcPct val="118000"/>
              </a:lnSpc>
              <a:spcBef>
                <a:spcPts val="89"/>
              </a:spcBef>
            </a:pPr>
            <a:endParaRPr lang="en-US" sz="2500" dirty="0">
              <a:latin typeface="Century Gothic" pitchFamily="34" charset="0"/>
            </a:endParaRPr>
          </a:p>
        </p:txBody>
      </p:sp>
      <p:sp>
        <p:nvSpPr>
          <p:cNvPr id="22" name="object 105"/>
          <p:cNvSpPr>
            <a:spLocks noChangeArrowheads="1"/>
          </p:cNvSpPr>
          <p:nvPr/>
        </p:nvSpPr>
        <p:spPr bwMode="auto">
          <a:xfrm>
            <a:off x="1721660" y="3513236"/>
            <a:ext cx="1472242" cy="3008077"/>
          </a:xfrm>
          <a:prstGeom prst="rect">
            <a:avLst/>
          </a:prstGeom>
          <a:blipFill dpi="0" rotWithShape="1">
            <a:blip r:embed="rId4"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23" name="object 109"/>
          <p:cNvSpPr>
            <a:spLocks noChangeArrowheads="1"/>
          </p:cNvSpPr>
          <p:nvPr/>
        </p:nvSpPr>
        <p:spPr bwMode="auto">
          <a:xfrm>
            <a:off x="633482" y="7405770"/>
            <a:ext cx="448074" cy="442229"/>
          </a:xfrm>
          <a:prstGeom prst="rect">
            <a:avLst/>
          </a:prstGeom>
          <a:blipFill dpi="0" rotWithShape="1">
            <a:blip r:embed="rId5"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25" name="object 111"/>
          <p:cNvSpPr>
            <a:spLocks noChangeArrowheads="1"/>
          </p:cNvSpPr>
          <p:nvPr/>
        </p:nvSpPr>
        <p:spPr bwMode="auto">
          <a:xfrm>
            <a:off x="8954847" y="8290227"/>
            <a:ext cx="512084" cy="515934"/>
          </a:xfrm>
          <a:prstGeom prst="rect">
            <a:avLst/>
          </a:prstGeom>
          <a:blipFill dpi="0" rotWithShape="1">
            <a:blip r:embed="rId6"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27" name="object 113"/>
          <p:cNvSpPr>
            <a:spLocks noChangeArrowheads="1"/>
          </p:cNvSpPr>
          <p:nvPr/>
        </p:nvSpPr>
        <p:spPr bwMode="auto">
          <a:xfrm>
            <a:off x="4282081" y="8069113"/>
            <a:ext cx="512084" cy="522076"/>
          </a:xfrm>
          <a:prstGeom prst="rect">
            <a:avLst/>
          </a:prstGeom>
          <a:blipFill dpi="0" rotWithShape="1">
            <a:blip r:embed="rId7"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29" name="object 115"/>
          <p:cNvSpPr>
            <a:spLocks noChangeArrowheads="1"/>
          </p:cNvSpPr>
          <p:nvPr/>
        </p:nvSpPr>
        <p:spPr bwMode="auto">
          <a:xfrm>
            <a:off x="5498280" y="4089055"/>
            <a:ext cx="1472242" cy="2948191"/>
          </a:xfrm>
          <a:prstGeom prst="rect">
            <a:avLst/>
          </a:prstGeom>
          <a:blipFill dpi="0" rotWithShape="1">
            <a:blip r:embed="rId4"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30" name="object 116"/>
          <p:cNvSpPr>
            <a:spLocks noChangeArrowheads="1"/>
          </p:cNvSpPr>
          <p:nvPr/>
        </p:nvSpPr>
        <p:spPr bwMode="auto">
          <a:xfrm>
            <a:off x="10043026" y="4752398"/>
            <a:ext cx="1472242" cy="2786963"/>
          </a:xfrm>
          <a:prstGeom prst="rect">
            <a:avLst/>
          </a:prstGeom>
          <a:blipFill dpi="0" rotWithShape="1">
            <a:blip r:embed="rId4"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31" name="CasellaDiTesto 30"/>
          <p:cNvSpPr txBox="1"/>
          <p:nvPr/>
        </p:nvSpPr>
        <p:spPr>
          <a:xfrm>
            <a:off x="1161486" y="7132478"/>
            <a:ext cx="3180544" cy="851636"/>
          </a:xfrm>
          <a:prstGeom prst="rect">
            <a:avLst/>
          </a:prstGeom>
          <a:noFill/>
        </p:spPr>
        <p:txBody>
          <a:bodyPr wrap="square" lIns="81400" tIns="40700" rIns="81400" bIns="40700" rtlCol="0">
            <a:spAutoFit/>
          </a:bodyPr>
          <a:lstStyle/>
          <a:p>
            <a:r>
              <a:rPr lang="cs-CZ" sz="2500">
                <a:latin typeface="Century Gothic" pitchFamily="34" charset="0"/>
              </a:rPr>
              <a:t>GLOSS </a:t>
            </a:r>
          </a:p>
          <a:p>
            <a:r>
              <a:rPr lang="cs-CZ" sz="2500" i="1">
                <a:latin typeface="Century Gothic" pitchFamily="34" charset="0"/>
              </a:rPr>
              <a:t>Barva tón v tónu</a:t>
            </a:r>
          </a:p>
        </p:txBody>
      </p:sp>
      <p:sp>
        <p:nvSpPr>
          <p:cNvPr id="32" name="CasellaDiTesto 31"/>
          <p:cNvSpPr txBox="1"/>
          <p:nvPr/>
        </p:nvSpPr>
        <p:spPr>
          <a:xfrm>
            <a:off x="4882123" y="7892563"/>
            <a:ext cx="3976732" cy="1236357"/>
          </a:xfrm>
          <a:prstGeom prst="rect">
            <a:avLst/>
          </a:prstGeom>
          <a:noFill/>
        </p:spPr>
        <p:txBody>
          <a:bodyPr wrap="square" lIns="81400" tIns="40700" rIns="81400" bIns="40700" rtlCol="0">
            <a:spAutoFit/>
          </a:bodyPr>
          <a:lstStyle/>
          <a:p>
            <a:r>
              <a:rPr lang="cs-CZ" sz="2500" dirty="0">
                <a:latin typeface="Century Gothic" pitchFamily="34" charset="0"/>
              </a:rPr>
              <a:t>DEMI PLUS</a:t>
            </a:r>
          </a:p>
          <a:p>
            <a:r>
              <a:rPr lang="cs-CZ" sz="2500" i="1" dirty="0">
                <a:latin typeface="Century Gothic" pitchFamily="34" charset="0"/>
              </a:rPr>
              <a:t>Demi Polopermanentní barva</a:t>
            </a:r>
          </a:p>
        </p:txBody>
      </p:sp>
      <p:sp>
        <p:nvSpPr>
          <p:cNvPr id="33" name="CasellaDiTesto 32"/>
          <p:cNvSpPr txBox="1"/>
          <p:nvPr/>
        </p:nvSpPr>
        <p:spPr>
          <a:xfrm>
            <a:off x="9562923" y="8099860"/>
            <a:ext cx="3600616" cy="851636"/>
          </a:xfrm>
          <a:prstGeom prst="rect">
            <a:avLst/>
          </a:prstGeom>
          <a:noFill/>
        </p:spPr>
        <p:txBody>
          <a:bodyPr wrap="square" lIns="81400" tIns="40700" rIns="81400" bIns="40700" rtlCol="0">
            <a:spAutoFit/>
          </a:bodyPr>
          <a:lstStyle/>
          <a:p>
            <a:r>
              <a:rPr lang="cs-CZ" sz="2500">
                <a:latin typeface="Century Gothic" pitchFamily="34" charset="0"/>
              </a:rPr>
              <a:t>FULL</a:t>
            </a:r>
          </a:p>
          <a:p>
            <a:r>
              <a:rPr lang="cs-CZ" sz="2500" i="1">
                <a:latin typeface="Century Gothic" pitchFamily="34" charset="0"/>
              </a:rPr>
              <a:t>Permanentní barva</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6" name="object 4"/>
          <p:cNvSpPr txBox="1">
            <a:spLocks noChangeArrowheads="1"/>
          </p:cNvSpPr>
          <p:nvPr/>
        </p:nvSpPr>
        <p:spPr bwMode="auto">
          <a:xfrm>
            <a:off x="594765" y="1289154"/>
            <a:ext cx="11924623" cy="6595911"/>
          </a:xfrm>
          <a:prstGeom prst="rect">
            <a:avLst/>
          </a:prstGeom>
          <a:noFill/>
          <a:ln w="9525">
            <a:noFill/>
            <a:miter lim="800000"/>
            <a:headEnd/>
            <a:tailEnd/>
          </a:ln>
        </p:spPr>
        <p:txBody>
          <a:bodyPr lIns="0" tIns="11306" rIns="0" bIns="0">
            <a:spAutoFit/>
          </a:bodyPr>
          <a:lstStyle/>
          <a:p>
            <a:pPr marL="11306">
              <a:spcBef>
                <a:spcPts val="0"/>
              </a:spcBef>
            </a:pPr>
            <a:endParaRPr lang="en-US" sz="500" b="1" dirty="0">
              <a:latin typeface="Century Gothic" pitchFamily="34" charset="0"/>
            </a:endParaRPr>
          </a:p>
          <a:p>
            <a:pPr marL="11306">
              <a:spcBef>
                <a:spcPts val="0"/>
              </a:spcBef>
            </a:pPr>
            <a:r>
              <a:rPr lang="cs-CZ" sz="2800" b="1">
                <a:latin typeface="Century Gothic" pitchFamily="34" charset="0"/>
              </a:rPr>
              <a:t>Pastelové odstíny</a:t>
            </a:r>
          </a:p>
          <a:p>
            <a:pPr marL="11306">
              <a:spcBef>
                <a:spcPts val="0"/>
              </a:spcBef>
            </a:pPr>
            <a:endParaRPr lang="en-US" sz="2800" b="1" dirty="0">
              <a:latin typeface="Century Gothic" pitchFamily="34" charset="0"/>
            </a:endParaRPr>
          </a:p>
          <a:p>
            <a:pPr marL="11306">
              <a:spcBef>
                <a:spcPts val="0"/>
              </a:spcBef>
            </a:pPr>
            <a:r>
              <a:rPr lang="cs-CZ" sz="2400" b="1" cap="small">
                <a:latin typeface="Century Gothic" pitchFamily="34" charset="0"/>
              </a:rPr>
              <a:t>POSTUP</a:t>
            </a:r>
          </a:p>
          <a:p>
            <a:pPr marL="11306">
              <a:spcBef>
                <a:spcPts val="0"/>
              </a:spcBef>
            </a:pPr>
            <a:endParaRPr lang="en-US" sz="2800" b="1" dirty="0">
              <a:latin typeface="Century Gothic" pitchFamily="34" charset="0"/>
            </a:endParaRPr>
          </a:p>
          <a:p>
            <a:pPr marL="11306">
              <a:buFontTx/>
              <a:buChar char="•"/>
            </a:pPr>
            <a:r>
              <a:rPr lang="cs-CZ" sz="2400">
                <a:latin typeface="Century Gothic" pitchFamily="34" charset="0"/>
              </a:rPr>
              <a:t>PŘED ZAHÁJENÍM BARVENÍ SE MUSÍ ODSTRANIT PŮVODNÍ BARVA DO ÚROVNĚ 10-11</a:t>
            </a:r>
          </a:p>
          <a:p>
            <a:pPr marL="11306">
              <a:spcBef>
                <a:spcPts val="423"/>
              </a:spcBef>
              <a:buFontTx/>
              <a:buChar char="•"/>
            </a:pPr>
            <a:r>
              <a:rPr lang="cs-CZ" sz="2400">
                <a:latin typeface="Century Gothic" pitchFamily="34" charset="0"/>
              </a:rPr>
              <a:t>UMÝT A OSUŠIT VLASY FÉNEM</a:t>
            </a:r>
          </a:p>
          <a:p>
            <a:pPr marL="11306">
              <a:spcBef>
                <a:spcPts val="423"/>
              </a:spcBef>
              <a:buFontTx/>
              <a:buChar char="•"/>
            </a:pPr>
            <a:r>
              <a:rPr lang="cs-CZ" sz="2400">
                <a:latin typeface="Century Gothic" pitchFamily="34" charset="0"/>
              </a:rPr>
              <a:t>NA CELÉ VLASY APLIKUJTE GOOD SOCIETY EQ FACTOR 51</a:t>
            </a:r>
          </a:p>
          <a:p>
            <a:pPr marL="11306">
              <a:spcBef>
                <a:spcPts val="423"/>
              </a:spcBef>
              <a:buFontTx/>
              <a:buChar char="•"/>
            </a:pPr>
            <a:r>
              <a:rPr lang="cs-CZ" sz="2400">
                <a:latin typeface="Century Gothic" pitchFamily="34" charset="0"/>
              </a:rPr>
              <a:t>SMÍCHAT 1 ČÁST PASTEL + 1 ČÁST OXYMILK 5 VOL.</a:t>
            </a:r>
          </a:p>
          <a:p>
            <a:pPr marL="11306">
              <a:spcBef>
                <a:spcPts val="423"/>
              </a:spcBef>
              <a:buFontTx/>
              <a:buChar char="•"/>
            </a:pPr>
            <a:r>
              <a:rPr lang="cs-CZ" sz="2400">
                <a:latin typeface="Century Gothic" pitchFamily="34" charset="0"/>
              </a:rPr>
              <a:t>APLIKUJTE A VYČKEJTE PO DOBU PŮSOBENÍ</a:t>
            </a:r>
          </a:p>
          <a:p>
            <a:pPr marL="11306">
              <a:spcBef>
                <a:spcPts val="423"/>
              </a:spcBef>
              <a:buFontTx/>
              <a:buChar char="•"/>
            </a:pPr>
            <a:r>
              <a:rPr lang="cs-CZ" sz="2400">
                <a:latin typeface="Century Gothic" pitchFamily="34" charset="0"/>
              </a:rPr>
              <a:t>DŮKLADNĚ OPLÁCHNĚTE VODOU AŽ VODA BUDE ZCELA ČIRÁ</a:t>
            </a:r>
          </a:p>
          <a:p>
            <a:pPr marL="11306">
              <a:spcBef>
                <a:spcPts val="423"/>
              </a:spcBef>
              <a:buFontTx/>
              <a:buChar char="•"/>
            </a:pPr>
            <a:r>
              <a:rPr lang="cs-CZ" sz="2400">
                <a:latin typeface="Century Gothic" pitchFamily="34" charset="0"/>
              </a:rPr>
              <a:t>APLIKUJTE KONDICIONÉR</a:t>
            </a:r>
          </a:p>
          <a:p>
            <a:pPr marL="11306">
              <a:lnSpc>
                <a:spcPct val="104000"/>
              </a:lnSpc>
            </a:pPr>
            <a:endParaRPr lang="it-IT" sz="2400" dirty="0">
              <a:latin typeface="Century Gothic" pitchFamily="34" charset="0"/>
            </a:endParaRPr>
          </a:p>
          <a:p>
            <a:pPr marL="11306">
              <a:lnSpc>
                <a:spcPct val="104000"/>
              </a:lnSpc>
            </a:pPr>
            <a:r>
              <a:rPr lang="cs-CZ" sz="2400">
                <a:latin typeface="Century Gothic" pitchFamily="34" charset="0"/>
              </a:rPr>
              <a:t>VÝSLEDEK BARVENÍ VLASŮ BUDE PO UMYTÍ ZMÍRNĚN, PO DELŠÍ DOBĚ BUDE STÁLE JEMNĚJŠÍ.</a:t>
            </a:r>
          </a:p>
          <a:p>
            <a:pPr marL="11306"/>
            <a:endParaRPr lang="it-IT" sz="2400" dirty="0">
              <a:latin typeface="Century Gothic" pitchFamily="34" charset="0"/>
            </a:endParaRPr>
          </a:p>
          <a:p>
            <a:pPr marL="11306"/>
            <a:r>
              <a:rPr lang="cs-CZ" sz="2400" b="1">
                <a:latin typeface="Century Gothic" pitchFamily="34" charset="0"/>
              </a:rPr>
              <a:t>ČAS PŮSOBENÍ</a:t>
            </a:r>
            <a:r>
              <a:rPr lang="cs-CZ" sz="2400">
                <a:latin typeface="Century Gothic" pitchFamily="34" charset="0"/>
              </a:rPr>
              <a:t>: max. 20 minut</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6" name="object 4"/>
          <p:cNvSpPr txBox="1">
            <a:spLocks noChangeArrowheads="1"/>
          </p:cNvSpPr>
          <p:nvPr/>
        </p:nvSpPr>
        <p:spPr bwMode="auto">
          <a:xfrm>
            <a:off x="594765" y="1289154"/>
            <a:ext cx="11924623" cy="8211097"/>
          </a:xfrm>
          <a:prstGeom prst="rect">
            <a:avLst/>
          </a:prstGeom>
          <a:noFill/>
          <a:ln w="9525">
            <a:noFill/>
            <a:miter lim="800000"/>
            <a:headEnd/>
            <a:tailEnd/>
          </a:ln>
        </p:spPr>
        <p:txBody>
          <a:bodyPr lIns="0" tIns="11306" rIns="0" bIns="0">
            <a:spAutoFit/>
          </a:bodyPr>
          <a:lstStyle/>
          <a:p>
            <a:pPr marL="11306">
              <a:spcBef>
                <a:spcPts val="0"/>
              </a:spcBef>
            </a:pPr>
            <a:endParaRPr lang="en-US" sz="500" b="1" dirty="0">
              <a:latin typeface="Century Gothic" pitchFamily="34" charset="0"/>
            </a:endParaRPr>
          </a:p>
          <a:p>
            <a:pPr marL="11306">
              <a:spcBef>
                <a:spcPts val="0"/>
              </a:spcBef>
            </a:pPr>
            <a:r>
              <a:rPr lang="cs-CZ" sz="2800" b="1">
                <a:latin typeface="Century Gothic" pitchFamily="34" charset="0"/>
              </a:rPr>
              <a:t>GLOSS Možné služby</a:t>
            </a:r>
          </a:p>
          <a:p>
            <a:pPr marL="11306">
              <a:spcBef>
                <a:spcPts val="0"/>
              </a:spcBef>
            </a:pPr>
            <a:endParaRPr lang="en-US" sz="2800" b="1" dirty="0">
              <a:latin typeface="Century Gothic" pitchFamily="34" charset="0"/>
            </a:endParaRPr>
          </a:p>
          <a:p>
            <a:pPr marL="11306">
              <a:spcBef>
                <a:spcPts val="0"/>
              </a:spcBef>
            </a:pPr>
            <a:r>
              <a:rPr lang="cs-CZ" sz="2400" b="1">
                <a:latin typeface="Century Gothic" pitchFamily="34" charset="0"/>
              </a:rPr>
              <a:t>JAK PŘIDAT INTENZITU PŘIROZENÉ BARVĚ</a:t>
            </a:r>
          </a:p>
          <a:p>
            <a:pPr marL="11306">
              <a:spcBef>
                <a:spcPts val="0"/>
              </a:spcBef>
            </a:pPr>
            <a:r>
              <a:rPr lang="cs-CZ" sz="2400">
                <a:latin typeface="Century Gothic" pitchFamily="34" charset="0"/>
              </a:rPr>
              <a:t>Gloss BEAUTY FUSION je perfektním zákrokem pro osoby, které nikdy nebarvily vlasy a chtějí přidat intenzitu barvě podkladu.</a:t>
            </a:r>
          </a:p>
          <a:p>
            <a:pPr marL="11306">
              <a:spcBef>
                <a:spcPts val="0"/>
              </a:spcBef>
            </a:pPr>
            <a:endParaRPr lang="en-US" sz="2400" dirty="0">
              <a:latin typeface="Century Gothic" pitchFamily="34" charset="0"/>
            </a:endParaRPr>
          </a:p>
          <a:p>
            <a:pPr marL="11306">
              <a:spcBef>
                <a:spcPts val="0"/>
              </a:spcBef>
            </a:pPr>
            <a:endParaRPr lang="en-US" sz="2400" dirty="0">
              <a:latin typeface="Century Gothic" pitchFamily="34" charset="0"/>
            </a:endParaRPr>
          </a:p>
          <a:p>
            <a:pPr marL="11306">
              <a:spcBef>
                <a:spcPts val="0"/>
              </a:spcBef>
            </a:pPr>
            <a:r>
              <a:rPr lang="cs-CZ" sz="2400" b="1">
                <a:latin typeface="Century Gothic" pitchFamily="34" charset="0"/>
              </a:rPr>
              <a:t>POSTUP</a:t>
            </a:r>
          </a:p>
          <a:p>
            <a:pPr marL="11306">
              <a:spcBef>
                <a:spcPts val="0"/>
              </a:spcBef>
            </a:pPr>
            <a:endParaRPr lang="en-US" sz="2400" b="1" dirty="0">
              <a:latin typeface="Century Gothic" pitchFamily="34" charset="0"/>
            </a:endParaRPr>
          </a:p>
          <a:p>
            <a:pPr marL="158278" indent="-146972" fontAlgn="auto">
              <a:spcBef>
                <a:spcPts val="516"/>
              </a:spcBef>
              <a:spcAft>
                <a:spcPts val="0"/>
              </a:spcAft>
              <a:buFontTx/>
              <a:buChar char="•"/>
              <a:tabLst>
                <a:tab pos="158843" algn="l"/>
              </a:tabLst>
              <a:defRPr/>
            </a:pPr>
            <a:r>
              <a:rPr lang="cs-CZ" sz="2400">
                <a:latin typeface="Century Gothic" pitchFamily="34" charset="0"/>
                <a:cs typeface="Gotham Book"/>
              </a:rPr>
              <a:t>PROVEĎTE DIAGNOZU</a:t>
            </a:r>
          </a:p>
          <a:p>
            <a:pPr marL="158278" indent="-146972" fontAlgn="auto">
              <a:spcBef>
                <a:spcPts val="427"/>
              </a:spcBef>
              <a:spcAft>
                <a:spcPts val="0"/>
              </a:spcAft>
              <a:buFontTx/>
              <a:buChar char="•"/>
              <a:tabLst>
                <a:tab pos="158843" algn="l"/>
              </a:tabLst>
              <a:defRPr/>
            </a:pPr>
            <a:r>
              <a:rPr lang="cs-CZ" sz="2400">
                <a:latin typeface="Century Gothic" pitchFamily="34" charset="0"/>
                <a:cs typeface="Gotham Book"/>
              </a:rPr>
              <a:t>UMÝT VLASY ŠAMPONEM</a:t>
            </a:r>
          </a:p>
          <a:p>
            <a:pPr marL="158278" indent="-146972" fontAlgn="auto">
              <a:spcBef>
                <a:spcPts val="423"/>
              </a:spcBef>
              <a:spcAft>
                <a:spcPts val="0"/>
              </a:spcAft>
              <a:buFontTx/>
              <a:buChar char="•"/>
              <a:tabLst>
                <a:tab pos="158843" algn="l"/>
              </a:tabLst>
              <a:defRPr/>
            </a:pPr>
            <a:r>
              <a:rPr lang="cs-CZ" sz="2400">
                <a:latin typeface="Century Gothic" pitchFamily="34" charset="0"/>
                <a:cs typeface="Gotham Book"/>
              </a:rPr>
              <a:t>OSUŠIT RUČNÍKEM AŽ 80 %</a:t>
            </a:r>
          </a:p>
          <a:p>
            <a:pPr marL="158278" indent="-146972" fontAlgn="auto">
              <a:spcBef>
                <a:spcPts val="427"/>
              </a:spcBef>
              <a:spcAft>
                <a:spcPts val="0"/>
              </a:spcAft>
              <a:buFontTx/>
              <a:buChar char="•"/>
              <a:tabLst>
                <a:tab pos="158843" algn="l"/>
              </a:tabLst>
              <a:defRPr/>
            </a:pPr>
            <a:r>
              <a:rPr lang="cs-CZ" sz="2400">
                <a:latin typeface="Century Gothic" pitchFamily="34" charset="0"/>
                <a:cs typeface="Gotham Book"/>
              </a:rPr>
              <a:t>ODMĚŘIT A SMÍCHAT 1 ČÁST BARVY + 1 ČÁST OXYMILK 5 VOL.</a:t>
            </a:r>
          </a:p>
          <a:p>
            <a:pPr marL="158278" indent="-146972" fontAlgn="auto">
              <a:spcBef>
                <a:spcPts val="427"/>
              </a:spcBef>
              <a:spcAft>
                <a:spcPts val="0"/>
              </a:spcAft>
              <a:buFontTx/>
              <a:buChar char="•"/>
              <a:tabLst>
                <a:tab pos="158843" algn="l"/>
              </a:tabLst>
              <a:defRPr/>
            </a:pPr>
            <a:r>
              <a:rPr lang="cs-CZ" sz="2400">
                <a:latin typeface="Century Gothic" pitchFamily="34" charset="0"/>
                <a:cs typeface="Gotham Book"/>
              </a:rPr>
              <a:t>POUŽÍVEJTE OD KOŘÍNKŮ, AŽ KE KONEČKŮM VLASŮ DLE POTŘEB</a:t>
            </a:r>
          </a:p>
          <a:p>
            <a:pPr marL="158278" indent="-146972" fontAlgn="auto">
              <a:spcBef>
                <a:spcPts val="427"/>
              </a:spcBef>
              <a:spcAft>
                <a:spcPts val="0"/>
              </a:spcAft>
              <a:buFontTx/>
              <a:buChar char="•"/>
              <a:tabLst>
                <a:tab pos="158843" algn="l"/>
              </a:tabLst>
              <a:defRPr/>
            </a:pPr>
            <a:r>
              <a:rPr lang="cs-CZ" sz="2400">
                <a:latin typeface="Century Gothic" pitchFamily="34" charset="0"/>
                <a:cs typeface="Gotham Book"/>
              </a:rPr>
              <a:t>VYČKEJTE PO DOBU PŮSOBENÍ (MAXIMÁLNĚ 20 MIN)</a:t>
            </a:r>
          </a:p>
          <a:p>
            <a:pPr marL="158278" indent="-146972" fontAlgn="auto">
              <a:spcBef>
                <a:spcPts val="427"/>
              </a:spcBef>
              <a:spcAft>
                <a:spcPts val="0"/>
              </a:spcAft>
              <a:buFontTx/>
              <a:buChar char="•"/>
              <a:tabLst>
                <a:tab pos="158843" algn="l"/>
              </a:tabLst>
              <a:defRPr/>
            </a:pPr>
            <a:r>
              <a:rPr lang="cs-CZ" sz="2400">
                <a:latin typeface="Century Gothic" pitchFamily="34" charset="0"/>
                <a:cs typeface="Gotham Book"/>
              </a:rPr>
              <a:t>DŮKLADNĚ OPLÁCHNĚTE VODOU AŽ VODA BUDE ZCELA ČIRÁ</a:t>
            </a:r>
          </a:p>
          <a:p>
            <a:pPr marL="158278" indent="-146972" fontAlgn="auto">
              <a:spcBef>
                <a:spcPts val="427"/>
              </a:spcBef>
              <a:spcAft>
                <a:spcPts val="0"/>
              </a:spcAft>
              <a:buFontTx/>
              <a:buChar char="•"/>
              <a:tabLst>
                <a:tab pos="158843" algn="l"/>
              </a:tabLst>
              <a:defRPr/>
            </a:pPr>
            <a:r>
              <a:rPr lang="cs-CZ" sz="2400">
                <a:latin typeface="Century Gothic" pitchFamily="34" charset="0"/>
                <a:cs typeface="Gotham Book"/>
              </a:rPr>
              <a:t>V PŘÍPADĚ POTŘEBY UMYJTE VLASY ŠAMPONEM</a:t>
            </a:r>
          </a:p>
          <a:p>
            <a:pPr marL="158278" indent="-146972" fontAlgn="auto">
              <a:spcBef>
                <a:spcPts val="427"/>
              </a:spcBef>
              <a:spcAft>
                <a:spcPts val="0"/>
              </a:spcAft>
              <a:buFontTx/>
              <a:buChar char="•"/>
              <a:tabLst>
                <a:tab pos="158843" algn="l"/>
              </a:tabLst>
              <a:defRPr/>
            </a:pPr>
            <a:r>
              <a:rPr lang="cs-CZ" sz="2400">
                <a:latin typeface="Century Gothic" pitchFamily="34" charset="0"/>
                <a:cs typeface="Gotham Book"/>
              </a:rPr>
              <a:t>APLIKUJTE KONDICIONÉR</a:t>
            </a:r>
          </a:p>
          <a:p>
            <a:pPr marL="11306">
              <a:spcBef>
                <a:spcPts val="0"/>
              </a:spcBef>
            </a:pPr>
            <a:endParaRPr lang="en-US" sz="2400" b="1" dirty="0">
              <a:latin typeface="Century Gothic" pitchFamily="34" charset="0"/>
            </a:endParaRPr>
          </a:p>
          <a:p>
            <a:pPr marL="11306">
              <a:spcBef>
                <a:spcPts val="0"/>
              </a:spcBef>
            </a:pPr>
            <a:endParaRPr lang="en-US" sz="2400" b="1" dirty="0">
              <a:latin typeface="Century Gothic" pitchFamily="34" charset="0"/>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6" name="object 4"/>
          <p:cNvSpPr txBox="1">
            <a:spLocks noChangeArrowheads="1"/>
          </p:cNvSpPr>
          <p:nvPr/>
        </p:nvSpPr>
        <p:spPr bwMode="auto">
          <a:xfrm>
            <a:off x="594765" y="1289154"/>
            <a:ext cx="11812291" cy="7970005"/>
          </a:xfrm>
          <a:prstGeom prst="rect">
            <a:avLst/>
          </a:prstGeom>
          <a:noFill/>
          <a:ln w="9525">
            <a:noFill/>
            <a:miter lim="800000"/>
            <a:headEnd/>
            <a:tailEnd/>
          </a:ln>
        </p:spPr>
        <p:txBody>
          <a:bodyPr wrap="square" lIns="0" tIns="11306" rIns="0" bIns="0">
            <a:spAutoFit/>
          </a:bodyPr>
          <a:lstStyle/>
          <a:p>
            <a:pPr marL="11306">
              <a:spcBef>
                <a:spcPts val="0"/>
              </a:spcBef>
            </a:pPr>
            <a:endParaRPr lang="en-US" sz="500" b="1" dirty="0">
              <a:latin typeface="Century Gothic" pitchFamily="34" charset="0"/>
            </a:endParaRPr>
          </a:p>
          <a:p>
            <a:pPr marL="11306">
              <a:spcBef>
                <a:spcPts val="0"/>
              </a:spcBef>
            </a:pPr>
            <a:r>
              <a:rPr lang="cs-CZ" sz="2800" b="1" dirty="0">
                <a:latin typeface="Century Gothic" pitchFamily="34" charset="0"/>
              </a:rPr>
              <a:t>GLOSS Možné služby</a:t>
            </a:r>
          </a:p>
          <a:p>
            <a:pPr marL="11306">
              <a:spcBef>
                <a:spcPts val="0"/>
              </a:spcBef>
            </a:pPr>
            <a:endParaRPr lang="en-US" sz="2800" b="1" dirty="0">
              <a:latin typeface="Century Gothic" pitchFamily="34" charset="0"/>
            </a:endParaRPr>
          </a:p>
          <a:p>
            <a:pPr marL="11306">
              <a:spcBef>
                <a:spcPts val="0"/>
              </a:spcBef>
              <a:spcAft>
                <a:spcPts val="0"/>
              </a:spcAft>
            </a:pPr>
            <a:r>
              <a:rPr lang="cs-CZ" sz="2400" b="1" cap="all" dirty="0">
                <a:latin typeface="Century Gothic" pitchFamily="34" charset="0"/>
              </a:rPr>
              <a:t>Barvení délky, pro oživení barvy vlasu</a:t>
            </a:r>
          </a:p>
          <a:p>
            <a:pPr marL="11306">
              <a:spcBef>
                <a:spcPts val="0"/>
              </a:spcBef>
              <a:spcAft>
                <a:spcPts val="0"/>
              </a:spcAft>
            </a:pPr>
            <a:r>
              <a:rPr lang="cs-CZ" sz="2400" dirty="0">
                <a:latin typeface="Century Gothic" pitchFamily="34" charset="0"/>
              </a:rPr>
              <a:t>BEAUTY FUSION je perfektní volbou, pro oživení vybledlé délky, dokonce u osob, kterých vlasy u kořínků byly obarvené pomocí permanentních barviv. Produkt má kyselé pH, takže strukturu vlasů nemění.</a:t>
            </a:r>
          </a:p>
          <a:p>
            <a:pPr marL="11306">
              <a:spcBef>
                <a:spcPts val="0"/>
              </a:spcBef>
              <a:spcAft>
                <a:spcPts val="0"/>
              </a:spcAft>
            </a:pPr>
            <a:endParaRPr lang="en-US" sz="2400" dirty="0">
              <a:latin typeface="Century Gothic" pitchFamily="34" charset="0"/>
            </a:endParaRPr>
          </a:p>
          <a:p>
            <a:pPr marL="11306">
              <a:spcBef>
                <a:spcPts val="0"/>
              </a:spcBef>
              <a:spcAft>
                <a:spcPts val="0"/>
              </a:spcAft>
            </a:pPr>
            <a:endParaRPr lang="en-US" sz="2400" dirty="0">
              <a:latin typeface="Century Gothic" pitchFamily="34" charset="0"/>
            </a:endParaRPr>
          </a:p>
          <a:p>
            <a:pPr marL="11306">
              <a:spcBef>
                <a:spcPts val="0"/>
              </a:spcBef>
              <a:spcAft>
                <a:spcPts val="0"/>
              </a:spcAft>
            </a:pPr>
            <a:r>
              <a:rPr lang="cs-CZ" sz="2400" b="1" dirty="0">
                <a:latin typeface="Century Gothic" pitchFamily="34" charset="0"/>
              </a:rPr>
              <a:t>POSTUP</a:t>
            </a:r>
          </a:p>
          <a:p>
            <a:pPr marL="11306">
              <a:spcBef>
                <a:spcPts val="0"/>
              </a:spcBef>
              <a:spcAft>
                <a:spcPts val="0"/>
              </a:spcAft>
            </a:pPr>
            <a:endParaRPr lang="en-US" sz="2400" b="1" dirty="0">
              <a:latin typeface="Century Gothic" pitchFamily="34" charset="0"/>
            </a:endParaRPr>
          </a:p>
          <a:p>
            <a:pPr marL="158278" indent="-146972" fontAlgn="auto">
              <a:spcBef>
                <a:spcPts val="516"/>
              </a:spcBef>
              <a:spcAft>
                <a:spcPts val="0"/>
              </a:spcAft>
              <a:buFontTx/>
              <a:buChar char="•"/>
              <a:tabLst>
                <a:tab pos="158843" algn="l"/>
              </a:tabLst>
              <a:defRPr/>
            </a:pPr>
            <a:r>
              <a:rPr lang="cs-CZ" sz="2400" dirty="0">
                <a:latin typeface="Century Gothic" pitchFamily="34" charset="0"/>
                <a:cs typeface="Gotham Book"/>
              </a:rPr>
              <a:t>PROVEĎTE DIAGNOZU</a:t>
            </a:r>
          </a:p>
          <a:p>
            <a:pPr marL="158278" indent="-146972" fontAlgn="auto">
              <a:spcBef>
                <a:spcPts val="427"/>
              </a:spcBef>
              <a:spcAft>
                <a:spcPts val="0"/>
              </a:spcAft>
              <a:buFontTx/>
              <a:buChar char="•"/>
              <a:tabLst>
                <a:tab pos="158843" algn="l"/>
              </a:tabLst>
              <a:defRPr/>
            </a:pPr>
            <a:r>
              <a:rPr lang="cs-CZ" sz="2400" dirty="0">
                <a:latin typeface="Century Gothic" pitchFamily="34" charset="0"/>
                <a:cs typeface="Gotham Book"/>
              </a:rPr>
              <a:t>U KOŘÍNKU POUŽIJTE POŽADOVANOU BARVU FULL BEAUTY FUSION</a:t>
            </a:r>
          </a:p>
          <a:p>
            <a:pPr marL="158278" indent="-146972" fontAlgn="auto">
              <a:spcBef>
                <a:spcPts val="423"/>
              </a:spcBef>
              <a:spcAft>
                <a:spcPts val="0"/>
              </a:spcAft>
              <a:buFontTx/>
              <a:buChar char="•"/>
              <a:tabLst>
                <a:tab pos="158843" algn="l"/>
              </a:tabLst>
              <a:defRPr/>
            </a:pPr>
            <a:r>
              <a:rPr lang="cs-CZ" sz="2400" dirty="0">
                <a:latin typeface="Century Gothic" pitchFamily="34" charset="0"/>
                <a:cs typeface="Gotham Book"/>
              </a:rPr>
              <a:t>BĚHEM POSLEDNÍCH 10 AŽ 20 MINUT POUŽIJTE GOOD SOCIETY EQ FACTOR 51 SPRAY</a:t>
            </a:r>
          </a:p>
          <a:p>
            <a:pPr marL="158278" indent="-146972" fontAlgn="auto">
              <a:spcBef>
                <a:spcPts val="427"/>
              </a:spcBef>
              <a:spcAft>
                <a:spcPts val="0"/>
              </a:spcAft>
              <a:buFontTx/>
              <a:buChar char="•"/>
              <a:tabLst>
                <a:tab pos="158843" algn="l"/>
              </a:tabLst>
              <a:defRPr/>
            </a:pPr>
            <a:r>
              <a:rPr lang="cs-CZ" sz="2400" dirty="0">
                <a:latin typeface="Century Gothic" pitchFamily="34" charset="0"/>
                <a:cs typeface="Gotham Book"/>
              </a:rPr>
              <a:t>APLIKUJTE BEAUTY FUSION GLOSS POMOCÍ ŠEJKRU</a:t>
            </a:r>
          </a:p>
          <a:p>
            <a:pPr marL="158278" indent="-146972" fontAlgn="auto">
              <a:spcBef>
                <a:spcPts val="427"/>
              </a:spcBef>
              <a:spcAft>
                <a:spcPts val="0"/>
              </a:spcAft>
              <a:buFontTx/>
              <a:buChar char="•"/>
              <a:tabLst>
                <a:tab pos="158843" algn="l"/>
              </a:tabLst>
              <a:defRPr/>
            </a:pPr>
            <a:r>
              <a:rPr lang="cs-CZ" sz="2400" dirty="0">
                <a:latin typeface="Century Gothic" pitchFamily="34" charset="0"/>
                <a:cs typeface="Gotham Book"/>
              </a:rPr>
              <a:t>VYČKEJTE DODATEČNOU DOBU PŮSOBENÍ</a:t>
            </a:r>
          </a:p>
          <a:p>
            <a:pPr marL="158278" indent="-146972" fontAlgn="auto">
              <a:spcBef>
                <a:spcPts val="427"/>
              </a:spcBef>
              <a:spcAft>
                <a:spcPts val="0"/>
              </a:spcAft>
              <a:buFontTx/>
              <a:buChar char="•"/>
              <a:tabLst>
                <a:tab pos="158843" algn="l"/>
              </a:tabLst>
              <a:defRPr/>
            </a:pPr>
            <a:r>
              <a:rPr lang="cs-CZ" sz="2400" dirty="0">
                <a:latin typeface="Century Gothic" pitchFamily="34" charset="0"/>
                <a:cs typeface="Gotham Book"/>
              </a:rPr>
              <a:t>DŮKLADNĚ OPLÁCHNĚTE VODOU AŽ VODA BUDE ZCELA ČIRÁ</a:t>
            </a:r>
          </a:p>
          <a:p>
            <a:pPr marL="158278" indent="-146972" fontAlgn="auto">
              <a:spcBef>
                <a:spcPts val="427"/>
              </a:spcBef>
              <a:spcAft>
                <a:spcPts val="0"/>
              </a:spcAft>
              <a:buFontTx/>
              <a:buChar char="•"/>
              <a:tabLst>
                <a:tab pos="158843" algn="l"/>
              </a:tabLst>
              <a:defRPr/>
            </a:pPr>
            <a:r>
              <a:rPr lang="cs-CZ" sz="2400" dirty="0">
                <a:latin typeface="Century Gothic" pitchFamily="34" charset="0"/>
                <a:cs typeface="Gotham Book"/>
              </a:rPr>
              <a:t>APLIKUJTE KONDICIONÉR</a:t>
            </a:r>
          </a:p>
          <a:p>
            <a:pPr marL="11306">
              <a:spcBef>
                <a:spcPts val="0"/>
              </a:spcBef>
            </a:pPr>
            <a:endParaRPr lang="en-US" sz="2400" b="1" dirty="0">
              <a:latin typeface="Century Gothic" pitchFamily="34" charset="0"/>
            </a:endParaRPr>
          </a:p>
          <a:p>
            <a:pPr marL="11306">
              <a:spcBef>
                <a:spcPts val="0"/>
              </a:spcBef>
            </a:pPr>
            <a:endParaRPr lang="en-US" sz="2400" b="1" dirty="0">
              <a:latin typeface="Century Gothic" pitchFamily="34" charset="0"/>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6" name="object 4"/>
          <p:cNvSpPr txBox="1">
            <a:spLocks noChangeArrowheads="1"/>
          </p:cNvSpPr>
          <p:nvPr/>
        </p:nvSpPr>
        <p:spPr bwMode="auto">
          <a:xfrm>
            <a:off x="594766" y="1289154"/>
            <a:ext cx="11308236" cy="7961157"/>
          </a:xfrm>
          <a:prstGeom prst="rect">
            <a:avLst/>
          </a:prstGeom>
          <a:noFill/>
          <a:ln w="9525">
            <a:noFill/>
            <a:miter lim="800000"/>
            <a:headEnd/>
            <a:tailEnd/>
          </a:ln>
        </p:spPr>
        <p:txBody>
          <a:bodyPr wrap="square" lIns="0" tIns="11306" rIns="0" bIns="0">
            <a:spAutoFit/>
          </a:bodyPr>
          <a:lstStyle/>
          <a:p>
            <a:pPr marL="11306">
              <a:spcBef>
                <a:spcPts val="0"/>
              </a:spcBef>
            </a:pPr>
            <a:endParaRPr lang="en-US" sz="500" b="1" dirty="0">
              <a:latin typeface="Century Gothic" pitchFamily="34" charset="0"/>
            </a:endParaRPr>
          </a:p>
          <a:p>
            <a:pPr marL="11306">
              <a:spcBef>
                <a:spcPts val="0"/>
              </a:spcBef>
            </a:pPr>
            <a:r>
              <a:rPr lang="cs-CZ" sz="2800" b="1" dirty="0">
                <a:latin typeface="Century Gothic" pitchFamily="34" charset="0"/>
              </a:rPr>
              <a:t>GLOSS Možné služby</a:t>
            </a:r>
          </a:p>
          <a:p>
            <a:pPr marL="11306">
              <a:spcBef>
                <a:spcPts val="0"/>
              </a:spcBef>
            </a:pPr>
            <a:endParaRPr lang="en-US" sz="2800" b="1" dirty="0">
              <a:latin typeface="Century Gothic" pitchFamily="34" charset="0"/>
            </a:endParaRPr>
          </a:p>
          <a:p>
            <a:pPr marL="11306">
              <a:spcBef>
                <a:spcPts val="0"/>
              </a:spcBef>
              <a:spcAft>
                <a:spcPts val="0"/>
              </a:spcAft>
            </a:pPr>
            <a:r>
              <a:rPr lang="cs-CZ" sz="2400" b="1" cap="all" dirty="0">
                <a:latin typeface="Century Gothic" pitchFamily="34" charset="0"/>
              </a:rPr>
              <a:t>MEN SPECIAL 6.11</a:t>
            </a:r>
          </a:p>
          <a:p>
            <a:pPr marL="11306"/>
            <a:r>
              <a:rPr lang="cs-CZ" sz="2400" dirty="0">
                <a:latin typeface="Century Gothic" pitchFamily="34" charset="0"/>
              </a:rPr>
              <a:t>Tato služba je určena pro muže, umožňuje zakrytí prvních šedivých vlasů.</a:t>
            </a:r>
          </a:p>
          <a:p>
            <a:pPr marL="11306">
              <a:lnSpc>
                <a:spcPct val="118000"/>
              </a:lnSpc>
            </a:pPr>
            <a:r>
              <a:rPr lang="cs-CZ" sz="2400" dirty="0">
                <a:latin typeface="Century Gothic" pitchFamily="34" charset="0"/>
              </a:rPr>
              <a:t>Doba působení se může lišit, od 5 do 20 minut, u vlasů světlé šedivých (stříbrných) a tmavě šedivých (grafitových).</a:t>
            </a:r>
          </a:p>
          <a:p>
            <a:pPr marL="11306">
              <a:spcBef>
                <a:spcPts val="234"/>
              </a:spcBef>
            </a:pPr>
            <a:r>
              <a:rPr lang="cs-CZ" sz="2400" dirty="0">
                <a:latin typeface="Century Gothic" pitchFamily="34" charset="0"/>
              </a:rPr>
              <a:t>Alternativní variantou je smíchání 6.11 s neutrálním odstínem Clear.</a:t>
            </a:r>
          </a:p>
          <a:p>
            <a:pPr marL="11306">
              <a:spcBef>
                <a:spcPts val="0"/>
              </a:spcBef>
              <a:spcAft>
                <a:spcPts val="0"/>
              </a:spcAft>
            </a:pPr>
            <a:endParaRPr lang="en-US" sz="2400" dirty="0">
              <a:latin typeface="Century Gothic" pitchFamily="34" charset="0"/>
            </a:endParaRPr>
          </a:p>
          <a:p>
            <a:pPr marL="11306">
              <a:spcBef>
                <a:spcPts val="0"/>
              </a:spcBef>
              <a:spcAft>
                <a:spcPts val="0"/>
              </a:spcAft>
            </a:pPr>
            <a:r>
              <a:rPr lang="cs-CZ" sz="2400" b="1" dirty="0" smtClean="0">
                <a:latin typeface="Century Gothic" pitchFamily="34" charset="0"/>
              </a:rPr>
              <a:t>Postup</a:t>
            </a:r>
          </a:p>
          <a:p>
            <a:pPr marL="11306">
              <a:spcBef>
                <a:spcPts val="0"/>
              </a:spcBef>
              <a:spcAft>
                <a:spcPts val="0"/>
              </a:spcAft>
            </a:pPr>
            <a:endParaRPr lang="cs-CZ" sz="2400" b="1" dirty="0">
              <a:latin typeface="Century Gothic" pitchFamily="34" charset="0"/>
            </a:endParaRPr>
          </a:p>
          <a:p>
            <a:pPr marL="11306">
              <a:buFont typeface="Arial" pitchFamily="34" charset="0"/>
              <a:buChar char="•"/>
            </a:pPr>
            <a:r>
              <a:rPr lang="cs-CZ" sz="2400" dirty="0">
                <a:latin typeface="Century Gothic" pitchFamily="34" charset="0"/>
              </a:rPr>
              <a:t>PROVEĎTE DIAGNOZU</a:t>
            </a:r>
          </a:p>
          <a:p>
            <a:pPr marL="11306">
              <a:spcBef>
                <a:spcPts val="423"/>
              </a:spcBef>
              <a:buFont typeface="Arial" pitchFamily="34" charset="0"/>
              <a:buChar char="•"/>
            </a:pPr>
            <a:r>
              <a:rPr lang="cs-CZ" sz="2400" dirty="0">
                <a:latin typeface="Century Gothic" pitchFamily="34" charset="0"/>
              </a:rPr>
              <a:t>UMÝT VLASY ŠAMPONEM</a:t>
            </a:r>
          </a:p>
          <a:p>
            <a:pPr marL="11306">
              <a:spcBef>
                <a:spcPts val="423"/>
              </a:spcBef>
              <a:buFont typeface="Arial" pitchFamily="34" charset="0"/>
              <a:buChar char="•"/>
            </a:pPr>
            <a:r>
              <a:rPr lang="cs-CZ" sz="2400" dirty="0">
                <a:latin typeface="Century Gothic" pitchFamily="34" charset="0"/>
              </a:rPr>
              <a:t>OSUŠIT RUČNÍKEM AŽ 80 %</a:t>
            </a:r>
          </a:p>
          <a:p>
            <a:pPr marL="11306">
              <a:spcBef>
                <a:spcPts val="423"/>
              </a:spcBef>
              <a:buFont typeface="Arial" pitchFamily="34" charset="0"/>
              <a:buChar char="•"/>
            </a:pPr>
            <a:r>
              <a:rPr lang="cs-CZ" sz="2400" dirty="0">
                <a:latin typeface="Century Gothic" pitchFamily="34" charset="0"/>
              </a:rPr>
              <a:t>PŘIPRAVTE BEAUTY FUSION GLOSS 6.11</a:t>
            </a:r>
          </a:p>
          <a:p>
            <a:pPr marL="11306">
              <a:spcBef>
                <a:spcPts val="423"/>
              </a:spcBef>
              <a:buFont typeface="Arial" pitchFamily="34" charset="0"/>
              <a:buChar char="•"/>
            </a:pPr>
            <a:r>
              <a:rPr lang="cs-CZ" sz="2400" dirty="0">
                <a:latin typeface="Century Gothic" pitchFamily="34" charset="0"/>
              </a:rPr>
              <a:t>APLIKUJTE RYCHLE POMOCÍ ŠEJKRU NEBO ŠTĚTEČKU</a:t>
            </a:r>
          </a:p>
          <a:p>
            <a:pPr marL="11306">
              <a:lnSpc>
                <a:spcPct val="136000"/>
              </a:lnSpc>
              <a:buFont typeface="Arial" pitchFamily="34" charset="0"/>
              <a:buChar char="•"/>
            </a:pPr>
            <a:r>
              <a:rPr lang="cs-CZ" sz="2400" dirty="0">
                <a:latin typeface="Century Gothic" pitchFamily="34" charset="0"/>
              </a:rPr>
              <a:t>DOBA PŮSOBENÍ SE MĚNÍ DLE POŽADOVANÉ INTENZITY </a:t>
            </a:r>
          </a:p>
          <a:p>
            <a:pPr marL="11306">
              <a:lnSpc>
                <a:spcPct val="136000"/>
              </a:lnSpc>
              <a:buFont typeface="Arial" pitchFamily="34" charset="0"/>
              <a:buChar char="•"/>
            </a:pPr>
            <a:r>
              <a:rPr lang="cs-CZ" sz="2400" dirty="0">
                <a:latin typeface="Century Gothic" pitchFamily="34" charset="0"/>
              </a:rPr>
              <a:t>(5 AŽ 20 MINUT)</a:t>
            </a:r>
          </a:p>
          <a:p>
            <a:pPr marL="11306">
              <a:spcBef>
                <a:spcPts val="423"/>
              </a:spcBef>
              <a:buFont typeface="Arial" pitchFamily="34" charset="0"/>
              <a:buChar char="•"/>
            </a:pPr>
            <a:r>
              <a:rPr lang="cs-CZ" sz="2400" dirty="0">
                <a:latin typeface="Century Gothic" pitchFamily="34" charset="0"/>
              </a:rPr>
              <a:t>DŮKLADNĚ OPLÁCHNĚTE VODOU AŽ VODA BUDE ZCELA ČIRÁ</a:t>
            </a:r>
          </a:p>
          <a:p>
            <a:pPr marL="11306">
              <a:spcBef>
                <a:spcPts val="423"/>
              </a:spcBef>
              <a:buFont typeface="Arial" pitchFamily="34" charset="0"/>
              <a:buChar char="•"/>
            </a:pPr>
            <a:r>
              <a:rPr lang="cs-CZ" sz="2400" dirty="0">
                <a:latin typeface="Century Gothic" pitchFamily="34" charset="0"/>
              </a:rPr>
              <a:t>V PŘÍPADĚ POTŘEBY UMYJTE VLASY ŠAMPONEM</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6" name="object 4"/>
          <p:cNvSpPr txBox="1">
            <a:spLocks noChangeArrowheads="1"/>
          </p:cNvSpPr>
          <p:nvPr/>
        </p:nvSpPr>
        <p:spPr bwMode="auto">
          <a:xfrm>
            <a:off x="594765" y="1289154"/>
            <a:ext cx="11924623" cy="6256459"/>
          </a:xfrm>
          <a:prstGeom prst="rect">
            <a:avLst/>
          </a:prstGeom>
          <a:noFill/>
          <a:ln w="9525">
            <a:noFill/>
            <a:miter lim="800000"/>
            <a:headEnd/>
            <a:tailEnd/>
          </a:ln>
        </p:spPr>
        <p:txBody>
          <a:bodyPr lIns="0" tIns="11306" rIns="0" bIns="0">
            <a:spAutoFit/>
          </a:bodyPr>
          <a:lstStyle/>
          <a:p>
            <a:pPr marL="11306">
              <a:spcBef>
                <a:spcPts val="0"/>
              </a:spcBef>
            </a:pPr>
            <a:endParaRPr lang="en-US" sz="500" b="1" dirty="0">
              <a:latin typeface="Century Gothic" pitchFamily="34" charset="0"/>
            </a:endParaRPr>
          </a:p>
          <a:p>
            <a:pPr marL="11306">
              <a:spcBef>
                <a:spcPts val="0"/>
              </a:spcBef>
            </a:pPr>
            <a:r>
              <a:rPr lang="cs-CZ" sz="2800" b="1">
                <a:latin typeface="Century Gothic" pitchFamily="34" charset="0"/>
              </a:rPr>
              <a:t>GLOSS Možné služby</a:t>
            </a:r>
          </a:p>
          <a:p>
            <a:pPr marL="11306">
              <a:spcBef>
                <a:spcPts val="0"/>
              </a:spcBef>
            </a:pPr>
            <a:endParaRPr lang="en-US" sz="2800" b="1" dirty="0">
              <a:latin typeface="Century Gothic" pitchFamily="34" charset="0"/>
            </a:endParaRPr>
          </a:p>
          <a:p>
            <a:pPr marL="11306">
              <a:spcBef>
                <a:spcPts val="0"/>
              </a:spcBef>
              <a:spcAft>
                <a:spcPts val="0"/>
              </a:spcAft>
            </a:pPr>
            <a:r>
              <a:rPr lang="cs-CZ" sz="2400" b="1" cap="all">
                <a:latin typeface="Century Gothic" pitchFamily="34" charset="0"/>
              </a:rPr>
              <a:t>LESK - CLEAR</a:t>
            </a:r>
          </a:p>
          <a:p>
            <a:pPr marL="11306">
              <a:lnSpc>
                <a:spcPct val="109000"/>
              </a:lnSpc>
              <a:spcBef>
                <a:spcPts val="89"/>
              </a:spcBef>
            </a:pPr>
            <a:r>
              <a:rPr lang="cs-CZ" sz="2400">
                <a:latin typeface="Century Gothic" pitchFamily="34" charset="0"/>
              </a:rPr>
              <a:t>Je to služba při, které vlasy získávají lesk, navržena pro rozjasnění nejen přirozené barvy vlasů ale i umělé. Koná se pouze s použitím Clear + Oxymilk 5. Speciální odstín Clear obsahuje</a:t>
            </a:r>
          </a:p>
          <a:p>
            <a:pPr marL="11306">
              <a:spcBef>
                <a:spcPts val="123"/>
              </a:spcBef>
            </a:pPr>
            <a:r>
              <a:rPr lang="cs-CZ" sz="2400">
                <a:latin typeface="Century Gothic" pitchFamily="34" charset="0"/>
              </a:rPr>
              <a:t>výtažkem z červené chaluhy s vyhlazujícími a ochrannými vlastnostmi.</a:t>
            </a:r>
          </a:p>
          <a:p>
            <a:pPr marL="11306">
              <a:spcBef>
                <a:spcPts val="0"/>
              </a:spcBef>
              <a:spcAft>
                <a:spcPts val="0"/>
              </a:spcAft>
            </a:pPr>
            <a:endParaRPr lang="en-US" sz="2400" dirty="0">
              <a:latin typeface="Century Gothic" pitchFamily="34" charset="0"/>
            </a:endParaRPr>
          </a:p>
          <a:p>
            <a:pPr marL="11306">
              <a:spcBef>
                <a:spcPts val="0"/>
              </a:spcBef>
              <a:spcAft>
                <a:spcPts val="0"/>
              </a:spcAft>
            </a:pPr>
            <a:r>
              <a:rPr lang="cs-CZ" sz="2400" b="1">
                <a:latin typeface="Century Gothic" pitchFamily="34" charset="0"/>
              </a:rPr>
              <a:t>Postup</a:t>
            </a:r>
          </a:p>
          <a:p>
            <a:pPr marL="11306">
              <a:spcBef>
                <a:spcPts val="0"/>
              </a:spcBef>
              <a:spcAft>
                <a:spcPts val="0"/>
              </a:spcAft>
            </a:pPr>
            <a:endParaRPr lang="en-US" sz="2400" b="1" dirty="0">
              <a:latin typeface="Century Gothic" pitchFamily="34" charset="0"/>
            </a:endParaRPr>
          </a:p>
          <a:p>
            <a:pPr marL="158278" indent="-146972" fontAlgn="auto">
              <a:spcBef>
                <a:spcPts val="516"/>
              </a:spcBef>
              <a:spcAft>
                <a:spcPts val="0"/>
              </a:spcAft>
              <a:buFontTx/>
              <a:buChar char="•"/>
              <a:tabLst>
                <a:tab pos="158843" algn="l"/>
              </a:tabLst>
              <a:defRPr/>
            </a:pPr>
            <a:r>
              <a:rPr lang="cs-CZ" sz="2400">
                <a:latin typeface="Century Gothic" pitchFamily="34" charset="0"/>
                <a:cs typeface="Gotham Book"/>
              </a:rPr>
              <a:t>UMÝT VLASY ŠAMPONEM</a:t>
            </a:r>
          </a:p>
          <a:p>
            <a:pPr marL="158278" indent="-146972" fontAlgn="auto">
              <a:spcBef>
                <a:spcPts val="427"/>
              </a:spcBef>
              <a:spcAft>
                <a:spcPts val="0"/>
              </a:spcAft>
              <a:buFontTx/>
              <a:buChar char="•"/>
              <a:tabLst>
                <a:tab pos="158843" algn="l"/>
              </a:tabLst>
              <a:defRPr/>
            </a:pPr>
            <a:r>
              <a:rPr lang="cs-CZ" sz="2400">
                <a:latin typeface="Century Gothic" pitchFamily="34" charset="0"/>
                <a:cs typeface="Gotham Book"/>
              </a:rPr>
              <a:t>OSUŠIT RUČNÍKEM AŽ 80 %</a:t>
            </a:r>
          </a:p>
          <a:p>
            <a:pPr marL="158278" indent="-146972" fontAlgn="auto">
              <a:spcBef>
                <a:spcPts val="423"/>
              </a:spcBef>
              <a:spcAft>
                <a:spcPts val="0"/>
              </a:spcAft>
              <a:buFontTx/>
              <a:buChar char="•"/>
              <a:tabLst>
                <a:tab pos="158843" algn="l"/>
              </a:tabLst>
              <a:defRPr/>
            </a:pPr>
            <a:r>
              <a:rPr lang="cs-CZ" sz="2400">
                <a:latin typeface="Century Gothic" pitchFamily="34" charset="0"/>
                <a:cs typeface="Gotham Book"/>
              </a:rPr>
              <a:t>PŘIPRAVTE CLEAR + OXYMILK SMÍCHANÉ POMOCÍ ŠEJKRU NEBO V MISCE</a:t>
            </a:r>
          </a:p>
          <a:p>
            <a:pPr marL="158278" indent="-146972" fontAlgn="auto">
              <a:spcBef>
                <a:spcPts val="427"/>
              </a:spcBef>
              <a:spcAft>
                <a:spcPts val="0"/>
              </a:spcAft>
              <a:buFontTx/>
              <a:buChar char="•"/>
              <a:tabLst>
                <a:tab pos="158843" algn="l"/>
              </a:tabLst>
              <a:defRPr/>
            </a:pPr>
            <a:r>
              <a:rPr lang="cs-CZ" sz="2400">
                <a:latin typeface="Century Gothic" pitchFamily="34" charset="0"/>
                <a:cs typeface="Gotham Book"/>
              </a:rPr>
              <a:t>APLIKUJTE A VYČKEJTE PO DOBU PŮSOBENÍ (20 MINUT)</a:t>
            </a:r>
          </a:p>
          <a:p>
            <a:pPr marL="158278" indent="-146972" fontAlgn="auto">
              <a:spcBef>
                <a:spcPts val="427"/>
              </a:spcBef>
              <a:spcAft>
                <a:spcPts val="0"/>
              </a:spcAft>
              <a:buFontTx/>
              <a:buChar char="•"/>
              <a:tabLst>
                <a:tab pos="158843" algn="l"/>
              </a:tabLst>
              <a:defRPr/>
            </a:pPr>
            <a:r>
              <a:rPr lang="cs-CZ" sz="2400">
                <a:latin typeface="Century Gothic" pitchFamily="34" charset="0"/>
                <a:cs typeface="Gotham Book"/>
              </a:rPr>
              <a:t>OPLÁCHNĚTE</a:t>
            </a:r>
          </a:p>
          <a:p>
            <a:pPr marL="158278" indent="-146972" fontAlgn="auto">
              <a:spcBef>
                <a:spcPts val="427"/>
              </a:spcBef>
              <a:spcAft>
                <a:spcPts val="0"/>
              </a:spcAft>
              <a:buFontTx/>
              <a:buChar char="•"/>
              <a:tabLst>
                <a:tab pos="158843" algn="l"/>
              </a:tabLst>
              <a:defRPr/>
            </a:pPr>
            <a:r>
              <a:rPr lang="cs-CZ" sz="2400">
                <a:latin typeface="Century Gothic" pitchFamily="34" charset="0"/>
                <a:cs typeface="Gotham Book"/>
              </a:rPr>
              <a:t>APLIKUJTE KONDICIONÉR</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6" name="object 4"/>
          <p:cNvSpPr txBox="1">
            <a:spLocks noChangeArrowheads="1"/>
          </p:cNvSpPr>
          <p:nvPr/>
        </p:nvSpPr>
        <p:spPr bwMode="auto">
          <a:xfrm>
            <a:off x="594765" y="1289154"/>
            <a:ext cx="11924623" cy="7413443"/>
          </a:xfrm>
          <a:prstGeom prst="rect">
            <a:avLst/>
          </a:prstGeom>
          <a:noFill/>
          <a:ln w="9525">
            <a:noFill/>
            <a:miter lim="800000"/>
            <a:headEnd/>
            <a:tailEnd/>
          </a:ln>
        </p:spPr>
        <p:txBody>
          <a:bodyPr lIns="0" tIns="11306" rIns="0" bIns="0">
            <a:spAutoFit/>
          </a:bodyPr>
          <a:lstStyle/>
          <a:p>
            <a:pPr marL="11306">
              <a:spcBef>
                <a:spcPts val="0"/>
              </a:spcBef>
            </a:pPr>
            <a:endParaRPr lang="en-US" sz="500" b="1" dirty="0">
              <a:latin typeface="Century Gothic" pitchFamily="34" charset="0"/>
            </a:endParaRPr>
          </a:p>
          <a:p>
            <a:pPr marL="11306">
              <a:spcBef>
                <a:spcPts val="0"/>
              </a:spcBef>
            </a:pPr>
            <a:r>
              <a:rPr lang="cs-CZ" sz="2800" b="1" dirty="0">
                <a:latin typeface="Century Gothic" pitchFamily="34" charset="0"/>
              </a:rPr>
              <a:t>Speciální odstíny: 9V, 9B, 7NVG, 6WG, 5M</a:t>
            </a:r>
          </a:p>
          <a:p>
            <a:pPr marL="11306">
              <a:spcBef>
                <a:spcPts val="0"/>
              </a:spcBef>
            </a:pPr>
            <a:endParaRPr lang="en-US" sz="2800" b="1" dirty="0">
              <a:latin typeface="Century Gothic" pitchFamily="34" charset="0"/>
            </a:endParaRPr>
          </a:p>
          <a:p>
            <a:pPr marL="11306">
              <a:spcBef>
                <a:spcPts val="0"/>
              </a:spcBef>
            </a:pPr>
            <a:r>
              <a:rPr lang="cs-CZ" sz="2400" dirty="0">
                <a:latin typeface="Century Gothic" pitchFamily="34" charset="0"/>
              </a:rPr>
              <a:t>Během výzkumu nekonečných možnosti použití systému BEAUTY FUSION, naše laboratoře vyvinuly odstíny se silnými technickými vlastnostmi. Díky tímto speciálním odstínům a níže uvedenému průvodci bude každý odborník na barvení vlasů schopen přizpůsobit barvu dle vlastního mínění nebo na základě potřeby neutralizace, tónovaní a repigmentace.</a:t>
            </a:r>
          </a:p>
          <a:p>
            <a:pPr marL="11306">
              <a:spcBef>
                <a:spcPts val="0"/>
              </a:spcBef>
              <a:spcAft>
                <a:spcPts val="0"/>
              </a:spcAft>
            </a:pPr>
            <a:endParaRPr lang="en-US" sz="2400" dirty="0">
              <a:latin typeface="Century Gothic" pitchFamily="34" charset="0"/>
            </a:endParaRPr>
          </a:p>
          <a:p>
            <a:pPr marL="11306">
              <a:spcBef>
                <a:spcPts val="0"/>
              </a:spcBef>
              <a:spcAft>
                <a:spcPts val="0"/>
              </a:spcAft>
            </a:pPr>
            <a:endParaRPr lang="en-US" sz="2800" b="1" dirty="0">
              <a:latin typeface="Century Gothic" pitchFamily="34" charset="0"/>
            </a:endParaRPr>
          </a:p>
          <a:p>
            <a:pPr marL="11306">
              <a:spcBef>
                <a:spcPts val="0"/>
              </a:spcBef>
              <a:spcAft>
                <a:spcPts val="0"/>
              </a:spcAft>
            </a:pPr>
            <a:r>
              <a:rPr lang="cs-CZ" sz="2800" b="1" dirty="0">
                <a:latin typeface="Century Gothic" pitchFamily="34" charset="0"/>
              </a:rPr>
              <a:t>9V – 9.22</a:t>
            </a:r>
          </a:p>
          <a:p>
            <a:pPr marL="11306">
              <a:spcBef>
                <a:spcPts val="0"/>
              </a:spcBef>
              <a:spcAft>
                <a:spcPts val="0"/>
              </a:spcAft>
            </a:pPr>
            <a:endParaRPr lang="en-US" sz="2800" b="1" dirty="0">
              <a:latin typeface="Century Gothic" pitchFamily="34" charset="0"/>
            </a:endParaRPr>
          </a:p>
          <a:p>
            <a:pPr marL="11306" algn="just">
              <a:spcBef>
                <a:spcPts val="0"/>
              </a:spcBef>
              <a:spcAft>
                <a:spcPts val="0"/>
              </a:spcAft>
            </a:pPr>
            <a:r>
              <a:rPr lang="cs-CZ" sz="2400" dirty="0">
                <a:latin typeface="Century Gothic" pitchFamily="34" charset="0"/>
              </a:rPr>
              <a:t>Tento odstín byl kalibrován pro rovnoměrné a rychlé nivelizování žlutého lesku. Díky technologie pigmentů BEAUTY FUSION jsme vyvinuli barvu s oxidujícími pigmenty (nepřímými). Toto umožňuje kadeřníkovi provést nezbytnou vizuální kontrolu v průběhu služby Gloss.</a:t>
            </a:r>
          </a:p>
          <a:p>
            <a:pPr marL="11306" algn="just">
              <a:spcBef>
                <a:spcPts val="0"/>
              </a:spcBef>
              <a:spcAft>
                <a:spcPts val="0"/>
              </a:spcAft>
            </a:pPr>
            <a:r>
              <a:rPr lang="cs-CZ" sz="2400" dirty="0">
                <a:latin typeface="Century Gothic" pitchFamily="34" charset="0"/>
              </a:rPr>
              <a:t>Může se použit v zázemí s použitím šejkru. Perfektní pro stupeň 9. až 12., pro vytvoření Perlové Bílé a neutrálního podkladu před aplikací Pastelového odstínu.  </a:t>
            </a:r>
          </a:p>
          <a:p>
            <a:pPr marL="11306" algn="just">
              <a:spcBef>
                <a:spcPts val="0"/>
              </a:spcBef>
              <a:spcAft>
                <a:spcPts val="0"/>
              </a:spcAft>
            </a:pPr>
            <a:r>
              <a:rPr lang="cs-CZ" sz="2400" dirty="0">
                <a:latin typeface="Century Gothic" pitchFamily="34" charset="0"/>
              </a:rPr>
              <a:t>Pro lepší kontrolu v případě příliš jasných vlasů doporučujeme míchat </a:t>
            </a:r>
            <a:br>
              <a:rPr lang="cs-CZ" sz="2400" dirty="0">
                <a:latin typeface="Century Gothic" pitchFamily="34" charset="0"/>
              </a:rPr>
            </a:br>
            <a:r>
              <a:rPr lang="cs-CZ" sz="2400" dirty="0">
                <a:latin typeface="Century Gothic" pitchFamily="34" charset="0"/>
              </a:rPr>
              <a:t>s přípravkem Clear.</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6" name="object 4"/>
          <p:cNvSpPr txBox="1">
            <a:spLocks noChangeArrowheads="1"/>
          </p:cNvSpPr>
          <p:nvPr/>
        </p:nvSpPr>
        <p:spPr bwMode="auto">
          <a:xfrm>
            <a:off x="594765" y="1289154"/>
            <a:ext cx="11924623" cy="7290332"/>
          </a:xfrm>
          <a:prstGeom prst="rect">
            <a:avLst/>
          </a:prstGeom>
          <a:noFill/>
          <a:ln w="9525">
            <a:noFill/>
            <a:miter lim="800000"/>
            <a:headEnd/>
            <a:tailEnd/>
          </a:ln>
        </p:spPr>
        <p:txBody>
          <a:bodyPr lIns="0" tIns="11306" rIns="0" bIns="0">
            <a:spAutoFit/>
          </a:bodyPr>
          <a:lstStyle/>
          <a:p>
            <a:pPr marL="11306">
              <a:spcBef>
                <a:spcPts val="0"/>
              </a:spcBef>
            </a:pPr>
            <a:endParaRPr lang="en-US" sz="500" b="1" dirty="0">
              <a:latin typeface="Century Gothic" pitchFamily="34" charset="0"/>
            </a:endParaRPr>
          </a:p>
          <a:p>
            <a:pPr marL="11306">
              <a:spcBef>
                <a:spcPts val="0"/>
              </a:spcBef>
            </a:pPr>
            <a:r>
              <a:rPr lang="cs-CZ" sz="2800" b="1" dirty="0">
                <a:latin typeface="Century Gothic" pitchFamily="34" charset="0"/>
              </a:rPr>
              <a:t>9B – 9.11</a:t>
            </a:r>
          </a:p>
          <a:p>
            <a:pPr marL="11306">
              <a:spcBef>
                <a:spcPts val="0"/>
              </a:spcBef>
            </a:pPr>
            <a:endParaRPr lang="en-US" sz="2400" b="1" dirty="0">
              <a:latin typeface="Century Gothic" pitchFamily="34" charset="0"/>
            </a:endParaRPr>
          </a:p>
          <a:p>
            <a:pPr marL="11306"/>
            <a:r>
              <a:rPr lang="cs-CZ" sz="2400" dirty="0">
                <a:latin typeface="Century Gothic" pitchFamily="34" charset="0"/>
              </a:rPr>
              <a:t>Tento odstín byl kalibrován pro nejrychlejší nivelizací oranžového lesku nebo neutralizace popelem. Díky technologie pigmentů BEAUTY FUSION jsme vyvinuli barvu s oxidujícími pigmenty (nepřímými). Toto umožňuje kadeřníkovi provést nezbytnou vizuální kontrolu v průběhu služby Gloss. Může se použit v zázemí </a:t>
            </a:r>
            <a:br>
              <a:rPr lang="cs-CZ" sz="2400" dirty="0">
                <a:latin typeface="Century Gothic" pitchFamily="34" charset="0"/>
              </a:rPr>
            </a:br>
            <a:r>
              <a:rPr lang="cs-CZ" sz="2400" dirty="0">
                <a:latin typeface="Century Gothic" pitchFamily="34" charset="0"/>
              </a:rPr>
              <a:t>s použitím šejkru. Perfektní pro stupeň 6. až 8., k vytvoření podkladu v barvě Šedé Mlhy, nebo před použitím Pastelového odstínu, pro dosažení metalického efektu. Pro lepší kontrolu v případě příliš jasných vlasů doporučujeme míchat </a:t>
            </a:r>
            <a:br>
              <a:rPr lang="cs-CZ" sz="2400" dirty="0">
                <a:latin typeface="Century Gothic" pitchFamily="34" charset="0"/>
              </a:rPr>
            </a:br>
            <a:r>
              <a:rPr lang="cs-CZ" sz="2400" dirty="0">
                <a:latin typeface="Century Gothic" pitchFamily="34" charset="0"/>
              </a:rPr>
              <a:t>s přípravkem Clear.</a:t>
            </a:r>
          </a:p>
          <a:p>
            <a:pPr marL="11306">
              <a:spcBef>
                <a:spcPts val="0"/>
              </a:spcBef>
              <a:spcAft>
                <a:spcPts val="0"/>
              </a:spcAft>
            </a:pPr>
            <a:endParaRPr lang="en-US" sz="2400" dirty="0">
              <a:latin typeface="Century Gothic" pitchFamily="34" charset="0"/>
            </a:endParaRPr>
          </a:p>
          <a:p>
            <a:pPr marL="11306">
              <a:spcBef>
                <a:spcPts val="0"/>
              </a:spcBef>
              <a:spcAft>
                <a:spcPts val="0"/>
              </a:spcAft>
            </a:pPr>
            <a:r>
              <a:rPr lang="cs-CZ" sz="2800" b="1" dirty="0">
                <a:latin typeface="Century Gothic" pitchFamily="34" charset="0"/>
                <a:cs typeface="Calibri"/>
              </a:rPr>
              <a:t>7NVG – 7.23</a:t>
            </a:r>
          </a:p>
          <a:p>
            <a:pPr marL="11306">
              <a:spcBef>
                <a:spcPts val="0"/>
              </a:spcBef>
              <a:spcAft>
                <a:spcPts val="0"/>
              </a:spcAft>
            </a:pPr>
            <a:endParaRPr lang="en-US" sz="2800" b="1" dirty="0">
              <a:latin typeface="Century Gothic" pitchFamily="34" charset="0"/>
            </a:endParaRPr>
          </a:p>
          <a:p>
            <a:pPr marL="11306">
              <a:spcBef>
                <a:spcPts val="0"/>
              </a:spcBef>
            </a:pPr>
            <a:r>
              <a:rPr lang="cs-CZ" sz="2400" dirty="0">
                <a:latin typeface="Century Gothic" pitchFamily="34" charset="0"/>
              </a:rPr>
              <a:t>Tento odstín má dvě různé povahy: první Gloss, jaký je uveden na vzorníku </a:t>
            </a:r>
            <a:br>
              <a:rPr lang="cs-CZ" sz="2400" dirty="0">
                <a:latin typeface="Century Gothic" pitchFamily="34" charset="0"/>
              </a:rPr>
            </a:br>
            <a:r>
              <a:rPr lang="cs-CZ" sz="2400" dirty="0">
                <a:latin typeface="Century Gothic" pitchFamily="34" charset="0"/>
              </a:rPr>
              <a:t>s intensivním fialovým odstínem, velmi blízký 7; byl vytvořen pro neutralizaci nejteplejších žlutých tónů, které v některých případech mohou už vzniknout </a:t>
            </a:r>
            <a:br>
              <a:rPr lang="cs-CZ" sz="2400" dirty="0">
                <a:latin typeface="Century Gothic" pitchFamily="34" charset="0"/>
              </a:rPr>
            </a:br>
            <a:r>
              <a:rPr lang="cs-CZ" sz="2400" dirty="0">
                <a:latin typeface="Century Gothic" pitchFamily="34" charset="0"/>
              </a:rPr>
              <a:t>na stupni 7., nebo pro zabránění takovým tónům, nebo kdy je zapotřebí</a:t>
            </a:r>
          </a:p>
          <a:p>
            <a:pPr marL="11306">
              <a:spcBef>
                <a:spcPts val="0"/>
              </a:spcBef>
            </a:pPr>
            <a:r>
              <a:rPr lang="cs-CZ" sz="2400" dirty="0">
                <a:latin typeface="Century Gothic" pitchFamily="34" charset="0"/>
              </a:rPr>
              <a:t>odstranit velmi dotěrné odstíny na 8. stupni, které se často objevují po odstranění barvy.</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6" name="object 4"/>
          <p:cNvSpPr txBox="1">
            <a:spLocks noChangeArrowheads="1"/>
          </p:cNvSpPr>
          <p:nvPr/>
        </p:nvSpPr>
        <p:spPr bwMode="auto">
          <a:xfrm>
            <a:off x="594765" y="1289154"/>
            <a:ext cx="11924623" cy="6982556"/>
          </a:xfrm>
          <a:prstGeom prst="rect">
            <a:avLst/>
          </a:prstGeom>
          <a:noFill/>
          <a:ln w="9525">
            <a:noFill/>
            <a:miter lim="800000"/>
            <a:headEnd/>
            <a:tailEnd/>
          </a:ln>
        </p:spPr>
        <p:txBody>
          <a:bodyPr lIns="0" tIns="11306" rIns="0" bIns="0">
            <a:spAutoFit/>
          </a:bodyPr>
          <a:lstStyle/>
          <a:p>
            <a:pPr marL="11306">
              <a:spcBef>
                <a:spcPts val="0"/>
              </a:spcBef>
            </a:pPr>
            <a:endParaRPr lang="en-US" sz="500" b="1" dirty="0">
              <a:latin typeface="Century Gothic" pitchFamily="34" charset="0"/>
            </a:endParaRPr>
          </a:p>
          <a:p>
            <a:pPr marL="11306">
              <a:spcBef>
                <a:spcPts val="0"/>
              </a:spcBef>
            </a:pPr>
            <a:r>
              <a:rPr lang="cs-CZ" sz="2800" b="1">
                <a:latin typeface="Century Gothic" pitchFamily="34" charset="0"/>
              </a:rPr>
              <a:t>6WG – 6.34</a:t>
            </a:r>
          </a:p>
          <a:p>
            <a:pPr marL="11306">
              <a:spcBef>
                <a:spcPts val="0"/>
              </a:spcBef>
            </a:pPr>
            <a:endParaRPr lang="en-US" sz="2400" b="1" dirty="0">
              <a:latin typeface="Century Gothic" pitchFamily="34" charset="0"/>
            </a:endParaRPr>
          </a:p>
          <a:p>
            <a:pPr marL="11306">
              <a:spcBef>
                <a:spcPts val="0"/>
              </a:spcBef>
            </a:pPr>
            <a:r>
              <a:rPr lang="cs-CZ" sz="2400">
                <a:latin typeface="Century Gothic" pitchFamily="34" charset="0"/>
              </a:rPr>
              <a:t>Toto je jediný odstín ve své řadě. Gloss má jemný, jasný odlesk, poměrně blízký 8. stupni. Připomena velmi populární odstín: Zlatá meruňka. Může být používán nejen jako teplý, dobře kalibrovaný toner a jako spojovací prvek při použití Gloss k rychlému obnovení pigmentace, samostatně nebo s několika gramy 5.5.</a:t>
            </a:r>
          </a:p>
          <a:p>
            <a:pPr marL="11306">
              <a:spcBef>
                <a:spcPts val="0"/>
              </a:spcBef>
              <a:spcAft>
                <a:spcPts val="0"/>
              </a:spcAft>
            </a:pPr>
            <a:endParaRPr lang="en-US" sz="2400" dirty="0">
              <a:latin typeface="Century Gothic" pitchFamily="34" charset="0"/>
            </a:endParaRPr>
          </a:p>
          <a:p>
            <a:pPr marL="11306">
              <a:spcBef>
                <a:spcPts val="0"/>
              </a:spcBef>
              <a:spcAft>
                <a:spcPts val="0"/>
              </a:spcAft>
            </a:pPr>
            <a:endParaRPr lang="en-US" sz="2800" b="1" dirty="0">
              <a:latin typeface="Century Gothic" pitchFamily="34" charset="0"/>
            </a:endParaRPr>
          </a:p>
          <a:p>
            <a:pPr marL="11306">
              <a:spcBef>
                <a:spcPts val="0"/>
              </a:spcBef>
              <a:spcAft>
                <a:spcPts val="0"/>
              </a:spcAft>
            </a:pPr>
            <a:r>
              <a:rPr lang="cs-CZ" sz="2800" b="1">
                <a:latin typeface="Century Gothic" pitchFamily="34" charset="0"/>
              </a:rPr>
              <a:t>5M – 5.8</a:t>
            </a:r>
          </a:p>
          <a:p>
            <a:pPr marL="11306">
              <a:spcBef>
                <a:spcPts val="0"/>
              </a:spcBef>
              <a:spcAft>
                <a:spcPts val="0"/>
              </a:spcAft>
            </a:pPr>
            <a:endParaRPr lang="it-IT" sz="2800" b="1" dirty="0">
              <a:latin typeface="Century Gothic" pitchFamily="34" charset="0"/>
              <a:cs typeface="Calibri"/>
            </a:endParaRPr>
          </a:p>
          <a:p>
            <a:pPr marL="11306">
              <a:spcBef>
                <a:spcPts val="0"/>
              </a:spcBef>
            </a:pPr>
            <a:r>
              <a:rPr lang="cs-CZ" sz="2400">
                <a:latin typeface="Century Gothic" pitchFamily="34" charset="0"/>
              </a:rPr>
              <a:t>Toto je jediný odstín ve své řadě. Byl vytvořen pro odstranění a zabránění všem červeným odleskům. Jako Gloss perfektně kryje nebo odstraňuje – také jako rychlá přísada v zázemí – všechny červené odlesky. Může se začít používat něco málo nad úrovní 5. Protože jsme se snažili dát kadeřníkovi možnost neutralizace červeného odlesku,</a:t>
            </a:r>
          </a:p>
          <a:p>
            <a:pPr marL="11306">
              <a:spcBef>
                <a:spcPts val="0"/>
              </a:spcBef>
            </a:pPr>
            <a:r>
              <a:rPr lang="cs-CZ" sz="2400">
                <a:latin typeface="Century Gothic" pitchFamily="34" charset="0"/>
              </a:rPr>
              <a:t>který se objevuje mezi úrovněmi 4. a 6., bez rizika příliš velkého depozitu a bez porušení výchozí úrovně.</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8" name="CasellaDiTesto 7"/>
          <p:cNvSpPr txBox="1"/>
          <p:nvPr/>
        </p:nvSpPr>
        <p:spPr>
          <a:xfrm>
            <a:off x="7859722" y="4442524"/>
            <a:ext cx="5000660" cy="1077218"/>
          </a:xfrm>
          <a:prstGeom prst="rect">
            <a:avLst/>
          </a:prstGeom>
          <a:noFill/>
        </p:spPr>
        <p:txBody>
          <a:bodyPr wrap="square" rtlCol="0">
            <a:spAutoFit/>
          </a:bodyPr>
          <a:lstStyle/>
          <a:p>
            <a:r>
              <a:rPr lang="cs-CZ" sz="3200" b="1" i="1">
                <a:latin typeface="Bookman Old Style" pitchFamily="18" charset="0"/>
              </a:rPr>
              <a:t>DEMI PLUS</a:t>
            </a:r>
          </a:p>
          <a:p>
            <a:r>
              <a:rPr lang="cs-CZ" sz="3200" i="1">
                <a:latin typeface="Bookman Old Style" pitchFamily="18" charset="0"/>
              </a:rPr>
              <a:t>Demi – polopermanentní barva</a:t>
            </a:r>
          </a:p>
        </p:txBody>
      </p:sp>
      <p:sp>
        <p:nvSpPr>
          <p:cNvPr id="10" name="object 5"/>
          <p:cNvSpPr>
            <a:spLocks noChangeArrowheads="1"/>
          </p:cNvSpPr>
          <p:nvPr/>
        </p:nvSpPr>
        <p:spPr bwMode="auto">
          <a:xfrm>
            <a:off x="7245189" y="4656838"/>
            <a:ext cx="471657" cy="476010"/>
          </a:xfrm>
          <a:custGeom>
            <a:avLst/>
            <a:gdLst>
              <a:gd name="T0" fmla="*/ 0 w 492125"/>
              <a:gd name="T1" fmla="*/ 0 h 492125"/>
              <a:gd name="T2" fmla="*/ 492125 w 492125"/>
              <a:gd name="T3" fmla="*/ 492125 h 492125"/>
            </a:gdLst>
            <a:ahLst/>
            <a:cxnLst/>
            <a:rect l="T0" t="T1" r="T2" b="T3"/>
            <a:pathLst>
              <a:path w="492125" h="492125">
                <a:moveTo>
                  <a:pt x="491845" y="245897"/>
                </a:moveTo>
                <a:lnTo>
                  <a:pt x="486859" y="295472"/>
                </a:lnTo>
                <a:lnTo>
                  <a:pt x="472555" y="341649"/>
                </a:lnTo>
                <a:lnTo>
                  <a:pt x="449912" y="383437"/>
                </a:lnTo>
                <a:lnTo>
                  <a:pt x="419912" y="419847"/>
                </a:lnTo>
                <a:lnTo>
                  <a:pt x="383535" y="449889"/>
                </a:lnTo>
                <a:lnTo>
                  <a:pt x="341762" y="472573"/>
                </a:lnTo>
                <a:lnTo>
                  <a:pt x="295573" y="486910"/>
                </a:lnTo>
                <a:lnTo>
                  <a:pt x="245948" y="491909"/>
                </a:lnTo>
                <a:lnTo>
                  <a:pt x="196408" y="486910"/>
                </a:lnTo>
                <a:lnTo>
                  <a:pt x="150254" y="472573"/>
                </a:lnTo>
                <a:lnTo>
                  <a:pt x="108478" y="449889"/>
                </a:lnTo>
                <a:lnTo>
                  <a:pt x="72072" y="419847"/>
                </a:lnTo>
                <a:lnTo>
                  <a:pt x="42029" y="383437"/>
                </a:lnTo>
                <a:lnTo>
                  <a:pt x="19341" y="341649"/>
                </a:lnTo>
                <a:lnTo>
                  <a:pt x="5000" y="295472"/>
                </a:lnTo>
                <a:lnTo>
                  <a:pt x="0" y="245897"/>
                </a:lnTo>
                <a:lnTo>
                  <a:pt x="5000" y="196341"/>
                </a:lnTo>
                <a:lnTo>
                  <a:pt x="19341" y="150184"/>
                </a:lnTo>
                <a:lnTo>
                  <a:pt x="42029" y="108415"/>
                </a:lnTo>
                <a:lnTo>
                  <a:pt x="72072" y="72023"/>
                </a:lnTo>
                <a:lnTo>
                  <a:pt x="108478" y="41996"/>
                </a:lnTo>
                <a:lnTo>
                  <a:pt x="150254" y="19324"/>
                </a:lnTo>
                <a:lnTo>
                  <a:pt x="196408" y="4995"/>
                </a:lnTo>
                <a:lnTo>
                  <a:pt x="245948" y="0"/>
                </a:lnTo>
                <a:lnTo>
                  <a:pt x="295573" y="4995"/>
                </a:lnTo>
                <a:lnTo>
                  <a:pt x="341762" y="19324"/>
                </a:lnTo>
                <a:lnTo>
                  <a:pt x="383535" y="41996"/>
                </a:lnTo>
                <a:lnTo>
                  <a:pt x="419912" y="72023"/>
                </a:lnTo>
                <a:lnTo>
                  <a:pt x="449912" y="108415"/>
                </a:lnTo>
                <a:lnTo>
                  <a:pt x="472555" y="150184"/>
                </a:lnTo>
                <a:lnTo>
                  <a:pt x="486859" y="196341"/>
                </a:lnTo>
                <a:lnTo>
                  <a:pt x="491845" y="245897"/>
                </a:lnTo>
                <a:close/>
              </a:path>
            </a:pathLst>
          </a:custGeom>
          <a:noFill/>
          <a:ln w="22847">
            <a:solidFill>
              <a:srgbClr val="000000"/>
            </a:solidFill>
            <a:miter lim="800000"/>
            <a:headEnd/>
            <a:tailEnd/>
          </a:ln>
        </p:spPr>
        <p:txBody>
          <a:bodyPr lIns="0" tIns="0" rIns="0" bIns="0"/>
          <a:lstStyle/>
          <a:p>
            <a:endParaRPr lang="it-IT">
              <a:latin typeface="Calibri" pitchFamily="34" charset="0"/>
            </a:endParaRPr>
          </a:p>
        </p:txBody>
      </p:sp>
      <p:sp>
        <p:nvSpPr>
          <p:cNvPr id="11" name="object 6"/>
          <p:cNvSpPr>
            <a:spLocks noChangeArrowheads="1"/>
          </p:cNvSpPr>
          <p:nvPr/>
        </p:nvSpPr>
        <p:spPr bwMode="auto">
          <a:xfrm>
            <a:off x="7282528" y="4699832"/>
            <a:ext cx="220004" cy="388485"/>
          </a:xfrm>
          <a:custGeom>
            <a:avLst/>
            <a:gdLst>
              <a:gd name="T0" fmla="*/ 0 w 201295"/>
              <a:gd name="T1" fmla="*/ 0 h 401954"/>
              <a:gd name="T2" fmla="*/ 201295 w 201295"/>
              <a:gd name="T3" fmla="*/ 401954 h 401954"/>
            </a:gdLst>
            <a:ahLst/>
            <a:cxnLst/>
            <a:rect l="T0" t="T1" r="T2" b="T3"/>
            <a:pathLst>
              <a:path w="201295" h="401954">
                <a:moveTo>
                  <a:pt x="200786" y="0"/>
                </a:moveTo>
                <a:lnTo>
                  <a:pt x="154770" y="5307"/>
                </a:lnTo>
                <a:lnTo>
                  <a:pt x="112517" y="20426"/>
                </a:lnTo>
                <a:lnTo>
                  <a:pt x="75234" y="44153"/>
                </a:lnTo>
                <a:lnTo>
                  <a:pt x="44133" y="75282"/>
                </a:lnTo>
                <a:lnTo>
                  <a:pt x="20420" y="112609"/>
                </a:lnTo>
                <a:lnTo>
                  <a:pt x="5306" y="154930"/>
                </a:lnTo>
                <a:lnTo>
                  <a:pt x="0" y="201040"/>
                </a:lnTo>
                <a:lnTo>
                  <a:pt x="5306" y="247100"/>
                </a:lnTo>
                <a:lnTo>
                  <a:pt x="20420" y="289378"/>
                </a:lnTo>
                <a:lnTo>
                  <a:pt x="44133" y="326671"/>
                </a:lnTo>
                <a:lnTo>
                  <a:pt x="75234" y="357773"/>
                </a:lnTo>
                <a:lnTo>
                  <a:pt x="112517" y="381480"/>
                </a:lnTo>
                <a:lnTo>
                  <a:pt x="154770" y="396587"/>
                </a:lnTo>
                <a:lnTo>
                  <a:pt x="200786" y="401891"/>
                </a:lnTo>
                <a:lnTo>
                  <a:pt x="200786" y="0"/>
                </a:lnTo>
                <a:close/>
              </a:path>
            </a:pathLst>
          </a:custGeom>
          <a:solidFill>
            <a:srgbClr val="000000"/>
          </a:solidFill>
          <a:ln w="9525">
            <a:noFill/>
            <a:miter lim="800000"/>
            <a:headEnd/>
            <a:tailEnd/>
          </a:ln>
        </p:spPr>
        <p:txBody>
          <a:bodyPr lIns="0" tIns="0" rIns="0" bIns="0"/>
          <a:lstStyle/>
          <a:p>
            <a:endParaRPr lang="it-IT">
              <a:latin typeface="Calibri" pitchFamily="34" charset="0"/>
            </a:endParaRPr>
          </a:p>
        </p:txBody>
      </p:sp>
      <p:pic>
        <p:nvPicPr>
          <p:cNvPr id="2051" name="Picture 3"/>
          <p:cNvPicPr>
            <a:picLocks noChangeAspect="1" noChangeArrowheads="1"/>
          </p:cNvPicPr>
          <p:nvPr/>
        </p:nvPicPr>
        <p:blipFill>
          <a:blip r:embed="rId4" cstate="print"/>
          <a:srcRect/>
          <a:stretch>
            <a:fillRect/>
          </a:stretch>
        </p:blipFill>
        <p:spPr bwMode="auto">
          <a:xfrm>
            <a:off x="1542" y="1090586"/>
            <a:ext cx="6649625" cy="8663014"/>
          </a:xfrm>
          <a:prstGeom prst="rect">
            <a:avLst/>
          </a:prstGeom>
          <a:noFill/>
          <a:ln w="9525">
            <a:noFill/>
            <a:miter lim="800000"/>
            <a:headEnd/>
            <a:tailEnd/>
          </a:ln>
          <a:effectLst/>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6" name="object 4"/>
          <p:cNvSpPr txBox="1">
            <a:spLocks noChangeArrowheads="1"/>
          </p:cNvSpPr>
          <p:nvPr/>
        </p:nvSpPr>
        <p:spPr bwMode="auto">
          <a:xfrm>
            <a:off x="594765" y="1289154"/>
            <a:ext cx="11924623" cy="3225117"/>
          </a:xfrm>
          <a:prstGeom prst="rect">
            <a:avLst/>
          </a:prstGeom>
          <a:noFill/>
          <a:ln w="9525">
            <a:noFill/>
            <a:miter lim="800000"/>
            <a:headEnd/>
            <a:tailEnd/>
          </a:ln>
        </p:spPr>
        <p:txBody>
          <a:bodyPr lIns="0" tIns="11306" rIns="0" bIns="0">
            <a:spAutoFit/>
          </a:bodyPr>
          <a:lstStyle/>
          <a:p>
            <a:pPr marL="11306">
              <a:spcBef>
                <a:spcPts val="0"/>
              </a:spcBef>
            </a:pPr>
            <a:r>
              <a:rPr lang="cs-CZ" sz="2800" b="1">
                <a:latin typeface="Century Gothic" pitchFamily="34" charset="0"/>
              </a:rPr>
              <a:t>Beauty Fusion Demi Plus</a:t>
            </a:r>
          </a:p>
          <a:p>
            <a:pPr marL="11306">
              <a:spcBef>
                <a:spcPts val="0"/>
              </a:spcBef>
            </a:pPr>
            <a:endParaRPr lang="en-US" sz="500" b="1" dirty="0">
              <a:latin typeface="Century Gothic" pitchFamily="34" charset="0"/>
            </a:endParaRPr>
          </a:p>
          <a:p>
            <a:pPr marL="11306">
              <a:spcBef>
                <a:spcPts val="0"/>
              </a:spcBef>
            </a:pPr>
            <a:r>
              <a:rPr lang="cs-CZ" sz="2800" b="1" i="1">
                <a:latin typeface="Century Gothic" pitchFamily="34" charset="0"/>
              </a:rPr>
              <a:t>Popis produktu a možné služby</a:t>
            </a:r>
          </a:p>
          <a:p>
            <a:pPr marL="11306">
              <a:lnSpc>
                <a:spcPct val="118000"/>
              </a:lnSpc>
              <a:spcBef>
                <a:spcPts val="457"/>
              </a:spcBef>
            </a:pPr>
            <a:r>
              <a:rPr lang="cs-CZ" sz="2000">
                <a:latin typeface="Century Gothic" pitchFamily="34" charset="0"/>
              </a:rPr>
              <a:t>BEAUTY FUSION Demi Plus je nejlepším kompromisem mezi péči o vlasy a výkonem produktu. Tento produkt obsahuje o 50 % méně Boosteru než v případě permanentní barvy, co způsobí, že je ideální pro všechny zákazníky, kteří si přejí retušovat rozdíl mezi barvy nebo pro osoby, které trpí přecitlivělosti na barvení vlasů:  Demi Plus je velmi jemným odleskem a rozjasněním.</a:t>
            </a:r>
          </a:p>
          <a:p>
            <a:pPr marL="11306">
              <a:spcBef>
                <a:spcPts val="234"/>
              </a:spcBef>
            </a:pPr>
            <a:endParaRPr lang="en-US" sz="2000" dirty="0">
              <a:latin typeface="Century Gothic" pitchFamily="34" charset="0"/>
            </a:endParaRPr>
          </a:p>
        </p:txBody>
      </p:sp>
      <p:sp>
        <p:nvSpPr>
          <p:cNvPr id="7" name="object 5"/>
          <p:cNvSpPr txBox="1">
            <a:spLocks noChangeArrowheads="1"/>
          </p:cNvSpPr>
          <p:nvPr/>
        </p:nvSpPr>
        <p:spPr bwMode="auto">
          <a:xfrm>
            <a:off x="573046" y="4559033"/>
            <a:ext cx="9810630" cy="2794229"/>
          </a:xfrm>
          <a:prstGeom prst="rect">
            <a:avLst/>
          </a:prstGeom>
          <a:noFill/>
          <a:ln w="9525">
            <a:noFill/>
            <a:miter lim="800000"/>
            <a:headEnd/>
            <a:tailEnd/>
          </a:ln>
        </p:spPr>
        <p:txBody>
          <a:bodyPr wrap="square" lIns="0" tIns="11306" rIns="0" bIns="0">
            <a:spAutoFit/>
          </a:bodyPr>
          <a:lstStyle/>
          <a:p>
            <a:pPr marL="11306" fontAlgn="auto">
              <a:spcBef>
                <a:spcPts val="89"/>
              </a:spcBef>
              <a:spcAft>
                <a:spcPts val="0"/>
              </a:spcAft>
              <a:defRPr/>
            </a:pPr>
            <a:r>
              <a:rPr lang="cs-CZ" sz="2500" b="1">
                <a:latin typeface="Century Gothic" pitchFamily="34" charset="0"/>
              </a:rPr>
              <a:t>POLOPERMANENTNÍ BARVA S NÍZKÝM OBSAHEM AMONIAKU</a:t>
            </a:r>
          </a:p>
          <a:p>
            <a:pPr marL="11306" fontAlgn="auto">
              <a:spcBef>
                <a:spcPts val="89"/>
              </a:spcBef>
              <a:spcAft>
                <a:spcPts val="0"/>
              </a:spcAft>
              <a:defRPr/>
            </a:pPr>
            <a:endParaRPr lang="en-US" sz="2500" b="1" dirty="0">
              <a:latin typeface="Century Gothic" pitchFamily="34" charset="0"/>
            </a:endParaRPr>
          </a:p>
          <a:p>
            <a:pPr marL="158278" indent="-146972" fontAlgn="auto">
              <a:spcBef>
                <a:spcPts val="0"/>
              </a:spcBef>
              <a:spcAft>
                <a:spcPts val="0"/>
              </a:spcAft>
              <a:buFontTx/>
              <a:buChar char="•"/>
              <a:tabLst>
                <a:tab pos="158843" algn="l"/>
              </a:tabLst>
              <a:defRPr/>
            </a:pPr>
            <a:r>
              <a:rPr lang="cs-CZ" sz="2000">
                <a:latin typeface="Century Gothic" pitchFamily="34" charset="0"/>
                <a:cs typeface="Gotham Book"/>
              </a:rPr>
              <a:t>AŽ 70 % KRYTÍ ŠEDIVÝCH VLASŮ</a:t>
            </a:r>
          </a:p>
          <a:p>
            <a:pPr marL="158278" indent="-146972" fontAlgn="auto">
              <a:spcBef>
                <a:spcPts val="0"/>
              </a:spcBef>
              <a:spcAft>
                <a:spcPts val="0"/>
              </a:spcAft>
              <a:buFontTx/>
              <a:buChar char="•"/>
              <a:tabLst>
                <a:tab pos="158843" algn="l"/>
              </a:tabLst>
              <a:defRPr/>
            </a:pPr>
            <a:r>
              <a:rPr lang="cs-CZ" sz="2000">
                <a:latin typeface="Century Gothic" pitchFamily="34" charset="0"/>
                <a:cs typeface="Arial" charset="0"/>
              </a:rPr>
              <a:t>2 STUPNĚ ROZJASNĚNÍ</a:t>
            </a:r>
          </a:p>
          <a:p>
            <a:pPr marL="158278" indent="-146972" fontAlgn="auto">
              <a:spcBef>
                <a:spcPts val="0"/>
              </a:spcBef>
              <a:spcAft>
                <a:spcPts val="0"/>
              </a:spcAft>
              <a:buFontTx/>
              <a:buChar char="•"/>
              <a:tabLst>
                <a:tab pos="158843" algn="l"/>
              </a:tabLst>
              <a:defRPr/>
            </a:pPr>
            <a:r>
              <a:rPr lang="cs-CZ" sz="2000">
                <a:latin typeface="Century Gothic" pitchFamily="34" charset="0"/>
                <a:cs typeface="Arial" charset="0"/>
              </a:rPr>
              <a:t>OXYMILK 5, 13, 20, 30 VOL.</a:t>
            </a:r>
          </a:p>
          <a:p>
            <a:pPr marL="158278" indent="-146972" fontAlgn="auto">
              <a:spcBef>
                <a:spcPts val="427"/>
              </a:spcBef>
              <a:spcAft>
                <a:spcPts val="0"/>
              </a:spcAft>
              <a:buFontTx/>
              <a:buChar char="•"/>
              <a:tabLst>
                <a:tab pos="158843" algn="l"/>
              </a:tabLst>
              <a:defRPr/>
            </a:pPr>
            <a:r>
              <a:rPr lang="cs-CZ" sz="2000">
                <a:latin typeface="Century Gothic" pitchFamily="34" charset="0"/>
                <a:cs typeface="Gotham Book"/>
              </a:rPr>
              <a:t>JISTÝ VÝSLEDEK</a:t>
            </a:r>
          </a:p>
          <a:p>
            <a:pPr marL="158278" indent="-146972" fontAlgn="auto">
              <a:spcBef>
                <a:spcPts val="427"/>
              </a:spcBef>
              <a:spcAft>
                <a:spcPts val="0"/>
              </a:spcAft>
              <a:buFontTx/>
              <a:buChar char="•"/>
              <a:tabLst>
                <a:tab pos="158843" algn="l"/>
              </a:tabLst>
              <a:defRPr/>
            </a:pPr>
            <a:r>
              <a:rPr lang="cs-CZ" sz="2000">
                <a:latin typeface="Century Gothic" pitchFamily="34" charset="0"/>
                <a:cs typeface="Gotham Book"/>
              </a:rPr>
              <a:t>INTENZIVNÍ ODLESK</a:t>
            </a:r>
          </a:p>
          <a:p>
            <a:pPr marL="158278" indent="-146972" fontAlgn="auto">
              <a:spcBef>
                <a:spcPts val="427"/>
              </a:spcBef>
              <a:spcAft>
                <a:spcPts val="0"/>
              </a:spcAft>
              <a:buFontTx/>
              <a:buChar char="•"/>
              <a:tabLst>
                <a:tab pos="158843" algn="l"/>
              </a:tabLst>
              <a:defRPr/>
            </a:pPr>
            <a:r>
              <a:rPr lang="cs-CZ" sz="2000">
                <a:latin typeface="Century Gothic" pitchFamily="34" charset="0"/>
                <a:cs typeface="Gotham Book"/>
              </a:rPr>
              <a:t>BARVA JE LESKLÁ, TAKÉ NA TMAVÝCH PODKLADECH</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pic>
        <p:nvPicPr>
          <p:cNvPr id="6" name="Picture 2"/>
          <p:cNvPicPr>
            <a:picLocks noChangeAspect="1" noChangeArrowheads="1"/>
          </p:cNvPicPr>
          <p:nvPr/>
        </p:nvPicPr>
        <p:blipFill>
          <a:blip r:embed="rId4" cstate="print"/>
          <a:srcRect r="31456"/>
          <a:stretch>
            <a:fillRect/>
          </a:stretch>
        </p:blipFill>
        <p:spPr bwMode="auto">
          <a:xfrm>
            <a:off x="3464635" y="2876536"/>
            <a:ext cx="5609533" cy="3922711"/>
          </a:xfrm>
          <a:prstGeom prst="rect">
            <a:avLst/>
          </a:prstGeom>
          <a:noFill/>
          <a:ln w="9525">
            <a:noFill/>
            <a:miter lim="800000"/>
            <a:headEnd/>
            <a:tailEnd/>
          </a:ln>
        </p:spPr>
      </p:pic>
      <p:pic>
        <p:nvPicPr>
          <p:cNvPr id="7" name="Picture 4"/>
          <p:cNvPicPr>
            <a:picLocks noChangeAspect="1" noChangeArrowheads="1"/>
          </p:cNvPicPr>
          <p:nvPr/>
        </p:nvPicPr>
        <p:blipFill>
          <a:blip r:embed="rId5" cstate="print"/>
          <a:srcRect r="64703"/>
          <a:stretch>
            <a:fillRect/>
          </a:stretch>
        </p:blipFill>
        <p:spPr bwMode="auto">
          <a:xfrm>
            <a:off x="1385237" y="4305296"/>
            <a:ext cx="902321" cy="1822440"/>
          </a:xfrm>
          <a:prstGeom prst="rect">
            <a:avLst/>
          </a:prstGeom>
          <a:noFill/>
          <a:ln w="9525">
            <a:noFill/>
            <a:miter lim="800000"/>
            <a:headEnd/>
            <a:tailEnd/>
          </a:ln>
        </p:spPr>
      </p:pic>
      <p:pic>
        <p:nvPicPr>
          <p:cNvPr id="8" name="Picture 2"/>
          <p:cNvPicPr>
            <a:picLocks noChangeAspect="1" noChangeArrowheads="1"/>
          </p:cNvPicPr>
          <p:nvPr/>
        </p:nvPicPr>
        <p:blipFill>
          <a:blip r:embed="rId6" cstate="print"/>
          <a:srcRect l="69165" t="23750"/>
          <a:stretch>
            <a:fillRect/>
          </a:stretch>
        </p:blipFill>
        <p:spPr bwMode="auto">
          <a:xfrm>
            <a:off x="9431904" y="3954484"/>
            <a:ext cx="2285470" cy="2708266"/>
          </a:xfrm>
          <a:prstGeom prst="rect">
            <a:avLst/>
          </a:prstGeom>
          <a:noFill/>
          <a:ln w="9525">
            <a:noFill/>
            <a:miter lim="800000"/>
            <a:headEnd/>
            <a:tailEnd/>
          </a:ln>
        </p:spPr>
      </p:pic>
      <p:sp>
        <p:nvSpPr>
          <p:cNvPr id="9" name="CasellaDiTesto 8"/>
          <p:cNvSpPr txBox="1"/>
          <p:nvPr/>
        </p:nvSpPr>
        <p:spPr>
          <a:xfrm>
            <a:off x="787360" y="1791950"/>
            <a:ext cx="11858708" cy="513082"/>
          </a:xfrm>
          <a:prstGeom prst="rect">
            <a:avLst/>
          </a:prstGeom>
          <a:noFill/>
        </p:spPr>
        <p:txBody>
          <a:bodyPr wrap="square" lIns="81400" tIns="40700" rIns="81400" bIns="40700" rtlCol="0">
            <a:spAutoFit/>
          </a:bodyPr>
          <a:lstStyle/>
          <a:p>
            <a:r>
              <a:rPr lang="cs-CZ" sz="2800">
                <a:latin typeface="Century Gothic" pitchFamily="34" charset="0"/>
              </a:rPr>
              <a:t>TŘI HLAVNÍ PRODUKTY, KTERÉ TVOŘÍ BEAUTY FUSION</a:t>
            </a:r>
          </a:p>
        </p:txBody>
      </p:sp>
      <p:sp>
        <p:nvSpPr>
          <p:cNvPr id="10" name="CasellaDiTesto 9"/>
          <p:cNvSpPr txBox="1"/>
          <p:nvPr/>
        </p:nvSpPr>
        <p:spPr>
          <a:xfrm>
            <a:off x="500066" y="6647475"/>
            <a:ext cx="2787624" cy="943969"/>
          </a:xfrm>
          <a:prstGeom prst="rect">
            <a:avLst/>
          </a:prstGeom>
          <a:noFill/>
        </p:spPr>
        <p:txBody>
          <a:bodyPr wrap="square" lIns="81400" tIns="40700" rIns="81400" bIns="40700" rtlCol="0">
            <a:spAutoFit/>
          </a:bodyPr>
          <a:lstStyle/>
          <a:p>
            <a:pPr algn="ctr"/>
            <a:r>
              <a:rPr lang="cs-CZ" sz="2800">
                <a:latin typeface="Century Gothic" pitchFamily="34" charset="0"/>
              </a:rPr>
              <a:t>BARVA BEAUTY FUSION</a:t>
            </a:r>
          </a:p>
        </p:txBody>
      </p:sp>
      <p:sp>
        <p:nvSpPr>
          <p:cNvPr id="11" name="CasellaDiTesto 10"/>
          <p:cNvSpPr txBox="1"/>
          <p:nvPr/>
        </p:nvSpPr>
        <p:spPr>
          <a:xfrm>
            <a:off x="3573442" y="6662750"/>
            <a:ext cx="5357850" cy="513082"/>
          </a:xfrm>
          <a:prstGeom prst="rect">
            <a:avLst/>
          </a:prstGeom>
          <a:noFill/>
        </p:spPr>
        <p:txBody>
          <a:bodyPr wrap="square" lIns="81400" tIns="40700" rIns="81400" bIns="40700" rtlCol="0">
            <a:spAutoFit/>
          </a:bodyPr>
          <a:lstStyle/>
          <a:p>
            <a:r>
              <a:rPr lang="cs-CZ" sz="2800">
                <a:latin typeface="Century Gothic" pitchFamily="34" charset="0"/>
              </a:rPr>
              <a:t>OXYMILK 5, 13, 20, 30, 40 VOL.</a:t>
            </a:r>
          </a:p>
        </p:txBody>
      </p:sp>
      <p:sp>
        <p:nvSpPr>
          <p:cNvPr id="12" name="CasellaDiTesto 11"/>
          <p:cNvSpPr txBox="1"/>
          <p:nvPr/>
        </p:nvSpPr>
        <p:spPr>
          <a:xfrm>
            <a:off x="9286940" y="6662750"/>
            <a:ext cx="2787624" cy="943969"/>
          </a:xfrm>
          <a:prstGeom prst="rect">
            <a:avLst/>
          </a:prstGeom>
          <a:noFill/>
        </p:spPr>
        <p:txBody>
          <a:bodyPr wrap="square" lIns="81400" tIns="40700" rIns="81400" bIns="40700" rtlCol="0">
            <a:spAutoFit/>
          </a:bodyPr>
          <a:lstStyle/>
          <a:p>
            <a:pPr algn="ctr"/>
            <a:r>
              <a:rPr lang="cs-CZ" sz="2800">
                <a:latin typeface="Century Gothic" pitchFamily="34" charset="0"/>
              </a:rPr>
              <a:t>BOOSTER </a:t>
            </a:r>
          </a:p>
          <a:p>
            <a:pPr algn="ctr"/>
            <a:r>
              <a:rPr lang="cs-CZ" sz="2800">
                <a:latin typeface="Century Gothic" pitchFamily="34" charset="0"/>
              </a:rPr>
              <a:t>01 a 02</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6" name="object 4"/>
          <p:cNvSpPr txBox="1">
            <a:spLocks noChangeArrowheads="1"/>
          </p:cNvSpPr>
          <p:nvPr/>
        </p:nvSpPr>
        <p:spPr bwMode="auto">
          <a:xfrm>
            <a:off x="594765" y="1289154"/>
            <a:ext cx="11924623" cy="7469868"/>
          </a:xfrm>
          <a:prstGeom prst="rect">
            <a:avLst/>
          </a:prstGeom>
          <a:noFill/>
          <a:ln w="9525">
            <a:noFill/>
            <a:miter lim="800000"/>
            <a:headEnd/>
            <a:tailEnd/>
          </a:ln>
        </p:spPr>
        <p:txBody>
          <a:bodyPr lIns="0" tIns="11306" rIns="0" bIns="0">
            <a:spAutoFit/>
          </a:bodyPr>
          <a:lstStyle/>
          <a:p>
            <a:pPr marL="11306">
              <a:spcBef>
                <a:spcPts val="0"/>
              </a:spcBef>
            </a:pPr>
            <a:r>
              <a:rPr lang="cs-CZ" sz="3200" b="1">
                <a:latin typeface="Century Gothic" pitchFamily="34" charset="0"/>
              </a:rPr>
              <a:t>Beauty Fusion Demi Plus</a:t>
            </a:r>
          </a:p>
          <a:p>
            <a:pPr marL="11306">
              <a:spcBef>
                <a:spcPts val="0"/>
              </a:spcBef>
            </a:pPr>
            <a:endParaRPr lang="en-US" sz="3200" b="1" dirty="0">
              <a:latin typeface="Century Gothic" pitchFamily="34" charset="0"/>
            </a:endParaRPr>
          </a:p>
          <a:p>
            <a:pPr marL="11306">
              <a:spcBef>
                <a:spcPts val="0"/>
              </a:spcBef>
            </a:pPr>
            <a:endParaRPr lang="en-US" sz="3200" b="1" dirty="0">
              <a:latin typeface="Century Gothic" pitchFamily="34" charset="0"/>
            </a:endParaRPr>
          </a:p>
          <a:p>
            <a:pPr marL="11306">
              <a:spcBef>
                <a:spcPts val="0"/>
              </a:spcBef>
            </a:pPr>
            <a:endParaRPr lang="en-US" sz="500" b="1" dirty="0">
              <a:latin typeface="Century Gothic" pitchFamily="34" charset="0"/>
            </a:endParaRPr>
          </a:p>
          <a:p>
            <a:pPr marL="11306">
              <a:spcBef>
                <a:spcPts val="0"/>
              </a:spcBef>
            </a:pPr>
            <a:r>
              <a:rPr lang="cs-CZ" sz="2500" b="1">
                <a:latin typeface="Century Gothic" pitchFamily="34" charset="0"/>
              </a:rPr>
              <a:t>TYP VLASŮ</a:t>
            </a:r>
          </a:p>
          <a:p>
            <a:pPr marL="11306">
              <a:spcBef>
                <a:spcPts val="0"/>
              </a:spcBef>
              <a:buFont typeface="Arial" pitchFamily="34" charset="0"/>
              <a:buChar char="•"/>
            </a:pPr>
            <a:r>
              <a:rPr lang="cs-CZ" sz="2400">
                <a:latin typeface="Century Gothic" pitchFamily="34" charset="0"/>
                <a:cs typeface="Gotham Book"/>
              </a:rPr>
              <a:t>VŠECHNY TYPY VLASŮ: PŘIROZENÉ, OBARVENÉ, ŠEDIVÉ, ROZJASNĚNÉ NEBO CITLIVÉ</a:t>
            </a:r>
          </a:p>
          <a:p>
            <a:pPr marL="11306">
              <a:spcBef>
                <a:spcPts val="0"/>
              </a:spcBef>
            </a:pPr>
            <a:endParaRPr lang="en-US" sz="3600" b="1" dirty="0">
              <a:latin typeface="Century Gothic" pitchFamily="34" charset="0"/>
            </a:endParaRPr>
          </a:p>
          <a:p>
            <a:pPr marL="11306">
              <a:spcBef>
                <a:spcPts val="0"/>
              </a:spcBef>
            </a:pPr>
            <a:endParaRPr lang="en-US" sz="600" b="1" dirty="0">
              <a:latin typeface="Century Gothic" pitchFamily="34" charset="0"/>
            </a:endParaRPr>
          </a:p>
          <a:p>
            <a:pPr marL="11306">
              <a:spcBef>
                <a:spcPts val="0"/>
              </a:spcBef>
            </a:pPr>
            <a:r>
              <a:rPr lang="cs-CZ" sz="2500" b="1">
                <a:latin typeface="Century Gothic" pitchFamily="34" charset="0"/>
              </a:rPr>
              <a:t>MOŽNÉ SLUŽBY</a:t>
            </a:r>
          </a:p>
          <a:p>
            <a:pPr marL="158278" indent="-146972" fontAlgn="auto">
              <a:spcBef>
                <a:spcPts val="0"/>
              </a:spcBef>
              <a:spcAft>
                <a:spcPts val="0"/>
              </a:spcAft>
              <a:buFontTx/>
              <a:buChar char="•"/>
              <a:tabLst>
                <a:tab pos="158843" algn="l"/>
              </a:tabLst>
              <a:defRPr/>
            </a:pPr>
            <a:r>
              <a:rPr lang="cs-CZ" sz="2400">
                <a:latin typeface="Century Gothic" pitchFamily="34" charset="0"/>
                <a:cs typeface="Gotham Book"/>
              </a:rPr>
              <a:t>KRYJE PRVNÍ ŠEDIVÉ VLASY</a:t>
            </a:r>
          </a:p>
          <a:p>
            <a:pPr marL="158278" indent="-146972" fontAlgn="auto">
              <a:spcBef>
                <a:spcPts val="427"/>
              </a:spcBef>
              <a:spcAft>
                <a:spcPts val="0"/>
              </a:spcAft>
              <a:buFontTx/>
              <a:buChar char="•"/>
              <a:tabLst>
                <a:tab pos="158843" algn="l"/>
              </a:tabLst>
              <a:defRPr/>
            </a:pPr>
            <a:r>
              <a:rPr lang="cs-CZ" sz="2400">
                <a:latin typeface="Century Gothic" pitchFamily="34" charset="0"/>
                <a:cs typeface="Gotham Book"/>
              </a:rPr>
              <a:t>TVOŘÍ JEMNÝ ODLESK NA PŘIROZENÝCH VLASECH</a:t>
            </a:r>
          </a:p>
          <a:p>
            <a:pPr marL="158278" indent="-146972" fontAlgn="auto">
              <a:spcBef>
                <a:spcPts val="427"/>
              </a:spcBef>
              <a:spcAft>
                <a:spcPts val="0"/>
              </a:spcAft>
              <a:buFontTx/>
              <a:buChar char="•"/>
              <a:tabLst>
                <a:tab pos="158843" algn="l"/>
              </a:tabLst>
              <a:defRPr/>
            </a:pPr>
            <a:r>
              <a:rPr lang="cs-CZ" sz="2400">
                <a:latin typeface="Century Gothic" pitchFamily="34" charset="0"/>
                <a:cs typeface="Gotham Book"/>
              </a:rPr>
              <a:t>OŽIVUJE BARVU</a:t>
            </a:r>
          </a:p>
          <a:p>
            <a:pPr marL="158278" indent="-146972" fontAlgn="auto">
              <a:spcBef>
                <a:spcPts val="427"/>
              </a:spcBef>
              <a:spcAft>
                <a:spcPts val="0"/>
              </a:spcAft>
              <a:buFontTx/>
              <a:buChar char="•"/>
              <a:tabLst>
                <a:tab pos="158843" algn="l"/>
              </a:tabLst>
              <a:defRPr/>
            </a:pPr>
            <a:r>
              <a:rPr lang="cs-CZ" sz="2400">
                <a:latin typeface="Century Gothic" pitchFamily="34" charset="0"/>
                <a:cs typeface="Gotham Book"/>
              </a:rPr>
              <a:t>JEMNĚ ROZJASŇUJE BARVU VLASŮ (MAXIMÁLNĚ O 2 TÓNY)</a:t>
            </a:r>
          </a:p>
          <a:p>
            <a:pPr marL="158278" indent="-146972" fontAlgn="auto">
              <a:spcBef>
                <a:spcPts val="427"/>
              </a:spcBef>
              <a:spcAft>
                <a:spcPts val="0"/>
              </a:spcAft>
              <a:buFontTx/>
              <a:buChar char="•"/>
              <a:tabLst>
                <a:tab pos="158843" algn="l"/>
              </a:tabLst>
              <a:defRPr/>
            </a:pPr>
            <a:r>
              <a:rPr lang="cs-CZ" sz="2400">
                <a:latin typeface="Century Gothic" pitchFamily="34" charset="0"/>
                <a:cs typeface="Gotham Book"/>
              </a:rPr>
              <a:t>DLOUHODOBÉ TÓNOVÁNÍ PO ODBARVENÍ VLASŮ</a:t>
            </a:r>
          </a:p>
          <a:p>
            <a:pPr marL="158278" indent="-146972" fontAlgn="auto">
              <a:spcBef>
                <a:spcPts val="423"/>
              </a:spcBef>
              <a:spcAft>
                <a:spcPts val="0"/>
              </a:spcAft>
              <a:buFontTx/>
              <a:buChar char="•"/>
              <a:tabLst>
                <a:tab pos="158843" algn="l"/>
              </a:tabLst>
              <a:defRPr/>
            </a:pPr>
            <a:r>
              <a:rPr lang="cs-CZ" sz="2400">
                <a:latin typeface="Century Gothic" pitchFamily="34" charset="0"/>
                <a:cs typeface="Gotham Book"/>
              </a:rPr>
              <a:t>REPIGMENTACE</a:t>
            </a:r>
          </a:p>
          <a:p>
            <a:pPr marL="158278" indent="-146972" fontAlgn="auto">
              <a:spcBef>
                <a:spcPts val="427"/>
              </a:spcBef>
              <a:spcAft>
                <a:spcPts val="0"/>
              </a:spcAft>
              <a:buFontTx/>
              <a:buChar char="•"/>
              <a:tabLst>
                <a:tab pos="158843" algn="l"/>
              </a:tabLst>
              <a:defRPr/>
            </a:pPr>
            <a:r>
              <a:rPr lang="cs-CZ" sz="2400">
                <a:latin typeface="Century Gothic" pitchFamily="34" charset="0"/>
                <a:cs typeface="Gotham Book"/>
              </a:rPr>
              <a:t>NEUTRALIZACE</a:t>
            </a:r>
          </a:p>
          <a:p>
            <a:pPr marL="11306">
              <a:spcBef>
                <a:spcPts val="0"/>
              </a:spcBef>
            </a:pPr>
            <a:endParaRPr lang="en-US" sz="2500" b="1" dirty="0">
              <a:latin typeface="Century Gothic" pitchFamily="34" charset="0"/>
            </a:endParaRPr>
          </a:p>
          <a:p>
            <a:pPr marL="11306">
              <a:spcBef>
                <a:spcPts val="0"/>
              </a:spcBef>
            </a:pPr>
            <a:endParaRPr lang="en-US" sz="2500" b="1" dirty="0">
              <a:latin typeface="Century Gothic" pitchFamily="34" charset="0"/>
            </a:endParaRPr>
          </a:p>
          <a:p>
            <a:pPr marL="11306">
              <a:spcBef>
                <a:spcPts val="234"/>
              </a:spcBef>
            </a:pPr>
            <a:endParaRPr lang="en-US" sz="2000" dirty="0">
              <a:latin typeface="Century Gothic" pitchFamily="34" charset="0"/>
            </a:endParaRP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6" name="CasellaDiTesto 5"/>
          <p:cNvSpPr txBox="1"/>
          <p:nvPr/>
        </p:nvSpPr>
        <p:spPr>
          <a:xfrm>
            <a:off x="787360" y="1376338"/>
            <a:ext cx="5786478" cy="2605842"/>
          </a:xfrm>
          <a:prstGeom prst="rect">
            <a:avLst/>
          </a:prstGeom>
          <a:noFill/>
        </p:spPr>
        <p:txBody>
          <a:bodyPr wrap="square" rtlCol="0">
            <a:spAutoFit/>
          </a:bodyPr>
          <a:lstStyle/>
          <a:p>
            <a:r>
              <a:rPr lang="cs-CZ" sz="2800" b="1">
                <a:latin typeface="Century Gothic" pitchFamily="34" charset="0"/>
              </a:rPr>
              <a:t>Beauty Fusion Demi Plus</a:t>
            </a:r>
          </a:p>
          <a:p>
            <a:endParaRPr lang="en-US" sz="2800" b="1" dirty="0">
              <a:latin typeface="Century Gothic" pitchFamily="34" charset="0"/>
            </a:endParaRPr>
          </a:p>
          <a:p>
            <a:r>
              <a:rPr lang="cs-CZ" sz="2800" b="1">
                <a:latin typeface="Century Gothic" pitchFamily="34" charset="0"/>
              </a:rPr>
              <a:t>Technické vlastnosti</a:t>
            </a:r>
          </a:p>
          <a:p>
            <a:pPr marL="11306" fontAlgn="auto">
              <a:spcBef>
                <a:spcPts val="0"/>
              </a:spcBef>
              <a:spcAft>
                <a:spcPts val="0"/>
              </a:spcAft>
              <a:defRPr/>
            </a:pPr>
            <a:endParaRPr lang="en-US" sz="2400" dirty="0">
              <a:latin typeface="Corbel" pitchFamily="34" charset="0"/>
              <a:cs typeface="Calibri"/>
            </a:endParaRPr>
          </a:p>
          <a:p>
            <a:pPr marL="158278" indent="-146972" fontAlgn="auto">
              <a:spcBef>
                <a:spcPts val="427"/>
              </a:spcBef>
              <a:spcAft>
                <a:spcPts val="0"/>
              </a:spcAft>
              <a:tabLst>
                <a:tab pos="158843" algn="l"/>
              </a:tabLst>
              <a:defRPr/>
            </a:pPr>
            <a:endParaRPr lang="en-US" sz="2400" dirty="0">
              <a:latin typeface="Century Gothic" pitchFamily="34" charset="0"/>
              <a:cs typeface="Gotham Book"/>
            </a:endParaRPr>
          </a:p>
          <a:p>
            <a:pPr>
              <a:buFontTx/>
              <a:buChar char="-"/>
            </a:pPr>
            <a:endParaRPr lang="it-IT" sz="2800" b="1" dirty="0">
              <a:latin typeface="Century Gothic" pitchFamily="34" charset="0"/>
            </a:endParaRPr>
          </a:p>
        </p:txBody>
      </p:sp>
      <p:sp>
        <p:nvSpPr>
          <p:cNvPr id="17" name="object 32"/>
          <p:cNvSpPr txBox="1"/>
          <p:nvPr/>
        </p:nvSpPr>
        <p:spPr>
          <a:xfrm>
            <a:off x="787360" y="3090850"/>
            <a:ext cx="7643866" cy="4697504"/>
          </a:xfrm>
          <a:prstGeom prst="rect">
            <a:avLst/>
          </a:prstGeom>
        </p:spPr>
        <p:txBody>
          <a:bodyPr wrap="square" lIns="0" tIns="73660" rIns="0" bIns="0">
            <a:spAutoFit/>
          </a:bodyPr>
          <a:lstStyle/>
          <a:p>
            <a:pPr marL="177800" indent="-165100">
              <a:spcBef>
                <a:spcPts val="575"/>
              </a:spcBef>
              <a:buFontTx/>
              <a:buChar char="•"/>
              <a:tabLst>
                <a:tab pos="177800" algn="l"/>
              </a:tabLst>
            </a:pPr>
            <a:r>
              <a:rPr lang="cs-CZ" sz="2400">
                <a:latin typeface="Century Gothic" pitchFamily="34" charset="0"/>
                <a:ea typeface="Gotham Book" pitchFamily="50" charset="0"/>
                <a:cs typeface="Gotham Book" pitchFamily="50" charset="0"/>
              </a:rPr>
              <a:t>AŽ </a:t>
            </a:r>
            <a:r>
              <a:rPr lang="cs-CZ" sz="2400" b="1">
                <a:latin typeface="Century Gothic" pitchFamily="34" charset="0"/>
                <a:ea typeface="Gotham Book" pitchFamily="50" charset="0"/>
                <a:cs typeface="Gotham Book" pitchFamily="50" charset="0"/>
              </a:rPr>
              <a:t>70 %</a:t>
            </a:r>
            <a:r>
              <a:rPr lang="cs-CZ" sz="2400">
                <a:latin typeface="Century Gothic" pitchFamily="34" charset="0"/>
                <a:ea typeface="Gotham Book" pitchFamily="50" charset="0"/>
                <a:cs typeface="Gotham Book" pitchFamily="50" charset="0"/>
              </a:rPr>
              <a:t> KRYTÍ ŠEDIVÝCH VLASŮ </a:t>
            </a:r>
          </a:p>
          <a:p>
            <a:pPr marL="177800" indent="-165100">
              <a:spcBef>
                <a:spcPts val="575"/>
              </a:spcBef>
              <a:buFontTx/>
              <a:buChar char="•"/>
              <a:tabLst>
                <a:tab pos="177800" algn="l"/>
              </a:tabLst>
            </a:pPr>
            <a:r>
              <a:rPr lang="cs-CZ" sz="2400">
                <a:latin typeface="Century Gothic" pitchFamily="34" charset="0"/>
                <a:ea typeface="Gotham Book" pitchFamily="50" charset="0"/>
                <a:cs typeface="Gotham Book" pitchFamily="50" charset="0"/>
              </a:rPr>
              <a:t>2 STUPNĚ ROZJASNĚNÍ</a:t>
            </a:r>
          </a:p>
          <a:p>
            <a:pPr marL="177800" indent="-165100">
              <a:spcBef>
                <a:spcPts val="475"/>
              </a:spcBef>
              <a:buFontTx/>
              <a:buChar char="•"/>
              <a:tabLst>
                <a:tab pos="177800" algn="l"/>
              </a:tabLst>
            </a:pPr>
            <a:r>
              <a:rPr lang="cs-CZ" sz="2400">
                <a:latin typeface="Century Gothic" pitchFamily="34" charset="0"/>
                <a:ea typeface="Gotham Book" pitchFamily="50" charset="0"/>
                <a:cs typeface="Gotham Book" pitchFamily="50" charset="0"/>
              </a:rPr>
              <a:t>OXYMILK 5, 13, 20, 30 VOL.</a:t>
            </a:r>
          </a:p>
          <a:p>
            <a:pPr marL="177800" indent="-165100">
              <a:spcBef>
                <a:spcPts val="475"/>
              </a:spcBef>
              <a:buFontTx/>
              <a:buChar char="•"/>
              <a:tabLst>
                <a:tab pos="177800" algn="l"/>
              </a:tabLst>
            </a:pPr>
            <a:endParaRPr lang="it-IT" sz="2400" dirty="0">
              <a:latin typeface="Century Gothic" pitchFamily="34" charset="0"/>
              <a:ea typeface="Gotham Book" pitchFamily="50" charset="0"/>
              <a:cs typeface="Gotham Book" pitchFamily="50" charset="0"/>
            </a:endParaRPr>
          </a:p>
          <a:p>
            <a:pPr marL="177800" indent="-165100">
              <a:lnSpc>
                <a:spcPct val="200000"/>
              </a:lnSpc>
              <a:spcBef>
                <a:spcPts val="350"/>
              </a:spcBef>
              <a:tabLst>
                <a:tab pos="177800" algn="l"/>
              </a:tabLst>
            </a:pPr>
            <a:r>
              <a:rPr lang="cs-CZ" sz="2400" b="1">
                <a:latin typeface="Century Gothic" pitchFamily="34" charset="0"/>
                <a:cs typeface="Calibri" pitchFamily="34" charset="0"/>
              </a:rPr>
              <a:t>ČAS PŮSOBENÍ</a:t>
            </a:r>
            <a:r>
              <a:rPr lang="cs-CZ" sz="2400">
                <a:latin typeface="Century Gothic" pitchFamily="34" charset="0"/>
                <a:cs typeface="Calibri" pitchFamily="34" charset="0"/>
              </a:rPr>
              <a:t>: 15 až 30 minut</a:t>
            </a:r>
          </a:p>
          <a:p>
            <a:pPr marL="177800" indent="-165100">
              <a:lnSpc>
                <a:spcPct val="200000"/>
              </a:lnSpc>
              <a:spcBef>
                <a:spcPts val="350"/>
              </a:spcBef>
              <a:tabLst>
                <a:tab pos="177800" algn="l"/>
              </a:tabLst>
            </a:pPr>
            <a:r>
              <a:rPr lang="cs-CZ" sz="2400" b="1">
                <a:latin typeface="Century Gothic" pitchFamily="34" charset="0"/>
                <a:cs typeface="Calibri" pitchFamily="34" charset="0"/>
              </a:rPr>
              <a:t>MÍCHACÍ POMĚR</a:t>
            </a:r>
            <a:r>
              <a:rPr lang="cs-CZ" sz="2400">
                <a:latin typeface="Century Gothic" pitchFamily="34" charset="0"/>
                <a:cs typeface="Calibri" pitchFamily="34" charset="0"/>
              </a:rPr>
              <a:t>: 1:1</a:t>
            </a:r>
          </a:p>
          <a:p>
            <a:pPr marL="177800" indent="-165100">
              <a:lnSpc>
                <a:spcPct val="200000"/>
              </a:lnSpc>
              <a:tabLst>
                <a:tab pos="177800" algn="l"/>
              </a:tabLst>
            </a:pPr>
            <a:r>
              <a:rPr lang="cs-CZ" sz="2400" b="1">
                <a:latin typeface="Century Gothic" pitchFamily="34" charset="0"/>
                <a:cs typeface="Calibri" pitchFamily="34" charset="0"/>
              </a:rPr>
              <a:t>BOOSTER</a:t>
            </a:r>
            <a:r>
              <a:rPr lang="cs-CZ" sz="2400">
                <a:latin typeface="Century Gothic" pitchFamily="34" charset="0"/>
                <a:cs typeface="Calibri" pitchFamily="34" charset="0"/>
              </a:rPr>
              <a:t>: 10 % barvy</a:t>
            </a:r>
          </a:p>
          <a:p>
            <a:pPr marL="177800" indent="-165100">
              <a:lnSpc>
                <a:spcPct val="200000"/>
              </a:lnSpc>
              <a:tabLst>
                <a:tab pos="177800" algn="l"/>
              </a:tabLst>
            </a:pPr>
            <a:r>
              <a:rPr lang="cs-CZ" sz="2400" b="1">
                <a:latin typeface="Century Gothic" pitchFamily="34" charset="0"/>
                <a:cs typeface="Calibri" pitchFamily="34" charset="0"/>
              </a:rPr>
              <a:t>TRVANLIVOST</a:t>
            </a:r>
            <a:r>
              <a:rPr lang="cs-CZ" sz="2400">
                <a:latin typeface="Century Gothic" pitchFamily="34" charset="0"/>
                <a:cs typeface="Calibri" pitchFamily="34" charset="0"/>
              </a:rPr>
              <a:t>: 20 umytí</a:t>
            </a:r>
          </a:p>
        </p:txBody>
      </p:sp>
      <p:sp>
        <p:nvSpPr>
          <p:cNvPr id="20" name="object 12"/>
          <p:cNvSpPr>
            <a:spLocks noChangeArrowheads="1"/>
          </p:cNvSpPr>
          <p:nvPr/>
        </p:nvSpPr>
        <p:spPr bwMode="auto">
          <a:xfrm>
            <a:off x="8502664" y="4876800"/>
            <a:ext cx="3214710" cy="3040322"/>
          </a:xfrm>
          <a:prstGeom prst="rect">
            <a:avLst/>
          </a:prstGeom>
          <a:blipFill dpi="0" rotWithShape="1">
            <a:blip r:embed="rId4" cstate="print"/>
            <a:srcRect/>
            <a:stretch>
              <a:fillRect/>
            </a:stretch>
          </a:blipFill>
          <a:ln w="9525">
            <a:noFill/>
            <a:miter lim="800000"/>
            <a:headEnd/>
            <a:tailEnd/>
          </a:ln>
        </p:spPr>
        <p:txBody>
          <a:bodyPr lIns="0" tIns="0" rIns="0" bIns="0"/>
          <a:lstStyle/>
          <a:p>
            <a:endParaRPr lang="it-IT">
              <a:latin typeface="Calibri" pitchFamily="34" charset="0"/>
            </a:endParaRP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6" name="object 4"/>
          <p:cNvSpPr txBox="1">
            <a:spLocks noChangeArrowheads="1"/>
          </p:cNvSpPr>
          <p:nvPr/>
        </p:nvSpPr>
        <p:spPr bwMode="auto">
          <a:xfrm>
            <a:off x="594765" y="1289154"/>
            <a:ext cx="12253913" cy="7579770"/>
          </a:xfrm>
          <a:prstGeom prst="rect">
            <a:avLst/>
          </a:prstGeom>
          <a:noFill/>
          <a:ln w="9525">
            <a:noFill/>
            <a:miter lim="800000"/>
            <a:headEnd/>
            <a:tailEnd/>
          </a:ln>
        </p:spPr>
        <p:txBody>
          <a:bodyPr wrap="square" lIns="0" tIns="11306" rIns="0" bIns="0">
            <a:spAutoFit/>
          </a:bodyPr>
          <a:lstStyle/>
          <a:p>
            <a:pPr marL="11306">
              <a:spcBef>
                <a:spcPts val="0"/>
              </a:spcBef>
            </a:pPr>
            <a:r>
              <a:rPr lang="cs-CZ" sz="2800" b="1" dirty="0">
                <a:latin typeface="Century Gothic" pitchFamily="34" charset="0"/>
              </a:rPr>
              <a:t>Beauty Fusion Demi Plus</a:t>
            </a:r>
          </a:p>
          <a:p>
            <a:pPr marL="11306">
              <a:spcBef>
                <a:spcPts val="0"/>
              </a:spcBef>
            </a:pPr>
            <a:endParaRPr lang="en-US" sz="3200" b="1" dirty="0">
              <a:latin typeface="Century Gothic" pitchFamily="34" charset="0"/>
            </a:endParaRPr>
          </a:p>
          <a:p>
            <a:pPr marL="11306">
              <a:spcBef>
                <a:spcPts val="0"/>
              </a:spcBef>
            </a:pPr>
            <a:endParaRPr lang="en-US" sz="500" b="1" dirty="0">
              <a:latin typeface="Century Gothic" pitchFamily="34" charset="0"/>
            </a:endParaRPr>
          </a:p>
          <a:p>
            <a:pPr marL="11306">
              <a:spcBef>
                <a:spcPts val="0"/>
              </a:spcBef>
            </a:pPr>
            <a:r>
              <a:rPr lang="cs-CZ" sz="2500" b="1" dirty="0">
                <a:latin typeface="Century Gothic" pitchFamily="34" charset="0"/>
              </a:rPr>
              <a:t>POSTUP</a:t>
            </a:r>
          </a:p>
          <a:p>
            <a:pPr marL="11306">
              <a:spcBef>
                <a:spcPts val="0"/>
              </a:spcBef>
            </a:pPr>
            <a:endParaRPr lang="en-US" sz="2500" b="1" dirty="0">
              <a:latin typeface="Century Gothic" pitchFamily="34" charset="0"/>
            </a:endParaRPr>
          </a:p>
          <a:p>
            <a:pPr marL="158278" indent="-146972">
              <a:spcBef>
                <a:spcPts val="512"/>
              </a:spcBef>
              <a:buFontTx/>
              <a:buAutoNum type="arabicPeriod"/>
              <a:tabLst>
                <a:tab pos="158278" algn="l"/>
              </a:tabLst>
            </a:pPr>
            <a:r>
              <a:rPr lang="cs-CZ" sz="2400" dirty="0">
                <a:latin typeface="Century Gothic" pitchFamily="34" charset="0"/>
                <a:cs typeface="Gotham Book"/>
              </a:rPr>
              <a:t> PROVEĎTE DIAGNOZU</a:t>
            </a:r>
          </a:p>
          <a:p>
            <a:pPr marL="158278" indent="-146972">
              <a:lnSpc>
                <a:spcPct val="136000"/>
              </a:lnSpc>
              <a:buFontTx/>
              <a:buAutoNum type="arabicPeriod"/>
              <a:tabLst>
                <a:tab pos="158278" algn="l"/>
              </a:tabLst>
            </a:pPr>
            <a:r>
              <a:rPr lang="cs-CZ" sz="2400" dirty="0">
                <a:latin typeface="Century Gothic" pitchFamily="34" charset="0"/>
              </a:rPr>
              <a:t>ODMĚŘTE A SMÍCHEJTE 1 ČÁST BARVY + 1 ČÁST OXYMILK 5, 13, 20 NEBO 30 VOL.</a:t>
            </a:r>
          </a:p>
          <a:p>
            <a:pPr marL="158278" indent="-146972">
              <a:spcBef>
                <a:spcPts val="423"/>
              </a:spcBef>
              <a:buFontTx/>
              <a:buAutoNum type="arabicPeriod"/>
              <a:tabLst>
                <a:tab pos="158278" algn="l"/>
              </a:tabLst>
            </a:pPr>
            <a:r>
              <a:rPr lang="cs-CZ" sz="2400" dirty="0">
                <a:latin typeface="Century Gothic" pitchFamily="34" charset="0"/>
              </a:rPr>
              <a:t>A BOOSTER 01 NEBO 02 (10 % BARVY) A SMÍCHEJTE</a:t>
            </a:r>
          </a:p>
          <a:p>
            <a:pPr marL="158278" indent="-146972">
              <a:spcBef>
                <a:spcPts val="423"/>
              </a:spcBef>
              <a:buFontTx/>
              <a:buAutoNum type="arabicPeriod"/>
              <a:tabLst>
                <a:tab pos="158278" algn="l"/>
              </a:tabLst>
            </a:pPr>
            <a:r>
              <a:rPr lang="cs-CZ" sz="2400" dirty="0">
                <a:latin typeface="Century Gothic" pitchFamily="34" charset="0"/>
              </a:rPr>
              <a:t>APLIKUJTE A VYČKEJTE PO DOBU PŮSOBENÍ (15 AŽ 30 MINUT)</a:t>
            </a:r>
          </a:p>
          <a:p>
            <a:pPr marL="158278" indent="-146972">
              <a:spcBef>
                <a:spcPts val="423"/>
              </a:spcBef>
              <a:buFontTx/>
              <a:buAutoNum type="arabicPeriod"/>
              <a:tabLst>
                <a:tab pos="158278" algn="l"/>
              </a:tabLst>
            </a:pPr>
            <a:r>
              <a:rPr lang="cs-CZ" sz="2400" dirty="0">
                <a:latin typeface="Century Gothic" pitchFamily="34" charset="0"/>
              </a:rPr>
              <a:t>DŮKLADNĚ OPLÁCHNĚTE VODOU AŽ VODA BUDE ZCELA ČIRÁ</a:t>
            </a:r>
          </a:p>
          <a:p>
            <a:pPr marL="158278" indent="-146972">
              <a:spcBef>
                <a:spcPts val="423"/>
              </a:spcBef>
              <a:buFontTx/>
              <a:buAutoNum type="arabicPeriod"/>
              <a:tabLst>
                <a:tab pos="158278" algn="l"/>
              </a:tabLst>
            </a:pPr>
            <a:r>
              <a:rPr lang="cs-CZ" sz="2400" dirty="0">
                <a:latin typeface="Century Gothic" pitchFamily="34" charset="0"/>
              </a:rPr>
              <a:t>UMÝT VLASY ŠAMPONEM</a:t>
            </a:r>
          </a:p>
          <a:p>
            <a:pPr marL="158278" indent="-146972">
              <a:spcBef>
                <a:spcPts val="423"/>
              </a:spcBef>
              <a:buFontTx/>
              <a:buAutoNum type="arabicPeriod"/>
              <a:tabLst>
                <a:tab pos="158278" algn="l"/>
              </a:tabLst>
            </a:pPr>
            <a:r>
              <a:rPr lang="cs-CZ" sz="2400" dirty="0">
                <a:latin typeface="Century Gothic" pitchFamily="34" charset="0"/>
              </a:rPr>
              <a:t>APLIKUJTE KONDICIONÉR</a:t>
            </a:r>
          </a:p>
          <a:p>
            <a:pPr marL="158278" indent="-146972">
              <a:spcBef>
                <a:spcPts val="423"/>
              </a:spcBef>
              <a:buFontTx/>
              <a:buAutoNum type="arabicPeriod"/>
              <a:tabLst>
                <a:tab pos="158278" algn="l"/>
              </a:tabLst>
            </a:pPr>
            <a:endParaRPr lang="it-IT" sz="2400" dirty="0">
              <a:latin typeface="Century Gothic" pitchFamily="34" charset="0"/>
            </a:endParaRPr>
          </a:p>
          <a:p>
            <a:pPr marL="11306" fontAlgn="auto">
              <a:spcBef>
                <a:spcPts val="303"/>
              </a:spcBef>
              <a:spcAft>
                <a:spcPts val="0"/>
              </a:spcAft>
              <a:defRPr/>
            </a:pPr>
            <a:r>
              <a:rPr lang="cs-CZ" sz="2400" b="1" dirty="0">
                <a:latin typeface="Century Gothic" pitchFamily="34" charset="0"/>
                <a:cs typeface="Calibri"/>
              </a:rPr>
              <a:t>BOOSTER</a:t>
            </a:r>
            <a:r>
              <a:rPr lang="cs-CZ" sz="2400" dirty="0">
                <a:latin typeface="Century Gothic" pitchFamily="34" charset="0"/>
                <a:cs typeface="Calibri"/>
              </a:rPr>
              <a:t>  </a:t>
            </a:r>
          </a:p>
          <a:p>
            <a:pPr marL="11306" fontAlgn="auto">
              <a:spcBef>
                <a:spcPts val="303"/>
              </a:spcBef>
              <a:spcAft>
                <a:spcPts val="0"/>
              </a:spcAft>
              <a:defRPr/>
            </a:pPr>
            <a:r>
              <a:rPr lang="cs-CZ" sz="2400" dirty="0">
                <a:latin typeface="Century Gothic" pitchFamily="34" charset="0"/>
                <a:cs typeface="Calibri"/>
              </a:rPr>
              <a:t>používejte Booster 01 k odstínům 1 až 6 a Booster 02 k odstínům 7 až 12, dle pokynů</a:t>
            </a:r>
          </a:p>
          <a:p>
            <a:pPr marL="158278" indent="-146972">
              <a:spcBef>
                <a:spcPts val="423"/>
              </a:spcBef>
              <a:tabLst>
                <a:tab pos="158278" algn="l"/>
              </a:tabLst>
            </a:pPr>
            <a:endParaRPr lang="it-IT" sz="2400" dirty="0">
              <a:latin typeface="Century Gothic" pitchFamily="34" charset="0"/>
            </a:endParaRPr>
          </a:p>
          <a:p>
            <a:pPr marL="11306">
              <a:spcBef>
                <a:spcPts val="0"/>
              </a:spcBef>
            </a:pPr>
            <a:endParaRPr lang="en-US" sz="2500" b="1" dirty="0">
              <a:latin typeface="Century Gothic" pitchFamily="34" charset="0"/>
            </a:endParaRPr>
          </a:p>
          <a:p>
            <a:pPr marL="11306">
              <a:spcBef>
                <a:spcPts val="0"/>
              </a:spcBef>
            </a:pPr>
            <a:endParaRPr lang="en-US" sz="2500" b="1" dirty="0">
              <a:latin typeface="Century Gothic" pitchFamily="34" charset="0"/>
            </a:endParaRPr>
          </a:p>
          <a:p>
            <a:pPr marL="11306">
              <a:spcBef>
                <a:spcPts val="234"/>
              </a:spcBef>
            </a:pPr>
            <a:endParaRPr lang="en-US" sz="2000" dirty="0">
              <a:latin typeface="Century Gothic" pitchFamily="34" charset="0"/>
            </a:endParaRP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bject 30"/>
          <p:cNvSpPr>
            <a:spLocks noChangeArrowheads="1"/>
          </p:cNvSpPr>
          <p:nvPr/>
        </p:nvSpPr>
        <p:spPr bwMode="auto">
          <a:xfrm>
            <a:off x="10002862" y="6877064"/>
            <a:ext cx="901151" cy="2100003"/>
          </a:xfrm>
          <a:prstGeom prst="rect">
            <a:avLst/>
          </a:prstGeom>
          <a:blipFill dpi="0" rotWithShape="1">
            <a:blip r:embed="rId2" cstate="print"/>
            <a:srcRect/>
            <a:stretch>
              <a:fillRect/>
            </a:stretch>
          </a:blipFill>
          <a:ln w="9525">
            <a:noFill/>
            <a:miter lim="800000"/>
            <a:headEnd/>
            <a:tailEnd/>
          </a:ln>
        </p:spPr>
        <p:txBody>
          <a:bodyPr lIns="0" tIns="0" rIns="0" bIns="0"/>
          <a:lstStyle/>
          <a:p>
            <a:endParaRPr lang="it-IT">
              <a:latin typeface="Calibri" pitchFamily="34" charset="0"/>
            </a:endParaRPr>
          </a:p>
        </p:txBody>
      </p:sp>
      <p:pic>
        <p:nvPicPr>
          <p:cNvPr id="14" name="Picture 1" descr="pasted-image.pdf"/>
          <p:cNvPicPr>
            <a:picLocks noChangeAspect="1"/>
          </p:cNvPicPr>
          <p:nvPr/>
        </p:nvPicPr>
        <p:blipFill>
          <a:blip r:embed="rId3"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4"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6" name="object 7"/>
          <p:cNvSpPr txBox="1"/>
          <p:nvPr/>
        </p:nvSpPr>
        <p:spPr>
          <a:xfrm>
            <a:off x="787773" y="1194515"/>
            <a:ext cx="4928809" cy="396137"/>
          </a:xfrm>
          <a:prstGeom prst="rect">
            <a:avLst/>
          </a:prstGeom>
        </p:spPr>
        <p:txBody>
          <a:bodyPr wrap="square" lIns="0" tIns="11306" rIns="0" bIns="0">
            <a:spAutoFit/>
          </a:bodyPr>
          <a:lstStyle/>
          <a:p>
            <a:pPr marL="11306" fontAlgn="auto">
              <a:spcBef>
                <a:spcPts val="89"/>
              </a:spcBef>
              <a:spcAft>
                <a:spcPts val="0"/>
              </a:spcAft>
              <a:defRPr/>
            </a:pPr>
            <a:r>
              <a:rPr lang="cs-CZ" sz="2500" b="1">
                <a:latin typeface="Century Gothic" pitchFamily="34" charset="0"/>
              </a:rPr>
              <a:t>PŘÍKLAD: Odstíny 1 AŽ 6</a:t>
            </a:r>
          </a:p>
        </p:txBody>
      </p:sp>
      <p:sp>
        <p:nvSpPr>
          <p:cNvPr id="7" name="object 8"/>
          <p:cNvSpPr txBox="1"/>
          <p:nvPr/>
        </p:nvSpPr>
        <p:spPr>
          <a:xfrm>
            <a:off x="862461" y="4950505"/>
            <a:ext cx="10041552" cy="842413"/>
          </a:xfrm>
          <a:prstGeom prst="rect">
            <a:avLst/>
          </a:prstGeom>
        </p:spPr>
        <p:txBody>
          <a:bodyPr wrap="square" lIns="0" tIns="11306" rIns="0" bIns="0">
            <a:spAutoFit/>
          </a:bodyPr>
          <a:lstStyle/>
          <a:p>
            <a:pPr marL="11306" fontAlgn="auto">
              <a:spcBef>
                <a:spcPts val="89"/>
              </a:spcBef>
              <a:spcAft>
                <a:spcPts val="0"/>
              </a:spcAft>
              <a:defRPr/>
            </a:pPr>
            <a:r>
              <a:rPr lang="cs-CZ">
                <a:latin typeface="Century Gothic" pitchFamily="34" charset="0"/>
                <a:cs typeface="Gotham Book"/>
              </a:rPr>
              <a:t>*SMÍCHEJTE BARVU + OXYMILK, NÁSLEDNĚ PŘIDEJTE BOOSTER A JEMNĚ MÍCHEJTE.</a:t>
            </a:r>
          </a:p>
          <a:p>
            <a:pPr fontAlgn="auto">
              <a:spcBef>
                <a:spcPts val="0"/>
              </a:spcBef>
              <a:spcAft>
                <a:spcPts val="0"/>
              </a:spcAft>
              <a:defRPr/>
            </a:pPr>
            <a:endParaRPr dirty="0">
              <a:latin typeface="Century Gothic" pitchFamily="34" charset="0"/>
              <a:cs typeface="Times New Roman"/>
            </a:endParaRPr>
          </a:p>
          <a:p>
            <a:pPr fontAlgn="auto">
              <a:spcBef>
                <a:spcPts val="45"/>
              </a:spcBef>
              <a:spcAft>
                <a:spcPts val="0"/>
              </a:spcAft>
              <a:defRPr/>
            </a:pPr>
            <a:endParaRPr b="1" dirty="0">
              <a:latin typeface="Century Gothic" pitchFamily="34" charset="0"/>
              <a:cs typeface="Times New Roman"/>
            </a:endParaRPr>
          </a:p>
        </p:txBody>
      </p:sp>
      <p:sp>
        <p:nvSpPr>
          <p:cNvPr id="8" name="object 10"/>
          <p:cNvSpPr txBox="1"/>
          <p:nvPr/>
        </p:nvSpPr>
        <p:spPr>
          <a:xfrm>
            <a:off x="2787624" y="3604383"/>
            <a:ext cx="2349703" cy="955888"/>
          </a:xfrm>
          <a:prstGeom prst="rect">
            <a:avLst/>
          </a:prstGeom>
        </p:spPr>
        <p:txBody>
          <a:bodyPr wrap="square" lIns="0" tIns="47483" rIns="0" bIns="0">
            <a:spAutoFit/>
          </a:bodyPr>
          <a:lstStyle/>
          <a:p>
            <a:pPr marL="11306" fontAlgn="auto">
              <a:spcBef>
                <a:spcPts val="374"/>
              </a:spcBef>
              <a:spcAft>
                <a:spcPts val="0"/>
              </a:spcAft>
              <a:defRPr/>
            </a:pPr>
            <a:r>
              <a:rPr lang="cs-CZ">
                <a:latin typeface="Century Gothic" pitchFamily="34" charset="0"/>
                <a:cs typeface="Gotham Book"/>
              </a:rPr>
              <a:t>OXYMILK</a:t>
            </a:r>
          </a:p>
          <a:p>
            <a:pPr marL="11306" fontAlgn="auto">
              <a:spcBef>
                <a:spcPts val="285"/>
              </a:spcBef>
              <a:spcAft>
                <a:spcPts val="0"/>
              </a:spcAft>
              <a:defRPr/>
            </a:pPr>
            <a:r>
              <a:rPr lang="cs-CZ">
                <a:latin typeface="Century Gothic" pitchFamily="34" charset="0"/>
                <a:cs typeface="Gotham Book"/>
              </a:rPr>
              <a:t>5, 13, 20, 30 VOL.</a:t>
            </a:r>
          </a:p>
          <a:p>
            <a:pPr marL="11306" fontAlgn="auto">
              <a:spcBef>
                <a:spcPts val="285"/>
              </a:spcBef>
              <a:spcAft>
                <a:spcPts val="0"/>
              </a:spcAft>
              <a:defRPr/>
            </a:pPr>
            <a:r>
              <a:rPr lang="cs-CZ">
                <a:latin typeface="Century Gothic" pitchFamily="34" charset="0"/>
                <a:cs typeface="Gotham Book"/>
              </a:rPr>
              <a:t>50 g SMÍCHEJTE A PŘIDEJTE</a:t>
            </a:r>
          </a:p>
        </p:txBody>
      </p:sp>
      <p:sp>
        <p:nvSpPr>
          <p:cNvPr id="9" name="object 11"/>
          <p:cNvSpPr txBox="1"/>
          <p:nvPr/>
        </p:nvSpPr>
        <p:spPr>
          <a:xfrm>
            <a:off x="1054492" y="4233858"/>
            <a:ext cx="1447379" cy="324946"/>
          </a:xfrm>
          <a:prstGeom prst="rect">
            <a:avLst/>
          </a:prstGeom>
        </p:spPr>
        <p:txBody>
          <a:bodyPr wrap="square" lIns="0" tIns="47483" rIns="0" bIns="0">
            <a:spAutoFit/>
          </a:bodyPr>
          <a:lstStyle/>
          <a:p>
            <a:pPr marL="11306" fontAlgn="auto">
              <a:spcBef>
                <a:spcPts val="374"/>
              </a:spcBef>
              <a:spcAft>
                <a:spcPts val="0"/>
              </a:spcAft>
              <a:defRPr/>
            </a:pPr>
            <a:r>
              <a:rPr lang="cs-CZ">
                <a:latin typeface="Century Gothic" pitchFamily="34" charset="0"/>
                <a:cs typeface="Gotham Book"/>
              </a:rPr>
              <a:t>FARBA 50 g</a:t>
            </a:r>
          </a:p>
        </p:txBody>
      </p:sp>
      <p:sp>
        <p:nvSpPr>
          <p:cNvPr id="10" name="object 13"/>
          <p:cNvSpPr txBox="1">
            <a:spLocks noChangeArrowheads="1"/>
          </p:cNvSpPr>
          <p:nvPr/>
        </p:nvSpPr>
        <p:spPr bwMode="auto">
          <a:xfrm>
            <a:off x="6814355" y="3590916"/>
            <a:ext cx="3045631" cy="324946"/>
          </a:xfrm>
          <a:prstGeom prst="rect">
            <a:avLst/>
          </a:prstGeom>
          <a:noFill/>
          <a:ln w="9525">
            <a:noFill/>
            <a:miter lim="800000"/>
            <a:headEnd/>
            <a:tailEnd/>
          </a:ln>
        </p:spPr>
        <p:txBody>
          <a:bodyPr wrap="square" lIns="0" tIns="47483" rIns="0" bIns="0">
            <a:spAutoFit/>
          </a:bodyPr>
          <a:lstStyle/>
          <a:p>
            <a:pPr marL="11306">
              <a:spcBef>
                <a:spcPts val="378"/>
              </a:spcBef>
            </a:pPr>
            <a:r>
              <a:rPr lang="cs-CZ">
                <a:latin typeface="Century Gothic" pitchFamily="34" charset="0"/>
              </a:rPr>
              <a:t>BOOSTER 01  5 G  I SMÍCHEJTE</a:t>
            </a:r>
          </a:p>
        </p:txBody>
      </p:sp>
      <p:sp>
        <p:nvSpPr>
          <p:cNvPr id="11" name="object 14"/>
          <p:cNvSpPr txBox="1"/>
          <p:nvPr/>
        </p:nvSpPr>
        <p:spPr>
          <a:xfrm>
            <a:off x="3486892" y="2880545"/>
            <a:ext cx="384063" cy="503859"/>
          </a:xfrm>
          <a:prstGeom prst="rect">
            <a:avLst/>
          </a:prstGeom>
        </p:spPr>
        <p:txBody>
          <a:bodyPr lIns="0" tIns="11306" rIns="0" bIns="0">
            <a:spAutoFit/>
          </a:bodyPr>
          <a:lstStyle/>
          <a:p>
            <a:pPr marL="11306" fontAlgn="auto">
              <a:spcBef>
                <a:spcPts val="89"/>
              </a:spcBef>
              <a:spcAft>
                <a:spcPts val="0"/>
              </a:spcAft>
              <a:defRPr/>
            </a:pPr>
            <a:r>
              <a:rPr lang="cs-CZ" sz="3200">
                <a:latin typeface="Calibri"/>
                <a:cs typeface="Calibri"/>
              </a:rPr>
              <a:t>+</a:t>
            </a:r>
          </a:p>
        </p:txBody>
      </p:sp>
      <p:sp>
        <p:nvSpPr>
          <p:cNvPr id="12" name="object 25"/>
          <p:cNvSpPr>
            <a:spLocks noChangeArrowheads="1"/>
          </p:cNvSpPr>
          <p:nvPr/>
        </p:nvSpPr>
        <p:spPr bwMode="auto">
          <a:xfrm>
            <a:off x="862461" y="4876800"/>
            <a:ext cx="9089491" cy="73705"/>
          </a:xfrm>
          <a:custGeom>
            <a:avLst/>
            <a:gdLst>
              <a:gd name="T0" fmla="*/ 0 w 7038340"/>
              <a:gd name="T1" fmla="*/ 0 h 76200"/>
              <a:gd name="T2" fmla="*/ 7038340 w 7038340"/>
              <a:gd name="T3" fmla="*/ 0 h 76200"/>
            </a:gdLst>
            <a:ahLst/>
            <a:cxnLst/>
            <a:rect l="T0" t="T1" r="T2" b="T3"/>
            <a:pathLst>
              <a:path w="7038340" h="76200">
                <a:moveTo>
                  <a:pt x="0" y="0"/>
                </a:moveTo>
                <a:lnTo>
                  <a:pt x="7037997" y="0"/>
                </a:lnTo>
              </a:path>
            </a:pathLst>
          </a:custGeom>
          <a:noFill/>
          <a:ln w="6350">
            <a:solidFill>
              <a:srgbClr val="000000"/>
            </a:solidFill>
            <a:miter lim="800000"/>
            <a:headEnd/>
            <a:tailEnd/>
          </a:ln>
        </p:spPr>
        <p:txBody>
          <a:bodyPr lIns="0" tIns="0" rIns="0" bIns="0"/>
          <a:lstStyle/>
          <a:p>
            <a:endParaRPr lang="it-IT">
              <a:latin typeface="Calibri" pitchFamily="34" charset="0"/>
            </a:endParaRPr>
          </a:p>
        </p:txBody>
      </p:sp>
      <p:sp>
        <p:nvSpPr>
          <p:cNvPr id="13" name="object 26"/>
          <p:cNvSpPr>
            <a:spLocks noChangeArrowheads="1"/>
          </p:cNvSpPr>
          <p:nvPr/>
        </p:nvSpPr>
        <p:spPr bwMode="auto">
          <a:xfrm>
            <a:off x="5216516" y="1662090"/>
            <a:ext cx="1068320" cy="3074676"/>
          </a:xfrm>
          <a:prstGeom prst="rect">
            <a:avLst/>
          </a:prstGeom>
          <a:blipFill dpi="0" rotWithShape="1">
            <a:blip r:embed="rId5"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16" name="object 27"/>
          <p:cNvSpPr>
            <a:spLocks noChangeArrowheads="1"/>
          </p:cNvSpPr>
          <p:nvPr/>
        </p:nvSpPr>
        <p:spPr bwMode="auto">
          <a:xfrm>
            <a:off x="10074300" y="2518247"/>
            <a:ext cx="857256" cy="2144239"/>
          </a:xfrm>
          <a:prstGeom prst="rect">
            <a:avLst/>
          </a:prstGeom>
          <a:blipFill dpi="0" rotWithShape="1">
            <a:blip r:embed="rId6"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17" name="object 32"/>
          <p:cNvSpPr>
            <a:spLocks noChangeArrowheads="1"/>
          </p:cNvSpPr>
          <p:nvPr/>
        </p:nvSpPr>
        <p:spPr bwMode="auto">
          <a:xfrm>
            <a:off x="1246524" y="2233594"/>
            <a:ext cx="758792" cy="1709030"/>
          </a:xfrm>
          <a:prstGeom prst="rect">
            <a:avLst/>
          </a:prstGeom>
          <a:blipFill dpi="0" rotWithShape="1">
            <a:blip r:embed="rId7"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19" name="Rettangolo 18"/>
          <p:cNvSpPr/>
          <p:nvPr/>
        </p:nvSpPr>
        <p:spPr>
          <a:xfrm>
            <a:off x="7967627" y="2880546"/>
            <a:ext cx="413176" cy="574637"/>
          </a:xfrm>
          <a:prstGeom prst="rect">
            <a:avLst/>
          </a:prstGeom>
        </p:spPr>
        <p:txBody>
          <a:bodyPr wrap="none" lIns="81400" tIns="40700" rIns="81400" bIns="40700">
            <a:spAutoFit/>
          </a:bodyPr>
          <a:lstStyle/>
          <a:p>
            <a:pPr marL="11306" fontAlgn="auto">
              <a:spcBef>
                <a:spcPts val="89"/>
              </a:spcBef>
              <a:spcAft>
                <a:spcPts val="0"/>
              </a:spcAft>
              <a:defRPr/>
            </a:pPr>
            <a:r>
              <a:rPr lang="cs-CZ" sz="3200">
                <a:solidFill>
                  <a:prstClr val="black"/>
                </a:solidFill>
                <a:latin typeface="Calibri"/>
                <a:cs typeface="Calibri"/>
              </a:rPr>
              <a:t>+</a:t>
            </a:r>
          </a:p>
        </p:txBody>
      </p:sp>
      <p:sp>
        <p:nvSpPr>
          <p:cNvPr id="20" name="object 7"/>
          <p:cNvSpPr txBox="1"/>
          <p:nvPr/>
        </p:nvSpPr>
        <p:spPr>
          <a:xfrm>
            <a:off x="787360" y="5519743"/>
            <a:ext cx="5210984" cy="396137"/>
          </a:xfrm>
          <a:prstGeom prst="rect">
            <a:avLst/>
          </a:prstGeom>
        </p:spPr>
        <p:txBody>
          <a:bodyPr wrap="square" lIns="0" tIns="11306" rIns="0" bIns="0">
            <a:spAutoFit/>
          </a:bodyPr>
          <a:lstStyle/>
          <a:p>
            <a:pPr marL="11306" fontAlgn="auto">
              <a:spcBef>
                <a:spcPts val="89"/>
              </a:spcBef>
              <a:spcAft>
                <a:spcPts val="0"/>
              </a:spcAft>
              <a:defRPr/>
            </a:pPr>
            <a:r>
              <a:rPr lang="cs-CZ" sz="2500" b="1">
                <a:latin typeface="Century Gothic" pitchFamily="34" charset="0"/>
              </a:rPr>
              <a:t>PŘÍKLAD: Odstíny 7 AŽ 12</a:t>
            </a:r>
          </a:p>
        </p:txBody>
      </p:sp>
      <p:sp>
        <p:nvSpPr>
          <p:cNvPr id="22" name="object 8"/>
          <p:cNvSpPr txBox="1"/>
          <p:nvPr/>
        </p:nvSpPr>
        <p:spPr>
          <a:xfrm>
            <a:off x="858798" y="9249361"/>
            <a:ext cx="10324122" cy="842413"/>
          </a:xfrm>
          <a:prstGeom prst="rect">
            <a:avLst/>
          </a:prstGeom>
        </p:spPr>
        <p:txBody>
          <a:bodyPr wrap="square" lIns="0" tIns="11306" rIns="0" bIns="0">
            <a:spAutoFit/>
          </a:bodyPr>
          <a:lstStyle/>
          <a:p>
            <a:pPr marL="11306" fontAlgn="auto">
              <a:spcBef>
                <a:spcPts val="89"/>
              </a:spcBef>
              <a:spcAft>
                <a:spcPts val="0"/>
              </a:spcAft>
              <a:defRPr/>
            </a:pPr>
            <a:r>
              <a:rPr lang="cs-CZ">
                <a:latin typeface="Century Gothic" pitchFamily="34" charset="0"/>
                <a:cs typeface="Gotham Book"/>
              </a:rPr>
              <a:t>*SMÍCHEJTE BARVU + OXYMILK, NÁSLEDNĚ PŘIDEJTE BOOSTER A JEMNĚ MÍCHEJTE.</a:t>
            </a:r>
          </a:p>
          <a:p>
            <a:pPr fontAlgn="auto">
              <a:spcBef>
                <a:spcPts val="0"/>
              </a:spcBef>
              <a:spcAft>
                <a:spcPts val="0"/>
              </a:spcAft>
              <a:defRPr/>
            </a:pPr>
            <a:endParaRPr dirty="0">
              <a:latin typeface="Century Gothic" pitchFamily="34" charset="0"/>
              <a:cs typeface="Times New Roman"/>
            </a:endParaRPr>
          </a:p>
          <a:p>
            <a:pPr fontAlgn="auto">
              <a:spcBef>
                <a:spcPts val="45"/>
              </a:spcBef>
              <a:spcAft>
                <a:spcPts val="0"/>
              </a:spcAft>
              <a:defRPr/>
            </a:pPr>
            <a:endParaRPr b="1" dirty="0">
              <a:latin typeface="Century Gothic" pitchFamily="34" charset="0"/>
              <a:cs typeface="Times New Roman"/>
            </a:endParaRPr>
          </a:p>
        </p:txBody>
      </p:sp>
      <p:sp>
        <p:nvSpPr>
          <p:cNvPr id="23" name="object 10"/>
          <p:cNvSpPr txBox="1"/>
          <p:nvPr/>
        </p:nvSpPr>
        <p:spPr>
          <a:xfrm>
            <a:off x="2716186" y="7903239"/>
            <a:ext cx="2353366" cy="955888"/>
          </a:xfrm>
          <a:prstGeom prst="rect">
            <a:avLst/>
          </a:prstGeom>
        </p:spPr>
        <p:txBody>
          <a:bodyPr wrap="square" lIns="0" tIns="47483" rIns="0" bIns="0">
            <a:spAutoFit/>
          </a:bodyPr>
          <a:lstStyle/>
          <a:p>
            <a:pPr marL="11306" fontAlgn="auto">
              <a:spcBef>
                <a:spcPts val="374"/>
              </a:spcBef>
              <a:spcAft>
                <a:spcPts val="0"/>
              </a:spcAft>
              <a:defRPr/>
            </a:pPr>
            <a:r>
              <a:rPr lang="cs-CZ">
                <a:latin typeface="Century Gothic" pitchFamily="34" charset="0"/>
                <a:cs typeface="Gotham Book"/>
              </a:rPr>
              <a:t>OXYMILK</a:t>
            </a:r>
          </a:p>
          <a:p>
            <a:pPr marL="11306" fontAlgn="auto">
              <a:spcBef>
                <a:spcPts val="285"/>
              </a:spcBef>
              <a:spcAft>
                <a:spcPts val="0"/>
              </a:spcAft>
              <a:defRPr/>
            </a:pPr>
            <a:r>
              <a:rPr lang="cs-CZ">
                <a:latin typeface="Century Gothic" pitchFamily="34" charset="0"/>
                <a:cs typeface="Gotham Book"/>
              </a:rPr>
              <a:t>5, 13, 20, 30 VOL.</a:t>
            </a:r>
          </a:p>
          <a:p>
            <a:pPr marL="11306" fontAlgn="auto">
              <a:spcBef>
                <a:spcPts val="285"/>
              </a:spcBef>
              <a:spcAft>
                <a:spcPts val="0"/>
              </a:spcAft>
              <a:defRPr/>
            </a:pPr>
            <a:r>
              <a:rPr lang="cs-CZ">
                <a:latin typeface="Century Gothic" pitchFamily="34" charset="0"/>
                <a:cs typeface="Gotham Book"/>
              </a:rPr>
              <a:t>50 g SMÍCHEJTE A PŘIDEJTE</a:t>
            </a:r>
          </a:p>
        </p:txBody>
      </p:sp>
      <p:sp>
        <p:nvSpPr>
          <p:cNvPr id="24" name="object 11"/>
          <p:cNvSpPr txBox="1"/>
          <p:nvPr/>
        </p:nvSpPr>
        <p:spPr>
          <a:xfrm>
            <a:off x="1050829" y="8532714"/>
            <a:ext cx="1447379" cy="324946"/>
          </a:xfrm>
          <a:prstGeom prst="rect">
            <a:avLst/>
          </a:prstGeom>
        </p:spPr>
        <p:txBody>
          <a:bodyPr wrap="square" lIns="0" tIns="47483" rIns="0" bIns="0">
            <a:spAutoFit/>
          </a:bodyPr>
          <a:lstStyle/>
          <a:p>
            <a:pPr marL="11306" fontAlgn="auto">
              <a:spcBef>
                <a:spcPts val="374"/>
              </a:spcBef>
              <a:spcAft>
                <a:spcPts val="0"/>
              </a:spcAft>
              <a:defRPr/>
            </a:pPr>
            <a:r>
              <a:rPr lang="cs-CZ">
                <a:latin typeface="Century Gothic" pitchFamily="34" charset="0"/>
                <a:cs typeface="Gotham Book"/>
              </a:rPr>
              <a:t>FARBA 50 g</a:t>
            </a:r>
          </a:p>
        </p:txBody>
      </p:sp>
      <p:sp>
        <p:nvSpPr>
          <p:cNvPr id="25" name="object 13"/>
          <p:cNvSpPr txBox="1">
            <a:spLocks noChangeArrowheads="1"/>
          </p:cNvSpPr>
          <p:nvPr/>
        </p:nvSpPr>
        <p:spPr bwMode="auto">
          <a:xfrm>
            <a:off x="6810692" y="7889772"/>
            <a:ext cx="3045631" cy="324946"/>
          </a:xfrm>
          <a:prstGeom prst="rect">
            <a:avLst/>
          </a:prstGeom>
          <a:noFill/>
          <a:ln w="9525">
            <a:noFill/>
            <a:miter lim="800000"/>
            <a:headEnd/>
            <a:tailEnd/>
          </a:ln>
        </p:spPr>
        <p:txBody>
          <a:bodyPr wrap="square" lIns="0" tIns="47483" rIns="0" bIns="0">
            <a:spAutoFit/>
          </a:bodyPr>
          <a:lstStyle/>
          <a:p>
            <a:pPr marL="11306">
              <a:spcBef>
                <a:spcPts val="378"/>
              </a:spcBef>
            </a:pPr>
            <a:r>
              <a:rPr lang="cs-CZ">
                <a:latin typeface="Century Gothic" pitchFamily="34" charset="0"/>
              </a:rPr>
              <a:t>BOOSTER 02  5 G  I SMÍCHEJTE</a:t>
            </a:r>
          </a:p>
        </p:txBody>
      </p:sp>
      <p:sp>
        <p:nvSpPr>
          <p:cNvPr id="26" name="object 14"/>
          <p:cNvSpPr txBox="1"/>
          <p:nvPr/>
        </p:nvSpPr>
        <p:spPr>
          <a:xfrm>
            <a:off x="3483229" y="7179401"/>
            <a:ext cx="384063" cy="503859"/>
          </a:xfrm>
          <a:prstGeom prst="rect">
            <a:avLst/>
          </a:prstGeom>
        </p:spPr>
        <p:txBody>
          <a:bodyPr lIns="0" tIns="11306" rIns="0" bIns="0">
            <a:spAutoFit/>
          </a:bodyPr>
          <a:lstStyle/>
          <a:p>
            <a:pPr marL="11306" fontAlgn="auto">
              <a:spcBef>
                <a:spcPts val="89"/>
              </a:spcBef>
              <a:spcAft>
                <a:spcPts val="0"/>
              </a:spcAft>
              <a:defRPr/>
            </a:pPr>
            <a:r>
              <a:rPr lang="cs-CZ" sz="3200">
                <a:latin typeface="Calibri"/>
                <a:cs typeface="Calibri"/>
              </a:rPr>
              <a:t>+</a:t>
            </a:r>
          </a:p>
        </p:txBody>
      </p:sp>
      <p:sp>
        <p:nvSpPr>
          <p:cNvPr id="27" name="object 25"/>
          <p:cNvSpPr>
            <a:spLocks noChangeArrowheads="1"/>
          </p:cNvSpPr>
          <p:nvPr/>
        </p:nvSpPr>
        <p:spPr bwMode="auto">
          <a:xfrm>
            <a:off x="858798" y="9175656"/>
            <a:ext cx="9089491" cy="73705"/>
          </a:xfrm>
          <a:custGeom>
            <a:avLst/>
            <a:gdLst>
              <a:gd name="T0" fmla="*/ 0 w 7038340"/>
              <a:gd name="T1" fmla="*/ 0 h 76200"/>
              <a:gd name="T2" fmla="*/ 7038340 w 7038340"/>
              <a:gd name="T3" fmla="*/ 0 h 76200"/>
            </a:gdLst>
            <a:ahLst/>
            <a:cxnLst/>
            <a:rect l="T0" t="T1" r="T2" b="T3"/>
            <a:pathLst>
              <a:path w="7038340" h="76200">
                <a:moveTo>
                  <a:pt x="0" y="0"/>
                </a:moveTo>
                <a:lnTo>
                  <a:pt x="7037997" y="0"/>
                </a:lnTo>
              </a:path>
            </a:pathLst>
          </a:custGeom>
          <a:noFill/>
          <a:ln w="6350">
            <a:solidFill>
              <a:srgbClr val="000000"/>
            </a:solidFill>
            <a:miter lim="800000"/>
            <a:headEnd/>
            <a:tailEnd/>
          </a:ln>
        </p:spPr>
        <p:txBody>
          <a:bodyPr lIns="0" tIns="0" rIns="0" bIns="0"/>
          <a:lstStyle/>
          <a:p>
            <a:endParaRPr lang="it-IT">
              <a:latin typeface="Calibri" pitchFamily="34" charset="0"/>
            </a:endParaRPr>
          </a:p>
        </p:txBody>
      </p:sp>
      <p:sp>
        <p:nvSpPr>
          <p:cNvPr id="28" name="object 26"/>
          <p:cNvSpPr>
            <a:spLocks noChangeArrowheads="1"/>
          </p:cNvSpPr>
          <p:nvPr/>
        </p:nvSpPr>
        <p:spPr bwMode="auto">
          <a:xfrm>
            <a:off x="5212853" y="5960946"/>
            <a:ext cx="1068320" cy="3074676"/>
          </a:xfrm>
          <a:prstGeom prst="rect">
            <a:avLst/>
          </a:prstGeom>
          <a:blipFill dpi="0" rotWithShape="1">
            <a:blip r:embed="rId5"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30" name="object 32"/>
          <p:cNvSpPr>
            <a:spLocks noChangeArrowheads="1"/>
          </p:cNvSpPr>
          <p:nvPr/>
        </p:nvSpPr>
        <p:spPr bwMode="auto">
          <a:xfrm>
            <a:off x="1242861" y="6532450"/>
            <a:ext cx="758792" cy="1709030"/>
          </a:xfrm>
          <a:prstGeom prst="rect">
            <a:avLst/>
          </a:prstGeom>
          <a:blipFill dpi="0" rotWithShape="1">
            <a:blip r:embed="rId7"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31" name="Rettangolo 30"/>
          <p:cNvSpPr/>
          <p:nvPr/>
        </p:nvSpPr>
        <p:spPr>
          <a:xfrm>
            <a:off x="7963964" y="7179402"/>
            <a:ext cx="413176" cy="574637"/>
          </a:xfrm>
          <a:prstGeom prst="rect">
            <a:avLst/>
          </a:prstGeom>
        </p:spPr>
        <p:txBody>
          <a:bodyPr wrap="none" lIns="81400" tIns="40700" rIns="81400" bIns="40700">
            <a:spAutoFit/>
          </a:bodyPr>
          <a:lstStyle/>
          <a:p>
            <a:pPr marL="11306" fontAlgn="auto">
              <a:spcBef>
                <a:spcPts val="89"/>
              </a:spcBef>
              <a:spcAft>
                <a:spcPts val="0"/>
              </a:spcAft>
              <a:defRPr/>
            </a:pPr>
            <a:r>
              <a:rPr lang="cs-CZ" sz="3200">
                <a:solidFill>
                  <a:prstClr val="black"/>
                </a:solidFill>
                <a:latin typeface="Calibri"/>
                <a:cs typeface="Calibri"/>
              </a:rPr>
              <a:t>+</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6" name="object 7"/>
          <p:cNvSpPr txBox="1">
            <a:spLocks noChangeArrowheads="1"/>
          </p:cNvSpPr>
          <p:nvPr/>
        </p:nvSpPr>
        <p:spPr bwMode="auto">
          <a:xfrm>
            <a:off x="733463" y="1239227"/>
            <a:ext cx="11412539" cy="1376021"/>
          </a:xfrm>
          <a:prstGeom prst="rect">
            <a:avLst/>
          </a:prstGeom>
          <a:noFill/>
          <a:ln w="9525">
            <a:noFill/>
            <a:miter lim="800000"/>
            <a:headEnd/>
            <a:tailEnd/>
          </a:ln>
        </p:spPr>
        <p:txBody>
          <a:bodyPr lIns="0" tIns="11306" rIns="0" bIns="0">
            <a:spAutoFit/>
          </a:bodyPr>
          <a:lstStyle/>
          <a:p>
            <a:pPr marL="11306">
              <a:spcBef>
                <a:spcPts val="89"/>
              </a:spcBef>
            </a:pPr>
            <a:r>
              <a:rPr lang="cs-CZ" sz="2800" b="1">
                <a:latin typeface="Century Gothic" pitchFamily="34" charset="0"/>
                <a:ea typeface="Book Antiqua" pitchFamily="18" charset="0"/>
                <a:cs typeface="Book Antiqua" pitchFamily="18" charset="0"/>
              </a:rPr>
              <a:t>Tabulka poměru Booster Demi Plus</a:t>
            </a:r>
          </a:p>
          <a:p>
            <a:pPr marL="11306">
              <a:lnSpc>
                <a:spcPct val="136000"/>
              </a:lnSpc>
              <a:spcBef>
                <a:spcPts val="89"/>
              </a:spcBef>
            </a:pPr>
            <a:r>
              <a:rPr lang="cs-CZ" sz="2200">
                <a:latin typeface="Century Gothic" pitchFamily="34" charset="0"/>
              </a:rPr>
              <a:t>Po smíchání barvy BEAUTY FUSION s Oxymilk, doporučujeme přidat Booster ke směsi Demi Plus v následujícím poměru objemových jednotek:</a:t>
            </a:r>
          </a:p>
        </p:txBody>
      </p:sp>
      <p:graphicFrame>
        <p:nvGraphicFramePr>
          <p:cNvPr id="7" name="object 22"/>
          <p:cNvGraphicFramePr>
            <a:graphicFrameLocks noGrp="1"/>
          </p:cNvGraphicFramePr>
          <p:nvPr/>
        </p:nvGraphicFramePr>
        <p:xfrm>
          <a:off x="787360" y="2662222"/>
          <a:ext cx="8811384" cy="4422208"/>
        </p:xfrm>
        <a:graphic>
          <a:graphicData uri="http://schemas.openxmlformats.org/drawingml/2006/table">
            <a:tbl>
              <a:tblPr firstRow="1" bandRow="1">
                <a:tableStyleId>{2D5ABB26-0587-4C30-8999-92F81FD0307C}</a:tableStyleId>
              </a:tblPr>
              <a:tblGrid>
                <a:gridCol w="1462443">
                  <a:extLst>
                    <a:ext uri="{9D8B030D-6E8A-4147-A177-3AD203B41FA5}">
                      <a16:colId xmlns:a16="http://schemas.microsoft.com/office/drawing/2014/main" xmlns="" val="20000"/>
                    </a:ext>
                  </a:extLst>
                </a:gridCol>
                <a:gridCol w="2020349">
                  <a:extLst>
                    <a:ext uri="{9D8B030D-6E8A-4147-A177-3AD203B41FA5}">
                      <a16:colId xmlns:a16="http://schemas.microsoft.com/office/drawing/2014/main" xmlns="" val="20001"/>
                    </a:ext>
                  </a:extLst>
                </a:gridCol>
                <a:gridCol w="1152128">
                  <a:extLst>
                    <a:ext uri="{9D8B030D-6E8A-4147-A177-3AD203B41FA5}">
                      <a16:colId xmlns:a16="http://schemas.microsoft.com/office/drawing/2014/main" xmlns="" val="20002"/>
                    </a:ext>
                  </a:extLst>
                </a:gridCol>
                <a:gridCol w="4176464">
                  <a:extLst>
                    <a:ext uri="{9D8B030D-6E8A-4147-A177-3AD203B41FA5}">
                      <a16:colId xmlns:a16="http://schemas.microsoft.com/office/drawing/2014/main" xmlns="" val="20003"/>
                    </a:ext>
                  </a:extLst>
                </a:gridCol>
              </a:tblGrid>
              <a:tr h="368529">
                <a:tc>
                  <a:txBody>
                    <a:bodyPr/>
                    <a:lstStyle/>
                    <a:p>
                      <a:pPr marL="100965">
                        <a:lnSpc>
                          <a:spcPct val="100000"/>
                        </a:lnSpc>
                        <a:spcBef>
                          <a:spcPts val="175"/>
                        </a:spcBef>
                      </a:pPr>
                      <a:r>
                        <a:rPr lang="cs-CZ" sz="1800">
                          <a:latin typeface="Century Gothic" pitchFamily="34" charset="0"/>
                          <a:cs typeface="Calibri"/>
                        </a:rPr>
                        <a:t>5 g BARVY</a:t>
                      </a:r>
                    </a:p>
                  </a:txBody>
                  <a:tcPr marL="0" marR="0" marT="2149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3345">
                        <a:lnSpc>
                          <a:spcPct val="100000"/>
                        </a:lnSpc>
                        <a:spcBef>
                          <a:spcPts val="175"/>
                        </a:spcBef>
                      </a:pPr>
                      <a:r>
                        <a:rPr lang="cs-CZ" sz="1800">
                          <a:latin typeface="Century Gothic" pitchFamily="34" charset="0"/>
                          <a:cs typeface="Calibri"/>
                        </a:rPr>
                        <a:t>+ 5 g OXYMILK</a:t>
                      </a:r>
                    </a:p>
                  </a:txBody>
                  <a:tcPr marL="0" marR="0" marT="2149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3345">
                        <a:lnSpc>
                          <a:spcPct val="100000"/>
                        </a:lnSpc>
                        <a:spcBef>
                          <a:spcPts val="175"/>
                        </a:spcBef>
                      </a:pPr>
                      <a:r>
                        <a:rPr lang="cs-CZ" sz="1800">
                          <a:latin typeface="Century Gothic" pitchFamily="34" charset="0"/>
                          <a:cs typeface="Calibri"/>
                        </a:rPr>
                        <a:t>= 10 g</a:t>
                      </a:r>
                    </a:p>
                  </a:txBody>
                  <a:tcPr marL="0" marR="0" marT="21497"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262255">
                        <a:lnSpc>
                          <a:spcPct val="100000"/>
                        </a:lnSpc>
                        <a:spcBef>
                          <a:spcPts val="175"/>
                        </a:spcBef>
                      </a:pPr>
                      <a:r>
                        <a:rPr lang="cs-CZ" sz="1800">
                          <a:latin typeface="Century Gothic" pitchFamily="34" charset="0"/>
                          <a:cs typeface="Calibri"/>
                        </a:rPr>
                        <a:t>0,5 g BOOSTER</a:t>
                      </a:r>
                    </a:p>
                  </a:txBody>
                  <a:tcPr marL="0" marR="0" marT="21497"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BD3DD"/>
                    </a:solidFill>
                  </a:tcPr>
                </a:tc>
                <a:extLst>
                  <a:ext uri="{0D108BD9-81ED-4DB2-BD59-A6C34878D82A}">
                    <a16:rowId xmlns:a16="http://schemas.microsoft.com/office/drawing/2014/main" xmlns="" val="10000"/>
                  </a:ext>
                </a:extLst>
              </a:tr>
              <a:tr h="368529">
                <a:tc>
                  <a:txBody>
                    <a:bodyPr/>
                    <a:lstStyle/>
                    <a:p>
                      <a:pPr marL="100965">
                        <a:lnSpc>
                          <a:spcPct val="100000"/>
                        </a:lnSpc>
                        <a:spcBef>
                          <a:spcPts val="175"/>
                        </a:spcBef>
                      </a:pPr>
                      <a:r>
                        <a:rPr lang="cs-CZ" sz="1800">
                          <a:latin typeface="Century Gothic" pitchFamily="34" charset="0"/>
                          <a:cs typeface="Calibri"/>
                        </a:rPr>
                        <a:t>10 g BARVY</a:t>
                      </a:r>
                    </a:p>
                  </a:txBody>
                  <a:tcPr marL="0" marR="0" marT="2149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3345">
                        <a:lnSpc>
                          <a:spcPct val="100000"/>
                        </a:lnSpc>
                        <a:spcBef>
                          <a:spcPts val="175"/>
                        </a:spcBef>
                      </a:pPr>
                      <a:r>
                        <a:rPr lang="cs-CZ" sz="1800">
                          <a:latin typeface="Century Gothic" pitchFamily="34" charset="0"/>
                          <a:cs typeface="Calibri"/>
                        </a:rPr>
                        <a:t>+ 10 g OXYMILK</a:t>
                      </a:r>
                    </a:p>
                  </a:txBody>
                  <a:tcPr marL="0" marR="0" marT="2149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3345">
                        <a:lnSpc>
                          <a:spcPct val="100000"/>
                        </a:lnSpc>
                        <a:spcBef>
                          <a:spcPts val="175"/>
                        </a:spcBef>
                      </a:pPr>
                      <a:r>
                        <a:rPr lang="cs-CZ" sz="1800">
                          <a:latin typeface="Century Gothic" pitchFamily="34" charset="0"/>
                          <a:cs typeface="Calibri"/>
                        </a:rPr>
                        <a:t>= 20 g</a:t>
                      </a:r>
                    </a:p>
                  </a:txBody>
                  <a:tcPr marL="0" marR="0" marT="21497"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262255">
                        <a:lnSpc>
                          <a:spcPct val="100000"/>
                        </a:lnSpc>
                        <a:spcBef>
                          <a:spcPts val="175"/>
                        </a:spcBef>
                      </a:pPr>
                      <a:r>
                        <a:rPr lang="cs-CZ" sz="1800">
                          <a:latin typeface="Century Gothic" pitchFamily="34" charset="0"/>
                          <a:cs typeface="Calibri"/>
                        </a:rPr>
                        <a:t>1 g BOOSTER</a:t>
                      </a:r>
                    </a:p>
                  </a:txBody>
                  <a:tcPr marL="0" marR="0" marT="21497"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BD3DD"/>
                    </a:solidFill>
                  </a:tcPr>
                </a:tc>
                <a:extLst>
                  <a:ext uri="{0D108BD9-81ED-4DB2-BD59-A6C34878D82A}">
                    <a16:rowId xmlns:a16="http://schemas.microsoft.com/office/drawing/2014/main" xmlns="" val="10001"/>
                  </a:ext>
                </a:extLst>
              </a:tr>
              <a:tr h="368517">
                <a:tc>
                  <a:txBody>
                    <a:bodyPr/>
                    <a:lstStyle/>
                    <a:p>
                      <a:pPr marL="100965">
                        <a:lnSpc>
                          <a:spcPct val="100000"/>
                        </a:lnSpc>
                        <a:spcBef>
                          <a:spcPts val="175"/>
                        </a:spcBef>
                      </a:pPr>
                      <a:r>
                        <a:rPr lang="cs-CZ" sz="1800">
                          <a:latin typeface="Century Gothic" pitchFamily="34" charset="0"/>
                          <a:cs typeface="Calibri"/>
                        </a:rPr>
                        <a:t>15 g BARVY</a:t>
                      </a:r>
                    </a:p>
                  </a:txBody>
                  <a:tcPr marL="0" marR="0" marT="21497" marB="0">
                    <a:lnL w="1270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tcPr>
                </a:tc>
                <a:tc>
                  <a:txBody>
                    <a:bodyPr/>
                    <a:lstStyle/>
                    <a:p>
                      <a:pPr marL="93345">
                        <a:lnSpc>
                          <a:spcPct val="100000"/>
                        </a:lnSpc>
                        <a:spcBef>
                          <a:spcPts val="175"/>
                        </a:spcBef>
                      </a:pPr>
                      <a:r>
                        <a:rPr lang="cs-CZ" sz="1800">
                          <a:latin typeface="Century Gothic" pitchFamily="34" charset="0"/>
                          <a:cs typeface="Calibri"/>
                        </a:rPr>
                        <a:t>+ 15 g OXYMILK</a:t>
                      </a:r>
                    </a:p>
                  </a:txBody>
                  <a:tcPr marL="0" marR="0" marT="21497" marB="0">
                    <a:lnL w="1270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tcPr>
                </a:tc>
                <a:tc>
                  <a:txBody>
                    <a:bodyPr/>
                    <a:lstStyle/>
                    <a:p>
                      <a:pPr marL="93345">
                        <a:lnSpc>
                          <a:spcPct val="100000"/>
                        </a:lnSpc>
                        <a:spcBef>
                          <a:spcPts val="175"/>
                        </a:spcBef>
                      </a:pPr>
                      <a:r>
                        <a:rPr lang="cs-CZ" sz="1800">
                          <a:latin typeface="Century Gothic" pitchFamily="34" charset="0"/>
                          <a:cs typeface="Calibri"/>
                        </a:rPr>
                        <a:t>= 30 g</a:t>
                      </a:r>
                    </a:p>
                  </a:txBody>
                  <a:tcPr marL="0" marR="0" marT="21497" marB="0">
                    <a:lnL w="12700">
                      <a:solidFill>
                        <a:srgbClr val="000000"/>
                      </a:solidFill>
                      <a:prstDash val="solid"/>
                    </a:lnL>
                    <a:lnR w="19050">
                      <a:solidFill>
                        <a:srgbClr val="000000"/>
                      </a:solidFill>
                      <a:prstDash val="solid"/>
                    </a:lnR>
                    <a:lnT w="12700">
                      <a:solidFill>
                        <a:srgbClr val="000000"/>
                      </a:solidFill>
                      <a:prstDash val="solid"/>
                    </a:lnT>
                    <a:lnB w="19050">
                      <a:solidFill>
                        <a:srgbClr val="000000"/>
                      </a:solidFill>
                      <a:prstDash val="solid"/>
                    </a:lnB>
                  </a:tcPr>
                </a:tc>
                <a:tc>
                  <a:txBody>
                    <a:bodyPr/>
                    <a:lstStyle/>
                    <a:p>
                      <a:pPr marL="262255">
                        <a:lnSpc>
                          <a:spcPct val="100000"/>
                        </a:lnSpc>
                        <a:spcBef>
                          <a:spcPts val="175"/>
                        </a:spcBef>
                      </a:pPr>
                      <a:r>
                        <a:rPr lang="cs-CZ" sz="1800">
                          <a:latin typeface="Century Gothic" pitchFamily="34" charset="0"/>
                          <a:cs typeface="Calibri"/>
                        </a:rPr>
                        <a:t>1,5 g BOOSTER</a:t>
                      </a:r>
                    </a:p>
                  </a:txBody>
                  <a:tcPr marL="0" marR="0" marT="21497" marB="0">
                    <a:lnL w="1905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solidFill>
                      <a:srgbClr val="9BD3DD"/>
                    </a:solidFill>
                  </a:tcPr>
                </a:tc>
                <a:extLst>
                  <a:ext uri="{0D108BD9-81ED-4DB2-BD59-A6C34878D82A}">
                    <a16:rowId xmlns:a16="http://schemas.microsoft.com/office/drawing/2014/main" xmlns="" val="10002"/>
                  </a:ext>
                </a:extLst>
              </a:tr>
              <a:tr h="368517">
                <a:tc>
                  <a:txBody>
                    <a:bodyPr/>
                    <a:lstStyle/>
                    <a:p>
                      <a:pPr marL="100965">
                        <a:lnSpc>
                          <a:spcPct val="100000"/>
                        </a:lnSpc>
                        <a:spcBef>
                          <a:spcPts val="175"/>
                        </a:spcBef>
                      </a:pPr>
                      <a:r>
                        <a:rPr lang="cs-CZ" sz="1800">
                          <a:latin typeface="Century Gothic" pitchFamily="34" charset="0"/>
                          <a:cs typeface="Calibri"/>
                        </a:rPr>
                        <a:t>20 g BARVY</a:t>
                      </a:r>
                    </a:p>
                  </a:txBody>
                  <a:tcPr marL="0" marR="0" marT="21497" marB="0">
                    <a:lnL w="1270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tcPr>
                </a:tc>
                <a:tc>
                  <a:txBody>
                    <a:bodyPr/>
                    <a:lstStyle/>
                    <a:p>
                      <a:pPr marL="93345">
                        <a:lnSpc>
                          <a:spcPct val="100000"/>
                        </a:lnSpc>
                        <a:spcBef>
                          <a:spcPts val="175"/>
                        </a:spcBef>
                      </a:pPr>
                      <a:r>
                        <a:rPr lang="cs-CZ" sz="1800">
                          <a:latin typeface="Century Gothic" pitchFamily="34" charset="0"/>
                          <a:cs typeface="Calibri"/>
                        </a:rPr>
                        <a:t>+ 20 g OXYMILK</a:t>
                      </a:r>
                    </a:p>
                  </a:txBody>
                  <a:tcPr marL="0" marR="0" marT="21497" marB="0">
                    <a:lnL w="1270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tcPr>
                </a:tc>
                <a:tc>
                  <a:txBody>
                    <a:bodyPr/>
                    <a:lstStyle/>
                    <a:p>
                      <a:pPr marL="93345">
                        <a:lnSpc>
                          <a:spcPct val="100000"/>
                        </a:lnSpc>
                        <a:spcBef>
                          <a:spcPts val="175"/>
                        </a:spcBef>
                      </a:pPr>
                      <a:r>
                        <a:rPr lang="cs-CZ" sz="1800">
                          <a:latin typeface="Century Gothic" pitchFamily="34" charset="0"/>
                          <a:cs typeface="Calibri"/>
                        </a:rPr>
                        <a:t>= 40 g</a:t>
                      </a:r>
                    </a:p>
                  </a:txBody>
                  <a:tcPr marL="0" marR="0" marT="21497" marB="0">
                    <a:lnL w="12700">
                      <a:solidFill>
                        <a:srgbClr val="000000"/>
                      </a:solidFill>
                      <a:prstDash val="solid"/>
                    </a:lnL>
                    <a:lnR w="19050">
                      <a:solidFill>
                        <a:srgbClr val="000000"/>
                      </a:solidFill>
                      <a:prstDash val="solid"/>
                    </a:lnR>
                    <a:lnT w="19050">
                      <a:solidFill>
                        <a:srgbClr val="000000"/>
                      </a:solidFill>
                      <a:prstDash val="solid"/>
                    </a:lnT>
                    <a:lnB w="12700">
                      <a:solidFill>
                        <a:srgbClr val="000000"/>
                      </a:solidFill>
                      <a:prstDash val="solid"/>
                    </a:lnB>
                  </a:tcPr>
                </a:tc>
                <a:tc>
                  <a:txBody>
                    <a:bodyPr/>
                    <a:lstStyle/>
                    <a:p>
                      <a:pPr marL="262255">
                        <a:lnSpc>
                          <a:spcPct val="100000"/>
                        </a:lnSpc>
                        <a:spcBef>
                          <a:spcPts val="175"/>
                        </a:spcBef>
                      </a:pPr>
                      <a:r>
                        <a:rPr lang="cs-CZ" sz="1800">
                          <a:latin typeface="Century Gothic" pitchFamily="34" charset="0"/>
                          <a:cs typeface="Calibri"/>
                        </a:rPr>
                        <a:t>2 g BOOSTER</a:t>
                      </a:r>
                    </a:p>
                  </a:txBody>
                  <a:tcPr marL="0" marR="0" marT="21497" marB="0">
                    <a:lnL w="1905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solidFill>
                      <a:srgbClr val="9BD3DD"/>
                    </a:solidFill>
                  </a:tcPr>
                </a:tc>
                <a:extLst>
                  <a:ext uri="{0D108BD9-81ED-4DB2-BD59-A6C34878D82A}">
                    <a16:rowId xmlns:a16="http://schemas.microsoft.com/office/drawing/2014/main" xmlns="" val="10003"/>
                  </a:ext>
                </a:extLst>
              </a:tr>
              <a:tr h="368517">
                <a:tc>
                  <a:txBody>
                    <a:bodyPr/>
                    <a:lstStyle/>
                    <a:p>
                      <a:pPr marL="100965">
                        <a:lnSpc>
                          <a:spcPct val="100000"/>
                        </a:lnSpc>
                        <a:spcBef>
                          <a:spcPts val="175"/>
                        </a:spcBef>
                      </a:pPr>
                      <a:r>
                        <a:rPr lang="cs-CZ" sz="1800">
                          <a:latin typeface="Century Gothic" pitchFamily="34" charset="0"/>
                          <a:cs typeface="Calibri"/>
                        </a:rPr>
                        <a:t>25 g BARVY</a:t>
                      </a:r>
                    </a:p>
                  </a:txBody>
                  <a:tcPr marL="0" marR="0" marT="21497" marB="0">
                    <a:lnL w="1270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tcPr>
                </a:tc>
                <a:tc>
                  <a:txBody>
                    <a:bodyPr/>
                    <a:lstStyle/>
                    <a:p>
                      <a:pPr marL="93345">
                        <a:lnSpc>
                          <a:spcPct val="100000"/>
                        </a:lnSpc>
                        <a:spcBef>
                          <a:spcPts val="175"/>
                        </a:spcBef>
                      </a:pPr>
                      <a:r>
                        <a:rPr lang="cs-CZ" sz="1800">
                          <a:latin typeface="Century Gothic" pitchFamily="34" charset="0"/>
                          <a:cs typeface="Calibri"/>
                        </a:rPr>
                        <a:t>+ 25 g OXYMILK</a:t>
                      </a:r>
                    </a:p>
                  </a:txBody>
                  <a:tcPr marL="0" marR="0" marT="21497" marB="0">
                    <a:lnL w="1270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tcPr>
                </a:tc>
                <a:tc>
                  <a:txBody>
                    <a:bodyPr/>
                    <a:lstStyle/>
                    <a:p>
                      <a:pPr marL="93345">
                        <a:lnSpc>
                          <a:spcPct val="100000"/>
                        </a:lnSpc>
                        <a:spcBef>
                          <a:spcPts val="175"/>
                        </a:spcBef>
                      </a:pPr>
                      <a:r>
                        <a:rPr lang="cs-CZ" sz="1800">
                          <a:latin typeface="Century Gothic" pitchFamily="34" charset="0"/>
                          <a:cs typeface="Calibri"/>
                        </a:rPr>
                        <a:t>= 50 g</a:t>
                      </a:r>
                    </a:p>
                  </a:txBody>
                  <a:tcPr marL="0" marR="0" marT="21497" marB="0">
                    <a:lnL w="12700">
                      <a:solidFill>
                        <a:srgbClr val="000000"/>
                      </a:solidFill>
                      <a:prstDash val="solid"/>
                    </a:lnL>
                    <a:lnR w="19050">
                      <a:solidFill>
                        <a:srgbClr val="000000"/>
                      </a:solidFill>
                      <a:prstDash val="solid"/>
                    </a:lnR>
                    <a:lnT w="12700">
                      <a:solidFill>
                        <a:srgbClr val="000000"/>
                      </a:solidFill>
                      <a:prstDash val="solid"/>
                    </a:lnT>
                    <a:lnB w="19050">
                      <a:solidFill>
                        <a:srgbClr val="000000"/>
                      </a:solidFill>
                      <a:prstDash val="solid"/>
                    </a:lnB>
                  </a:tcPr>
                </a:tc>
                <a:tc>
                  <a:txBody>
                    <a:bodyPr/>
                    <a:lstStyle/>
                    <a:p>
                      <a:pPr marL="262255">
                        <a:lnSpc>
                          <a:spcPct val="100000"/>
                        </a:lnSpc>
                        <a:spcBef>
                          <a:spcPts val="175"/>
                        </a:spcBef>
                      </a:pPr>
                      <a:r>
                        <a:rPr lang="cs-CZ" sz="1800">
                          <a:latin typeface="Century Gothic" pitchFamily="34" charset="0"/>
                          <a:cs typeface="Calibri"/>
                        </a:rPr>
                        <a:t>2,5 g BOOSTER</a:t>
                      </a:r>
                    </a:p>
                  </a:txBody>
                  <a:tcPr marL="0" marR="0" marT="21497" marB="0">
                    <a:lnL w="1905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solidFill>
                      <a:srgbClr val="9BD3DD"/>
                    </a:solidFill>
                  </a:tcPr>
                </a:tc>
                <a:extLst>
                  <a:ext uri="{0D108BD9-81ED-4DB2-BD59-A6C34878D82A}">
                    <a16:rowId xmlns:a16="http://schemas.microsoft.com/office/drawing/2014/main" xmlns="" val="10004"/>
                  </a:ext>
                </a:extLst>
              </a:tr>
              <a:tr h="368507">
                <a:tc>
                  <a:txBody>
                    <a:bodyPr/>
                    <a:lstStyle/>
                    <a:p>
                      <a:pPr marL="100965">
                        <a:lnSpc>
                          <a:spcPct val="100000"/>
                        </a:lnSpc>
                        <a:spcBef>
                          <a:spcPts val="175"/>
                        </a:spcBef>
                      </a:pPr>
                      <a:r>
                        <a:rPr lang="cs-CZ" sz="1800">
                          <a:latin typeface="Century Gothic" pitchFamily="34" charset="0"/>
                          <a:cs typeface="Calibri"/>
                        </a:rPr>
                        <a:t>30 g BARVY</a:t>
                      </a:r>
                    </a:p>
                  </a:txBody>
                  <a:tcPr marL="0" marR="0" marT="21497"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93345">
                        <a:lnSpc>
                          <a:spcPct val="100000"/>
                        </a:lnSpc>
                        <a:spcBef>
                          <a:spcPts val="175"/>
                        </a:spcBef>
                      </a:pPr>
                      <a:r>
                        <a:rPr lang="cs-CZ" sz="1800">
                          <a:latin typeface="Century Gothic" pitchFamily="34" charset="0"/>
                          <a:cs typeface="Calibri"/>
                        </a:rPr>
                        <a:t>+ 30 g OXYMILK</a:t>
                      </a:r>
                    </a:p>
                  </a:txBody>
                  <a:tcPr marL="0" marR="0" marT="21497"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93345">
                        <a:lnSpc>
                          <a:spcPct val="100000"/>
                        </a:lnSpc>
                        <a:spcBef>
                          <a:spcPts val="175"/>
                        </a:spcBef>
                      </a:pPr>
                      <a:r>
                        <a:rPr lang="cs-CZ" sz="1800">
                          <a:latin typeface="Century Gothic" pitchFamily="34" charset="0"/>
                          <a:cs typeface="Calibri"/>
                        </a:rPr>
                        <a:t>= 60 g</a:t>
                      </a:r>
                    </a:p>
                  </a:txBody>
                  <a:tcPr marL="0" marR="0" marT="21497" marB="0">
                    <a:lnL w="1270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62255">
                        <a:lnSpc>
                          <a:spcPct val="100000"/>
                        </a:lnSpc>
                        <a:spcBef>
                          <a:spcPts val="175"/>
                        </a:spcBef>
                      </a:pPr>
                      <a:r>
                        <a:rPr lang="cs-CZ" sz="1800">
                          <a:latin typeface="Century Gothic" pitchFamily="34" charset="0"/>
                          <a:cs typeface="Calibri"/>
                        </a:rPr>
                        <a:t>3 g BOOSTER</a:t>
                      </a:r>
                    </a:p>
                  </a:txBody>
                  <a:tcPr marL="0" marR="0" marT="21497" marB="0">
                    <a:lnL w="1905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9BD3DD"/>
                    </a:solidFill>
                  </a:tcPr>
                </a:tc>
                <a:extLst>
                  <a:ext uri="{0D108BD9-81ED-4DB2-BD59-A6C34878D82A}">
                    <a16:rowId xmlns:a16="http://schemas.microsoft.com/office/drawing/2014/main" xmlns="" val="10005"/>
                  </a:ext>
                </a:extLst>
              </a:tr>
              <a:tr h="368517">
                <a:tc>
                  <a:txBody>
                    <a:bodyPr/>
                    <a:lstStyle/>
                    <a:p>
                      <a:pPr marL="100965">
                        <a:lnSpc>
                          <a:spcPct val="100000"/>
                        </a:lnSpc>
                        <a:spcBef>
                          <a:spcPts val="175"/>
                        </a:spcBef>
                      </a:pPr>
                      <a:r>
                        <a:rPr lang="cs-CZ" sz="1800">
                          <a:latin typeface="Century Gothic" pitchFamily="34" charset="0"/>
                          <a:cs typeface="Calibri"/>
                        </a:rPr>
                        <a:t>35 g BARVY</a:t>
                      </a:r>
                    </a:p>
                  </a:txBody>
                  <a:tcPr marL="0" marR="0" marT="21497" marB="0">
                    <a:lnL w="1270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tcPr>
                </a:tc>
                <a:tc>
                  <a:txBody>
                    <a:bodyPr/>
                    <a:lstStyle/>
                    <a:p>
                      <a:pPr marL="93345">
                        <a:lnSpc>
                          <a:spcPct val="100000"/>
                        </a:lnSpc>
                        <a:spcBef>
                          <a:spcPts val="175"/>
                        </a:spcBef>
                      </a:pPr>
                      <a:r>
                        <a:rPr lang="cs-CZ" sz="1800">
                          <a:latin typeface="Century Gothic" pitchFamily="34" charset="0"/>
                          <a:cs typeface="Calibri"/>
                        </a:rPr>
                        <a:t>+ 35 g OXYMILK</a:t>
                      </a:r>
                    </a:p>
                  </a:txBody>
                  <a:tcPr marL="0" marR="0" marT="21497" marB="0">
                    <a:lnL w="1270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tcPr>
                </a:tc>
                <a:tc>
                  <a:txBody>
                    <a:bodyPr/>
                    <a:lstStyle/>
                    <a:p>
                      <a:pPr marL="93345">
                        <a:lnSpc>
                          <a:spcPct val="100000"/>
                        </a:lnSpc>
                        <a:spcBef>
                          <a:spcPts val="175"/>
                        </a:spcBef>
                      </a:pPr>
                      <a:r>
                        <a:rPr lang="cs-CZ" sz="1800">
                          <a:latin typeface="Century Gothic" pitchFamily="34" charset="0"/>
                          <a:cs typeface="Calibri"/>
                        </a:rPr>
                        <a:t>= 70 g</a:t>
                      </a:r>
                    </a:p>
                  </a:txBody>
                  <a:tcPr marL="0" marR="0" marT="21497" marB="0">
                    <a:lnL w="12700">
                      <a:solidFill>
                        <a:srgbClr val="000000"/>
                      </a:solidFill>
                      <a:prstDash val="solid"/>
                    </a:lnL>
                    <a:lnR w="19050">
                      <a:solidFill>
                        <a:srgbClr val="000000"/>
                      </a:solidFill>
                      <a:prstDash val="solid"/>
                    </a:lnR>
                    <a:lnT w="19050">
                      <a:solidFill>
                        <a:srgbClr val="000000"/>
                      </a:solidFill>
                      <a:prstDash val="solid"/>
                    </a:lnT>
                    <a:lnB w="12700">
                      <a:solidFill>
                        <a:srgbClr val="000000"/>
                      </a:solidFill>
                      <a:prstDash val="solid"/>
                    </a:lnB>
                  </a:tcPr>
                </a:tc>
                <a:tc>
                  <a:txBody>
                    <a:bodyPr/>
                    <a:lstStyle/>
                    <a:p>
                      <a:pPr marL="262255">
                        <a:lnSpc>
                          <a:spcPct val="100000"/>
                        </a:lnSpc>
                        <a:spcBef>
                          <a:spcPts val="175"/>
                        </a:spcBef>
                      </a:pPr>
                      <a:r>
                        <a:rPr lang="cs-CZ" sz="1800">
                          <a:latin typeface="Century Gothic" pitchFamily="34" charset="0"/>
                          <a:cs typeface="Calibri"/>
                        </a:rPr>
                        <a:t>3,5 g BOOSTER</a:t>
                      </a:r>
                    </a:p>
                  </a:txBody>
                  <a:tcPr marL="0" marR="0" marT="21497" marB="0">
                    <a:lnL w="1905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solidFill>
                      <a:srgbClr val="9BD3DD"/>
                    </a:solidFill>
                  </a:tcPr>
                </a:tc>
                <a:extLst>
                  <a:ext uri="{0D108BD9-81ED-4DB2-BD59-A6C34878D82A}">
                    <a16:rowId xmlns:a16="http://schemas.microsoft.com/office/drawing/2014/main" xmlns="" val="10006"/>
                  </a:ext>
                </a:extLst>
              </a:tr>
              <a:tr h="368517">
                <a:tc>
                  <a:txBody>
                    <a:bodyPr/>
                    <a:lstStyle/>
                    <a:p>
                      <a:pPr marL="100965">
                        <a:lnSpc>
                          <a:spcPct val="100000"/>
                        </a:lnSpc>
                        <a:spcBef>
                          <a:spcPts val="175"/>
                        </a:spcBef>
                      </a:pPr>
                      <a:r>
                        <a:rPr lang="cs-CZ" sz="1800">
                          <a:latin typeface="Century Gothic" pitchFamily="34" charset="0"/>
                          <a:cs typeface="Calibri"/>
                        </a:rPr>
                        <a:t>40 g BARVY</a:t>
                      </a:r>
                    </a:p>
                  </a:txBody>
                  <a:tcPr marL="0" marR="0" marT="21497" marB="0">
                    <a:lnL w="1270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tcPr>
                </a:tc>
                <a:tc>
                  <a:txBody>
                    <a:bodyPr/>
                    <a:lstStyle/>
                    <a:p>
                      <a:pPr marL="93345">
                        <a:lnSpc>
                          <a:spcPct val="100000"/>
                        </a:lnSpc>
                        <a:spcBef>
                          <a:spcPts val="175"/>
                        </a:spcBef>
                      </a:pPr>
                      <a:r>
                        <a:rPr lang="cs-CZ" sz="1800">
                          <a:latin typeface="Century Gothic" pitchFamily="34" charset="0"/>
                          <a:cs typeface="Calibri"/>
                        </a:rPr>
                        <a:t>+ 40 g OXYMILK</a:t>
                      </a:r>
                    </a:p>
                  </a:txBody>
                  <a:tcPr marL="0" marR="0" marT="21497" marB="0">
                    <a:lnL w="1270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tcPr>
                </a:tc>
                <a:tc>
                  <a:txBody>
                    <a:bodyPr/>
                    <a:lstStyle/>
                    <a:p>
                      <a:pPr marL="93345">
                        <a:lnSpc>
                          <a:spcPct val="100000"/>
                        </a:lnSpc>
                        <a:spcBef>
                          <a:spcPts val="175"/>
                        </a:spcBef>
                      </a:pPr>
                      <a:r>
                        <a:rPr lang="cs-CZ" sz="1800">
                          <a:latin typeface="Century Gothic" pitchFamily="34" charset="0"/>
                          <a:cs typeface="Calibri"/>
                        </a:rPr>
                        <a:t>= 80 g</a:t>
                      </a:r>
                    </a:p>
                  </a:txBody>
                  <a:tcPr marL="0" marR="0" marT="21497" marB="0">
                    <a:lnL w="12700">
                      <a:solidFill>
                        <a:srgbClr val="000000"/>
                      </a:solidFill>
                      <a:prstDash val="solid"/>
                    </a:lnL>
                    <a:lnR w="19050">
                      <a:solidFill>
                        <a:srgbClr val="000000"/>
                      </a:solidFill>
                      <a:prstDash val="solid"/>
                    </a:lnR>
                    <a:lnT w="12700">
                      <a:solidFill>
                        <a:srgbClr val="000000"/>
                      </a:solidFill>
                      <a:prstDash val="solid"/>
                    </a:lnT>
                    <a:lnB w="19050">
                      <a:solidFill>
                        <a:srgbClr val="000000"/>
                      </a:solidFill>
                      <a:prstDash val="solid"/>
                    </a:lnB>
                  </a:tcPr>
                </a:tc>
                <a:tc>
                  <a:txBody>
                    <a:bodyPr/>
                    <a:lstStyle/>
                    <a:p>
                      <a:pPr marL="262255">
                        <a:lnSpc>
                          <a:spcPct val="100000"/>
                        </a:lnSpc>
                        <a:spcBef>
                          <a:spcPts val="175"/>
                        </a:spcBef>
                      </a:pPr>
                      <a:r>
                        <a:rPr lang="cs-CZ" sz="1800">
                          <a:latin typeface="Century Gothic" pitchFamily="34" charset="0"/>
                          <a:cs typeface="Calibri"/>
                        </a:rPr>
                        <a:t>4 g BOOSTER</a:t>
                      </a:r>
                    </a:p>
                  </a:txBody>
                  <a:tcPr marL="0" marR="0" marT="21497" marB="0">
                    <a:lnL w="1905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solidFill>
                      <a:srgbClr val="9BD3DD"/>
                    </a:solidFill>
                  </a:tcPr>
                </a:tc>
                <a:extLst>
                  <a:ext uri="{0D108BD9-81ED-4DB2-BD59-A6C34878D82A}">
                    <a16:rowId xmlns:a16="http://schemas.microsoft.com/office/drawing/2014/main" xmlns="" val="10007"/>
                  </a:ext>
                </a:extLst>
              </a:tr>
              <a:tr h="368507">
                <a:tc>
                  <a:txBody>
                    <a:bodyPr/>
                    <a:lstStyle/>
                    <a:p>
                      <a:pPr marL="100965">
                        <a:lnSpc>
                          <a:spcPct val="100000"/>
                        </a:lnSpc>
                        <a:spcBef>
                          <a:spcPts val="175"/>
                        </a:spcBef>
                      </a:pPr>
                      <a:r>
                        <a:rPr lang="cs-CZ" sz="1800">
                          <a:latin typeface="Century Gothic" pitchFamily="34" charset="0"/>
                          <a:cs typeface="Calibri"/>
                        </a:rPr>
                        <a:t>45 g BARVY</a:t>
                      </a:r>
                    </a:p>
                  </a:txBody>
                  <a:tcPr marL="0" marR="0" marT="21497"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93345">
                        <a:lnSpc>
                          <a:spcPct val="100000"/>
                        </a:lnSpc>
                        <a:spcBef>
                          <a:spcPts val="175"/>
                        </a:spcBef>
                      </a:pPr>
                      <a:r>
                        <a:rPr lang="cs-CZ" sz="1800">
                          <a:latin typeface="Century Gothic" pitchFamily="34" charset="0"/>
                          <a:cs typeface="Calibri"/>
                        </a:rPr>
                        <a:t>+ 45 g OXYMILK</a:t>
                      </a:r>
                    </a:p>
                  </a:txBody>
                  <a:tcPr marL="0" marR="0" marT="21497"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93345">
                        <a:lnSpc>
                          <a:spcPct val="100000"/>
                        </a:lnSpc>
                        <a:spcBef>
                          <a:spcPts val="175"/>
                        </a:spcBef>
                      </a:pPr>
                      <a:r>
                        <a:rPr lang="cs-CZ" sz="1800">
                          <a:latin typeface="Century Gothic" pitchFamily="34" charset="0"/>
                          <a:cs typeface="Calibri"/>
                        </a:rPr>
                        <a:t>= 90 g</a:t>
                      </a:r>
                    </a:p>
                  </a:txBody>
                  <a:tcPr marL="0" marR="0" marT="21497" marB="0">
                    <a:lnL w="1270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62255">
                        <a:lnSpc>
                          <a:spcPct val="100000"/>
                        </a:lnSpc>
                        <a:spcBef>
                          <a:spcPts val="175"/>
                        </a:spcBef>
                      </a:pPr>
                      <a:r>
                        <a:rPr lang="cs-CZ" sz="1800">
                          <a:latin typeface="Century Gothic" pitchFamily="34" charset="0"/>
                          <a:cs typeface="Calibri"/>
                        </a:rPr>
                        <a:t>4,5 g BOOSTER</a:t>
                      </a:r>
                    </a:p>
                  </a:txBody>
                  <a:tcPr marL="0" marR="0" marT="21497" marB="0">
                    <a:lnL w="1905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9BD3DD"/>
                    </a:solidFill>
                  </a:tcPr>
                </a:tc>
                <a:extLst>
                  <a:ext uri="{0D108BD9-81ED-4DB2-BD59-A6C34878D82A}">
                    <a16:rowId xmlns:a16="http://schemas.microsoft.com/office/drawing/2014/main" xmlns="" val="10008"/>
                  </a:ext>
                </a:extLst>
              </a:tr>
              <a:tr h="368517">
                <a:tc>
                  <a:txBody>
                    <a:bodyPr/>
                    <a:lstStyle/>
                    <a:p>
                      <a:pPr marL="100965">
                        <a:lnSpc>
                          <a:spcPct val="100000"/>
                        </a:lnSpc>
                        <a:spcBef>
                          <a:spcPts val="175"/>
                        </a:spcBef>
                      </a:pPr>
                      <a:r>
                        <a:rPr lang="cs-CZ" sz="1800">
                          <a:latin typeface="Century Gothic" pitchFamily="34" charset="0"/>
                          <a:cs typeface="Calibri"/>
                        </a:rPr>
                        <a:t>50 g BARVY</a:t>
                      </a:r>
                    </a:p>
                  </a:txBody>
                  <a:tcPr marL="0" marR="0" marT="21497" marB="0">
                    <a:lnL w="1270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tcPr>
                </a:tc>
                <a:tc>
                  <a:txBody>
                    <a:bodyPr/>
                    <a:lstStyle/>
                    <a:p>
                      <a:pPr marL="93345">
                        <a:lnSpc>
                          <a:spcPct val="100000"/>
                        </a:lnSpc>
                        <a:spcBef>
                          <a:spcPts val="175"/>
                        </a:spcBef>
                      </a:pPr>
                      <a:r>
                        <a:rPr lang="cs-CZ" sz="1800">
                          <a:latin typeface="Century Gothic" pitchFamily="34" charset="0"/>
                          <a:cs typeface="Calibri"/>
                        </a:rPr>
                        <a:t>+ 50 g OXYMILK</a:t>
                      </a:r>
                    </a:p>
                  </a:txBody>
                  <a:tcPr marL="0" marR="0" marT="21497" marB="0">
                    <a:lnL w="1270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tcPr>
                </a:tc>
                <a:tc>
                  <a:txBody>
                    <a:bodyPr/>
                    <a:lstStyle/>
                    <a:p>
                      <a:pPr marL="93345">
                        <a:lnSpc>
                          <a:spcPct val="100000"/>
                        </a:lnSpc>
                        <a:spcBef>
                          <a:spcPts val="175"/>
                        </a:spcBef>
                      </a:pPr>
                      <a:r>
                        <a:rPr lang="cs-CZ" sz="1800">
                          <a:latin typeface="Century Gothic" pitchFamily="34" charset="0"/>
                          <a:cs typeface="Calibri"/>
                        </a:rPr>
                        <a:t>= 100 g</a:t>
                      </a:r>
                    </a:p>
                  </a:txBody>
                  <a:tcPr marL="0" marR="0" marT="21497" marB="0">
                    <a:lnL w="12700">
                      <a:solidFill>
                        <a:srgbClr val="000000"/>
                      </a:solidFill>
                      <a:prstDash val="solid"/>
                    </a:lnL>
                    <a:lnR w="19050">
                      <a:solidFill>
                        <a:srgbClr val="000000"/>
                      </a:solidFill>
                      <a:prstDash val="solid"/>
                    </a:lnR>
                    <a:lnT w="19050">
                      <a:solidFill>
                        <a:srgbClr val="000000"/>
                      </a:solidFill>
                      <a:prstDash val="solid"/>
                    </a:lnT>
                    <a:lnB w="12700">
                      <a:solidFill>
                        <a:srgbClr val="000000"/>
                      </a:solidFill>
                      <a:prstDash val="solid"/>
                    </a:lnB>
                  </a:tcPr>
                </a:tc>
                <a:tc>
                  <a:txBody>
                    <a:bodyPr/>
                    <a:lstStyle/>
                    <a:p>
                      <a:pPr marL="262255">
                        <a:lnSpc>
                          <a:spcPct val="100000"/>
                        </a:lnSpc>
                        <a:spcBef>
                          <a:spcPts val="175"/>
                        </a:spcBef>
                      </a:pPr>
                      <a:r>
                        <a:rPr lang="cs-CZ" sz="1800">
                          <a:latin typeface="Century Gothic" pitchFamily="34" charset="0"/>
                          <a:cs typeface="Calibri"/>
                        </a:rPr>
                        <a:t>5 g BOOSTER</a:t>
                      </a:r>
                    </a:p>
                  </a:txBody>
                  <a:tcPr marL="0" marR="0" marT="21497" marB="0">
                    <a:lnL w="1905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solidFill>
                      <a:srgbClr val="9BD3DD"/>
                    </a:solidFill>
                  </a:tcPr>
                </a:tc>
                <a:extLst>
                  <a:ext uri="{0D108BD9-81ED-4DB2-BD59-A6C34878D82A}">
                    <a16:rowId xmlns:a16="http://schemas.microsoft.com/office/drawing/2014/main" xmlns="" val="10009"/>
                  </a:ext>
                </a:extLst>
              </a:tr>
              <a:tr h="368517">
                <a:tc>
                  <a:txBody>
                    <a:bodyPr/>
                    <a:lstStyle/>
                    <a:p>
                      <a:pPr marL="100965">
                        <a:lnSpc>
                          <a:spcPct val="100000"/>
                        </a:lnSpc>
                        <a:spcBef>
                          <a:spcPts val="175"/>
                        </a:spcBef>
                      </a:pPr>
                      <a:r>
                        <a:rPr lang="cs-CZ" sz="1800">
                          <a:latin typeface="Century Gothic" pitchFamily="34" charset="0"/>
                          <a:cs typeface="Calibri"/>
                        </a:rPr>
                        <a:t>55 g BARVY</a:t>
                      </a:r>
                    </a:p>
                  </a:txBody>
                  <a:tcPr marL="0" marR="0" marT="21497" marB="0">
                    <a:lnL w="1270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tcPr>
                </a:tc>
                <a:tc>
                  <a:txBody>
                    <a:bodyPr/>
                    <a:lstStyle/>
                    <a:p>
                      <a:pPr marL="93345">
                        <a:lnSpc>
                          <a:spcPct val="100000"/>
                        </a:lnSpc>
                        <a:spcBef>
                          <a:spcPts val="175"/>
                        </a:spcBef>
                      </a:pPr>
                      <a:r>
                        <a:rPr lang="cs-CZ" sz="1800">
                          <a:latin typeface="Century Gothic" pitchFamily="34" charset="0"/>
                          <a:cs typeface="Calibri"/>
                        </a:rPr>
                        <a:t>+ 55 g OXYMILK</a:t>
                      </a:r>
                    </a:p>
                  </a:txBody>
                  <a:tcPr marL="0" marR="0" marT="21497" marB="0">
                    <a:lnL w="1270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tcPr>
                </a:tc>
                <a:tc>
                  <a:txBody>
                    <a:bodyPr/>
                    <a:lstStyle/>
                    <a:p>
                      <a:pPr marL="93345">
                        <a:lnSpc>
                          <a:spcPct val="100000"/>
                        </a:lnSpc>
                        <a:spcBef>
                          <a:spcPts val="175"/>
                        </a:spcBef>
                      </a:pPr>
                      <a:r>
                        <a:rPr lang="cs-CZ" sz="1800">
                          <a:latin typeface="Century Gothic" pitchFamily="34" charset="0"/>
                          <a:cs typeface="Calibri"/>
                        </a:rPr>
                        <a:t>= 110 g</a:t>
                      </a:r>
                    </a:p>
                  </a:txBody>
                  <a:tcPr marL="0" marR="0" marT="21497" marB="0">
                    <a:lnL w="12700">
                      <a:solidFill>
                        <a:srgbClr val="000000"/>
                      </a:solidFill>
                      <a:prstDash val="solid"/>
                    </a:lnL>
                    <a:lnR w="19050">
                      <a:solidFill>
                        <a:srgbClr val="000000"/>
                      </a:solidFill>
                      <a:prstDash val="solid"/>
                    </a:lnR>
                    <a:lnT w="12700">
                      <a:solidFill>
                        <a:srgbClr val="000000"/>
                      </a:solidFill>
                      <a:prstDash val="solid"/>
                    </a:lnT>
                    <a:lnB w="19050">
                      <a:solidFill>
                        <a:srgbClr val="000000"/>
                      </a:solidFill>
                      <a:prstDash val="solid"/>
                    </a:lnB>
                  </a:tcPr>
                </a:tc>
                <a:tc>
                  <a:txBody>
                    <a:bodyPr/>
                    <a:lstStyle/>
                    <a:p>
                      <a:pPr marL="262255">
                        <a:lnSpc>
                          <a:spcPct val="100000"/>
                        </a:lnSpc>
                        <a:spcBef>
                          <a:spcPts val="175"/>
                        </a:spcBef>
                      </a:pPr>
                      <a:r>
                        <a:rPr lang="cs-CZ" sz="1800">
                          <a:latin typeface="Century Gothic" pitchFamily="34" charset="0"/>
                          <a:cs typeface="Calibri"/>
                        </a:rPr>
                        <a:t>5,5 g BOOSTER</a:t>
                      </a:r>
                    </a:p>
                  </a:txBody>
                  <a:tcPr marL="0" marR="0" marT="21497" marB="0">
                    <a:lnL w="1905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solidFill>
                      <a:srgbClr val="9BD3DD"/>
                    </a:solidFill>
                  </a:tcPr>
                </a:tc>
                <a:extLst>
                  <a:ext uri="{0D108BD9-81ED-4DB2-BD59-A6C34878D82A}">
                    <a16:rowId xmlns:a16="http://schemas.microsoft.com/office/drawing/2014/main" xmlns="" val="10010"/>
                  </a:ext>
                </a:extLst>
              </a:tr>
              <a:tr h="368517">
                <a:tc>
                  <a:txBody>
                    <a:bodyPr/>
                    <a:lstStyle/>
                    <a:p>
                      <a:pPr marL="100965">
                        <a:lnSpc>
                          <a:spcPct val="100000"/>
                        </a:lnSpc>
                        <a:spcBef>
                          <a:spcPts val="175"/>
                        </a:spcBef>
                      </a:pPr>
                      <a:r>
                        <a:rPr lang="cs-CZ" sz="1800">
                          <a:latin typeface="Century Gothic" pitchFamily="34" charset="0"/>
                          <a:cs typeface="Calibri"/>
                        </a:rPr>
                        <a:t>60 g BARVY</a:t>
                      </a:r>
                    </a:p>
                  </a:txBody>
                  <a:tcPr marL="0" marR="0" marT="21497" marB="0">
                    <a:lnL w="1270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tcPr>
                </a:tc>
                <a:tc>
                  <a:txBody>
                    <a:bodyPr/>
                    <a:lstStyle/>
                    <a:p>
                      <a:pPr marL="93345">
                        <a:lnSpc>
                          <a:spcPct val="100000"/>
                        </a:lnSpc>
                        <a:spcBef>
                          <a:spcPts val="175"/>
                        </a:spcBef>
                      </a:pPr>
                      <a:r>
                        <a:rPr lang="cs-CZ" sz="1800">
                          <a:latin typeface="Century Gothic" pitchFamily="34" charset="0"/>
                          <a:cs typeface="Calibri"/>
                        </a:rPr>
                        <a:t>+ 60 g OXYMILK</a:t>
                      </a:r>
                    </a:p>
                  </a:txBody>
                  <a:tcPr marL="0" marR="0" marT="21497" marB="0">
                    <a:lnL w="1270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tcPr>
                </a:tc>
                <a:tc>
                  <a:txBody>
                    <a:bodyPr/>
                    <a:lstStyle/>
                    <a:p>
                      <a:pPr marL="93345">
                        <a:lnSpc>
                          <a:spcPct val="100000"/>
                        </a:lnSpc>
                        <a:spcBef>
                          <a:spcPts val="175"/>
                        </a:spcBef>
                      </a:pPr>
                      <a:r>
                        <a:rPr lang="cs-CZ" sz="1800">
                          <a:latin typeface="Century Gothic" pitchFamily="34" charset="0"/>
                          <a:cs typeface="Calibri"/>
                        </a:rPr>
                        <a:t>= 120 g</a:t>
                      </a:r>
                    </a:p>
                  </a:txBody>
                  <a:tcPr marL="0" marR="0" marT="21497" marB="0">
                    <a:lnL w="12700">
                      <a:solidFill>
                        <a:srgbClr val="000000"/>
                      </a:solidFill>
                      <a:prstDash val="solid"/>
                    </a:lnL>
                    <a:lnR w="19050">
                      <a:solidFill>
                        <a:srgbClr val="000000"/>
                      </a:solidFill>
                      <a:prstDash val="solid"/>
                    </a:lnR>
                    <a:lnT w="19050">
                      <a:solidFill>
                        <a:srgbClr val="000000"/>
                      </a:solidFill>
                      <a:prstDash val="solid"/>
                    </a:lnT>
                    <a:lnB w="12700">
                      <a:solidFill>
                        <a:srgbClr val="000000"/>
                      </a:solidFill>
                      <a:prstDash val="solid"/>
                    </a:lnB>
                  </a:tcPr>
                </a:tc>
                <a:tc>
                  <a:txBody>
                    <a:bodyPr/>
                    <a:lstStyle/>
                    <a:p>
                      <a:pPr marL="262255">
                        <a:lnSpc>
                          <a:spcPct val="100000"/>
                        </a:lnSpc>
                        <a:spcBef>
                          <a:spcPts val="175"/>
                        </a:spcBef>
                      </a:pPr>
                      <a:r>
                        <a:rPr lang="cs-CZ" sz="1800">
                          <a:latin typeface="Century Gothic" pitchFamily="34" charset="0"/>
                          <a:cs typeface="Calibri"/>
                        </a:rPr>
                        <a:t>6 g BOOSTER</a:t>
                      </a:r>
                    </a:p>
                  </a:txBody>
                  <a:tcPr marL="0" marR="0" marT="21497" marB="0">
                    <a:lnL w="1905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solidFill>
                      <a:srgbClr val="9BD3DD"/>
                    </a:solidFill>
                  </a:tcPr>
                </a:tc>
                <a:extLst>
                  <a:ext uri="{0D108BD9-81ED-4DB2-BD59-A6C34878D82A}">
                    <a16:rowId xmlns:a16="http://schemas.microsoft.com/office/drawing/2014/main" xmlns="" val="10011"/>
                  </a:ext>
                </a:extLst>
              </a:tr>
            </a:tbl>
          </a:graphicData>
        </a:graphic>
      </p:graphicFrame>
      <p:pic>
        <p:nvPicPr>
          <p:cNvPr id="8" name="Picture 2"/>
          <p:cNvPicPr>
            <a:picLocks noChangeAspect="1" noChangeArrowheads="1"/>
          </p:cNvPicPr>
          <p:nvPr/>
        </p:nvPicPr>
        <p:blipFill>
          <a:blip r:embed="rId4" cstate="print"/>
          <a:srcRect l="69165" t="23750"/>
          <a:stretch>
            <a:fillRect/>
          </a:stretch>
        </p:blipFill>
        <p:spPr bwMode="auto">
          <a:xfrm>
            <a:off x="9931970" y="4311674"/>
            <a:ext cx="2285470" cy="2708266"/>
          </a:xfrm>
          <a:prstGeom prst="rect">
            <a:avLst/>
          </a:prstGeom>
          <a:noFill/>
          <a:ln w="9525">
            <a:noFill/>
            <a:miter lim="800000"/>
            <a:headEnd/>
            <a:tailEnd/>
          </a:ln>
        </p:spPr>
      </p:pic>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t="825"/>
          <a:stretch>
            <a:fillRect/>
          </a:stretch>
        </p:blipFill>
        <p:spPr bwMode="auto">
          <a:xfrm>
            <a:off x="690271" y="1143008"/>
            <a:ext cx="6455071" cy="8591576"/>
          </a:xfrm>
          <a:prstGeom prst="rect">
            <a:avLst/>
          </a:prstGeom>
          <a:noFill/>
          <a:ln w="9525">
            <a:noFill/>
            <a:miter lim="800000"/>
            <a:headEnd/>
            <a:tailEnd/>
          </a:ln>
          <a:effectLst/>
        </p:spPr>
      </p:pic>
      <p:pic>
        <p:nvPicPr>
          <p:cNvPr id="14" name="Picture 1" descr="pasted-image.pdf"/>
          <p:cNvPicPr>
            <a:picLocks noChangeAspect="1"/>
          </p:cNvPicPr>
          <p:nvPr/>
        </p:nvPicPr>
        <p:blipFill>
          <a:blip r:embed="rId3"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4"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6" name="object 7"/>
          <p:cNvSpPr txBox="1">
            <a:spLocks noChangeArrowheads="1"/>
          </p:cNvSpPr>
          <p:nvPr/>
        </p:nvSpPr>
        <p:spPr bwMode="auto">
          <a:xfrm>
            <a:off x="8145474" y="4733924"/>
            <a:ext cx="4071966" cy="442304"/>
          </a:xfrm>
          <a:prstGeom prst="rect">
            <a:avLst/>
          </a:prstGeom>
          <a:noFill/>
          <a:ln w="9525">
            <a:noFill/>
            <a:miter lim="800000"/>
            <a:headEnd/>
            <a:tailEnd/>
          </a:ln>
        </p:spPr>
        <p:txBody>
          <a:bodyPr wrap="square" lIns="0" tIns="11306" rIns="0" bIns="0">
            <a:spAutoFit/>
          </a:bodyPr>
          <a:lstStyle/>
          <a:p>
            <a:pPr marL="11306">
              <a:spcBef>
                <a:spcPts val="89"/>
              </a:spcBef>
            </a:pPr>
            <a:r>
              <a:rPr lang="cs-CZ" sz="2800" b="1">
                <a:latin typeface="Century Gothic" pitchFamily="34" charset="0"/>
                <a:ea typeface="Book Antiqua" pitchFamily="18" charset="0"/>
                <a:cs typeface="Book Antiqua" pitchFamily="18" charset="0"/>
              </a:rPr>
              <a:t>Vzorník barev</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6" name="object 4"/>
          <p:cNvSpPr txBox="1">
            <a:spLocks noChangeArrowheads="1"/>
          </p:cNvSpPr>
          <p:nvPr/>
        </p:nvSpPr>
        <p:spPr bwMode="auto">
          <a:xfrm>
            <a:off x="594765" y="1289154"/>
            <a:ext cx="11924623" cy="3391829"/>
          </a:xfrm>
          <a:prstGeom prst="rect">
            <a:avLst/>
          </a:prstGeom>
          <a:noFill/>
          <a:ln w="9525">
            <a:noFill/>
            <a:miter lim="800000"/>
            <a:headEnd/>
            <a:tailEnd/>
          </a:ln>
        </p:spPr>
        <p:txBody>
          <a:bodyPr lIns="0" tIns="11306" rIns="0" bIns="0">
            <a:spAutoFit/>
          </a:bodyPr>
          <a:lstStyle/>
          <a:p>
            <a:pPr marL="11306">
              <a:spcBef>
                <a:spcPts val="0"/>
              </a:spcBef>
            </a:pPr>
            <a:endParaRPr lang="en-US" sz="500" b="1" dirty="0">
              <a:latin typeface="Century Gothic" pitchFamily="34" charset="0"/>
            </a:endParaRPr>
          </a:p>
          <a:p>
            <a:pPr marL="11306">
              <a:spcBef>
                <a:spcPts val="0"/>
              </a:spcBef>
            </a:pPr>
            <a:r>
              <a:rPr lang="cs-CZ" sz="2800" b="1">
                <a:latin typeface="Century Gothic" pitchFamily="34" charset="0"/>
              </a:rPr>
              <a:t>Oxidanty a doba působení</a:t>
            </a:r>
          </a:p>
          <a:p>
            <a:pPr marL="11306">
              <a:spcBef>
                <a:spcPts val="0"/>
              </a:spcBef>
            </a:pPr>
            <a:endParaRPr lang="en-US" sz="1000" b="1" dirty="0">
              <a:latin typeface="Century Gothic" pitchFamily="34" charset="0"/>
            </a:endParaRPr>
          </a:p>
          <a:p>
            <a:pPr marL="11306">
              <a:spcBef>
                <a:spcPts val="0"/>
              </a:spcBef>
            </a:pPr>
            <a:r>
              <a:rPr lang="cs-CZ" sz="2400">
                <a:latin typeface="Century Gothic" pitchFamily="34" charset="0"/>
              </a:rPr>
              <a:t>KTERÝ Z OXIDANTŮ SE HODÍ?  VYBÍREJTE PODLE PODKLADU, KTERÝ CHCETE SKRÝT NEBO ROZJASNIT.</a:t>
            </a:r>
          </a:p>
          <a:p>
            <a:pPr marL="11306">
              <a:spcBef>
                <a:spcPts val="0"/>
              </a:spcBef>
              <a:spcAft>
                <a:spcPts val="0"/>
              </a:spcAft>
            </a:pPr>
            <a:endParaRPr lang="en-US" sz="2400" dirty="0">
              <a:latin typeface="Century Gothic" pitchFamily="34" charset="0"/>
            </a:endParaRPr>
          </a:p>
          <a:p>
            <a:pPr marL="11306">
              <a:lnSpc>
                <a:spcPct val="118000"/>
              </a:lnSpc>
              <a:spcBef>
                <a:spcPts val="89"/>
              </a:spcBef>
            </a:pPr>
            <a:r>
              <a:rPr lang="cs-CZ" sz="2200">
                <a:latin typeface="Century Gothic" pitchFamily="34" charset="0"/>
              </a:rPr>
              <a:t>BEAUTY FUSION Demi Plus může přirozené vlasy rozjasnit i o </a:t>
            </a:r>
            <a:r>
              <a:rPr lang="cs-CZ" sz="2200" b="1">
                <a:latin typeface="Century Gothic" pitchFamily="34" charset="0"/>
              </a:rPr>
              <a:t>2</a:t>
            </a:r>
            <a:r>
              <a:rPr lang="cs-CZ" sz="2200">
                <a:latin typeface="Century Gothic" pitchFamily="34" charset="0"/>
              </a:rPr>
              <a:t> stupně a pokryt až </a:t>
            </a:r>
            <a:r>
              <a:rPr lang="cs-CZ" sz="2200" b="1">
                <a:latin typeface="Century Gothic" pitchFamily="34" charset="0"/>
              </a:rPr>
              <a:t>70 % </a:t>
            </a:r>
            <a:r>
              <a:rPr lang="cs-CZ" sz="2200">
                <a:latin typeface="Century Gothic" pitchFamily="34" charset="0"/>
              </a:rPr>
              <a:t>šedivých vlasů; níže uvedena tabulka znázorňuje příslušný vol., v souvislosti s množstvím stupňů, které se musí rozjasnit nebo dle množství šedivých vlasů, který musí být pokryty. V případě změny vol., se mění doba působení.                                            </a:t>
            </a:r>
            <a:r>
              <a:rPr lang="cs-CZ" sz="1600">
                <a:latin typeface="Century Gothic" pitchFamily="34" charset="0"/>
              </a:rPr>
              <a:t>V PŘÍPADĚ POTŘEBY LZE PRODLOUŽIT DOBU PŮSOBENÍ</a:t>
            </a:r>
          </a:p>
        </p:txBody>
      </p:sp>
      <p:sp>
        <p:nvSpPr>
          <p:cNvPr id="7" name="CasellaDiTesto 6"/>
          <p:cNvSpPr txBox="1"/>
          <p:nvPr/>
        </p:nvSpPr>
        <p:spPr>
          <a:xfrm>
            <a:off x="573046" y="4931763"/>
            <a:ext cx="4786346" cy="2272417"/>
          </a:xfrm>
          <a:prstGeom prst="rect">
            <a:avLst/>
          </a:prstGeom>
          <a:noFill/>
        </p:spPr>
        <p:txBody>
          <a:bodyPr wrap="square" rtlCol="0">
            <a:spAutoFit/>
          </a:bodyPr>
          <a:lstStyle/>
          <a:p>
            <a:r>
              <a:rPr lang="cs-CZ" sz="2200" b="1" cap="small">
                <a:latin typeface="Century Gothic" pitchFamily="34" charset="0"/>
              </a:rPr>
              <a:t>Tónování 13 vol.</a:t>
            </a:r>
          </a:p>
          <a:p>
            <a:pPr marL="11306">
              <a:lnSpc>
                <a:spcPct val="125000"/>
              </a:lnSpc>
              <a:spcBef>
                <a:spcPts val="89"/>
              </a:spcBef>
            </a:pPr>
            <a:r>
              <a:rPr lang="cs-CZ">
                <a:latin typeface="Century Gothic" pitchFamily="34" charset="0"/>
              </a:rPr>
              <a:t>Skupiny .0 / .3 / .7 byly vyvinutý</a:t>
            </a:r>
          </a:p>
          <a:p>
            <a:pPr marL="11306">
              <a:lnSpc>
                <a:spcPct val="125000"/>
              </a:lnSpc>
              <a:spcBef>
                <a:spcPts val="89"/>
              </a:spcBef>
            </a:pPr>
            <a:r>
              <a:rPr lang="cs-CZ">
                <a:latin typeface="Century Gothic" pitchFamily="34" charset="0"/>
              </a:rPr>
              <a:t>takovým způsobem, aby pokryly šedivé vlasy, berte ale na vědomí, že při tónování se musí použit barva 1 až 2 stupně vyšší.</a:t>
            </a:r>
          </a:p>
          <a:p>
            <a:pPr>
              <a:buFontTx/>
              <a:buChar char="-"/>
            </a:pPr>
            <a:endParaRPr lang="it-IT" sz="2800" b="1" dirty="0">
              <a:latin typeface="Century Gothic" pitchFamily="34" charset="0"/>
            </a:endParaRPr>
          </a:p>
        </p:txBody>
      </p:sp>
      <p:sp>
        <p:nvSpPr>
          <p:cNvPr id="8" name="object 9"/>
          <p:cNvSpPr>
            <a:spLocks noChangeArrowheads="1"/>
          </p:cNvSpPr>
          <p:nvPr/>
        </p:nvSpPr>
        <p:spPr bwMode="auto">
          <a:xfrm>
            <a:off x="1461840" y="7011192"/>
            <a:ext cx="2688441" cy="2327843"/>
          </a:xfrm>
          <a:prstGeom prst="rect">
            <a:avLst/>
          </a:prstGeom>
          <a:blipFill dpi="0" rotWithShape="1">
            <a:blip r:embed="rId4" cstate="print"/>
            <a:srcRect/>
            <a:stretch>
              <a:fillRect/>
            </a:stretch>
          </a:blipFill>
          <a:ln w="9525">
            <a:noFill/>
            <a:miter lim="800000"/>
            <a:headEnd/>
            <a:tailEnd/>
          </a:ln>
        </p:spPr>
        <p:txBody>
          <a:bodyPr lIns="0" tIns="0" rIns="0" bIns="0"/>
          <a:lstStyle/>
          <a:p>
            <a:endParaRPr lang="it-IT">
              <a:latin typeface="Calibri" pitchFamily="34" charset="0"/>
            </a:endParaRPr>
          </a:p>
        </p:txBody>
      </p:sp>
      <p:graphicFrame>
        <p:nvGraphicFramePr>
          <p:cNvPr id="9" name="object 10"/>
          <p:cNvGraphicFramePr>
            <a:graphicFrameLocks noGrp="1"/>
          </p:cNvGraphicFramePr>
          <p:nvPr>
            <p:extLst>
              <p:ext uri="{D42A27DB-BD31-4B8C-83A1-F6EECF244321}">
                <p14:modId xmlns:p14="http://schemas.microsoft.com/office/powerpoint/2010/main" val="2211449720"/>
              </p:ext>
            </p:extLst>
          </p:nvPr>
        </p:nvGraphicFramePr>
        <p:xfrm>
          <a:off x="5359392" y="4931763"/>
          <a:ext cx="7282342" cy="4434668"/>
        </p:xfrm>
        <a:graphic>
          <a:graphicData uri="http://schemas.openxmlformats.org/drawingml/2006/table">
            <a:tbl>
              <a:tblPr firstRow="1" bandRow="1">
                <a:tableStyleId>{2D5ABB26-0587-4C30-8999-92F81FD0307C}</a:tableStyleId>
              </a:tblPr>
              <a:tblGrid>
                <a:gridCol w="3641171">
                  <a:extLst>
                    <a:ext uri="{9D8B030D-6E8A-4147-A177-3AD203B41FA5}">
                      <a16:colId xmlns:a16="http://schemas.microsoft.com/office/drawing/2014/main" xmlns="" val="20000"/>
                    </a:ext>
                  </a:extLst>
                </a:gridCol>
                <a:gridCol w="3641171">
                  <a:extLst>
                    <a:ext uri="{9D8B030D-6E8A-4147-A177-3AD203B41FA5}">
                      <a16:colId xmlns:a16="http://schemas.microsoft.com/office/drawing/2014/main" xmlns="" val="20001"/>
                    </a:ext>
                  </a:extLst>
                </a:gridCol>
              </a:tblGrid>
              <a:tr h="380965">
                <a:tc>
                  <a:txBody>
                    <a:bodyPr/>
                    <a:lstStyle/>
                    <a:p>
                      <a:pPr marL="100965">
                        <a:lnSpc>
                          <a:spcPct val="100000"/>
                        </a:lnSpc>
                        <a:spcBef>
                          <a:spcPts val="175"/>
                        </a:spcBef>
                      </a:pPr>
                      <a:r>
                        <a:rPr lang="cs-CZ" sz="1800">
                          <a:latin typeface="Century Gothic" pitchFamily="34" charset="0"/>
                          <a:cs typeface="Calibri"/>
                        </a:rPr>
                        <a:t>CÍL</a:t>
                      </a:r>
                    </a:p>
                  </a:txBody>
                  <a:tcPr marL="0" marR="0" marT="21497"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solidFill>
                      <a:srgbClr val="9BD3DD"/>
                    </a:solidFill>
                  </a:tcPr>
                </a:tc>
                <a:tc>
                  <a:txBody>
                    <a:bodyPr/>
                    <a:lstStyle/>
                    <a:p>
                      <a:pPr marL="147320">
                        <a:lnSpc>
                          <a:spcPct val="100000"/>
                        </a:lnSpc>
                        <a:spcBef>
                          <a:spcPts val="175"/>
                        </a:spcBef>
                      </a:pPr>
                      <a:r>
                        <a:rPr lang="cs-CZ" sz="1800">
                          <a:latin typeface="Century Gothic" pitchFamily="34" charset="0"/>
                          <a:cs typeface="Calibri"/>
                        </a:rPr>
                        <a:t>VOL. A DOBY PŮSOBENÍ</a:t>
                      </a:r>
                    </a:p>
                  </a:txBody>
                  <a:tcPr marL="0" marR="0" marT="21497"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BD3DD"/>
                    </a:solidFill>
                  </a:tcPr>
                </a:tc>
                <a:extLst>
                  <a:ext uri="{0D108BD9-81ED-4DB2-BD59-A6C34878D82A}">
                    <a16:rowId xmlns:a16="http://schemas.microsoft.com/office/drawing/2014/main" xmlns="" val="10000"/>
                  </a:ext>
                </a:extLst>
              </a:tr>
              <a:tr h="1124701">
                <a:tc>
                  <a:txBody>
                    <a:bodyPr/>
                    <a:lstStyle/>
                    <a:p>
                      <a:pPr marL="209550" indent="-107950">
                        <a:lnSpc>
                          <a:spcPct val="100000"/>
                        </a:lnSpc>
                        <a:spcBef>
                          <a:spcPts val="175"/>
                        </a:spcBef>
                        <a:buSzPct val="110000"/>
                        <a:buFont typeface="Gotham Book"/>
                        <a:buChar char="•"/>
                        <a:tabLst>
                          <a:tab pos="209550" algn="l"/>
                        </a:tabLst>
                      </a:pPr>
                      <a:r>
                        <a:rPr lang="cs-CZ" sz="1800">
                          <a:latin typeface="Century Gothic" pitchFamily="34" charset="0"/>
                          <a:cs typeface="Calibri"/>
                        </a:rPr>
                        <a:t>Nemění stupeň, ale přidává zářivých odlesků</a:t>
                      </a:r>
                    </a:p>
                    <a:p>
                      <a:pPr marL="209550" indent="-107950">
                        <a:lnSpc>
                          <a:spcPct val="100000"/>
                        </a:lnSpc>
                        <a:spcBef>
                          <a:spcPts val="500"/>
                        </a:spcBef>
                        <a:buSzPct val="110000"/>
                        <a:buFont typeface="Gotham Book"/>
                        <a:buChar char="•"/>
                        <a:tabLst>
                          <a:tab pos="209550" algn="l"/>
                        </a:tabLst>
                      </a:pPr>
                      <a:r>
                        <a:rPr lang="cs-CZ" sz="1800">
                          <a:latin typeface="Century Gothic" pitchFamily="34" charset="0"/>
                          <a:cs typeface="Calibri"/>
                        </a:rPr>
                        <a:t>Tónování každého rozjasněného podkladu</a:t>
                      </a:r>
                    </a:p>
                  </a:txBody>
                  <a:tcPr marL="0" marR="0" marT="21497" marB="0">
                    <a:lnL w="12700">
                      <a:solidFill>
                        <a:srgbClr val="000000"/>
                      </a:solidFill>
                      <a:prstDash val="solid"/>
                    </a:lnL>
                    <a:lnR w="19050">
                      <a:solidFill>
                        <a:srgbClr val="000000"/>
                      </a:solidFill>
                      <a:prstDash val="solid"/>
                    </a:lnR>
                    <a:lnT w="12700">
                      <a:solidFill>
                        <a:srgbClr val="000000"/>
                      </a:solidFill>
                      <a:prstDash val="solid"/>
                    </a:lnT>
                    <a:lnB w="19050">
                      <a:solidFill>
                        <a:srgbClr val="000000"/>
                      </a:solidFill>
                      <a:prstDash val="solid"/>
                    </a:lnB>
                  </a:tcPr>
                </a:tc>
                <a:tc>
                  <a:txBody>
                    <a:bodyPr/>
                    <a:lstStyle/>
                    <a:p>
                      <a:pPr marL="147320">
                        <a:lnSpc>
                          <a:spcPct val="100000"/>
                        </a:lnSpc>
                        <a:spcBef>
                          <a:spcPts val="1075"/>
                        </a:spcBef>
                      </a:pPr>
                      <a:r>
                        <a:rPr lang="cs-CZ" sz="1800">
                          <a:latin typeface="Century Gothic" pitchFamily="34" charset="0"/>
                          <a:cs typeface="Calibri"/>
                        </a:rPr>
                        <a:t>5 VOL. / DOBA PŮSOBENÍ 15 MINUT</a:t>
                      </a:r>
                    </a:p>
                  </a:txBody>
                  <a:tcPr marL="0" marR="0" marT="132054" marB="0">
                    <a:lnL w="1905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tcPr>
                </a:tc>
                <a:extLst>
                  <a:ext uri="{0D108BD9-81ED-4DB2-BD59-A6C34878D82A}">
                    <a16:rowId xmlns:a16="http://schemas.microsoft.com/office/drawing/2014/main" xmlns="" val="10001"/>
                  </a:ext>
                </a:extLst>
              </a:tr>
              <a:tr h="996129">
                <a:tc>
                  <a:txBody>
                    <a:bodyPr/>
                    <a:lstStyle/>
                    <a:p>
                      <a:pPr marL="209550" indent="-107950">
                        <a:lnSpc>
                          <a:spcPct val="100000"/>
                        </a:lnSpc>
                        <a:spcBef>
                          <a:spcPts val="175"/>
                        </a:spcBef>
                        <a:buSzPct val="110000"/>
                        <a:buFont typeface="Gotham Book"/>
                        <a:buChar char="•"/>
                        <a:tabLst>
                          <a:tab pos="209550" algn="l"/>
                        </a:tabLst>
                      </a:pPr>
                      <a:r>
                        <a:rPr lang="cs-CZ" sz="1800">
                          <a:latin typeface="Century Gothic" pitchFamily="34" charset="0"/>
                          <a:cs typeface="Calibri"/>
                        </a:rPr>
                        <a:t>Postupné zjemnění zářivých odlesků</a:t>
                      </a:r>
                    </a:p>
                    <a:p>
                      <a:pPr marL="209550" indent="-107950">
                        <a:lnSpc>
                          <a:spcPct val="100000"/>
                        </a:lnSpc>
                        <a:spcBef>
                          <a:spcPts val="500"/>
                        </a:spcBef>
                        <a:buSzPct val="110000"/>
                        <a:buFont typeface="Gotham Book"/>
                        <a:buChar char="•"/>
                        <a:tabLst>
                          <a:tab pos="209550" algn="l"/>
                        </a:tabLst>
                      </a:pPr>
                      <a:r>
                        <a:rPr lang="cs-CZ" sz="1800">
                          <a:latin typeface="Century Gothic" pitchFamily="34" charset="0"/>
                          <a:cs typeface="Calibri"/>
                        </a:rPr>
                        <a:t>Tónování</a:t>
                      </a:r>
                    </a:p>
                    <a:p>
                      <a:pPr marL="209550" indent="-107950">
                        <a:lnSpc>
                          <a:spcPct val="100000"/>
                        </a:lnSpc>
                        <a:spcBef>
                          <a:spcPts val="500"/>
                        </a:spcBef>
                        <a:buSzPct val="110000"/>
                        <a:buFont typeface="Gotham Book"/>
                        <a:buChar char="•"/>
                        <a:tabLst>
                          <a:tab pos="209550" algn="l"/>
                        </a:tabLst>
                      </a:pPr>
                      <a:r>
                        <a:rPr lang="cs-CZ" sz="1800">
                          <a:latin typeface="Century Gothic" pitchFamily="34" charset="0"/>
                          <a:cs typeface="Calibri"/>
                        </a:rPr>
                        <a:t>Kryje první šedivé vlasy</a:t>
                      </a:r>
                    </a:p>
                  </a:txBody>
                  <a:tcPr marL="0" marR="0" marT="21497" marB="0">
                    <a:lnL w="1270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l" rtl="0">
                        <a:lnSpc>
                          <a:spcPct val="100000"/>
                        </a:lnSpc>
                        <a:spcBef>
                          <a:spcPts val="35"/>
                        </a:spcBef>
                      </a:pPr>
                      <a:endParaRPr sz="1800">
                        <a:latin typeface="Century Gothic" pitchFamily="34" charset="0"/>
                        <a:cs typeface="Times New Roman"/>
                      </a:endParaRPr>
                    </a:p>
                    <a:p>
                      <a:pPr marL="113030">
                        <a:lnSpc>
                          <a:spcPct val="100000"/>
                        </a:lnSpc>
                      </a:pPr>
                      <a:r>
                        <a:rPr lang="cs-CZ" sz="1800">
                          <a:latin typeface="Century Gothic" pitchFamily="34" charset="0"/>
                          <a:cs typeface="Calibri"/>
                        </a:rPr>
                        <a:t>13 VOL. / DOBA PŮSOBENÍ 20 MINUT</a:t>
                      </a:r>
                    </a:p>
                  </a:txBody>
                  <a:tcPr marL="0" marR="0" marT="4299" marB="0">
                    <a:lnL w="1905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xmlns="" val="10002"/>
                  </a:ext>
                </a:extLst>
              </a:tr>
              <a:tr h="863740">
                <a:tc>
                  <a:txBody>
                    <a:bodyPr/>
                    <a:lstStyle/>
                    <a:p>
                      <a:pPr marL="209550" indent="-107950">
                        <a:lnSpc>
                          <a:spcPct val="100000"/>
                        </a:lnSpc>
                        <a:spcBef>
                          <a:spcPts val="175"/>
                        </a:spcBef>
                        <a:buSzPct val="110000"/>
                        <a:buFont typeface="Gotham Book"/>
                        <a:buChar char="•"/>
                        <a:tabLst>
                          <a:tab pos="209550" algn="l"/>
                        </a:tabLst>
                      </a:pPr>
                      <a:r>
                        <a:rPr lang="cs-CZ" sz="1800">
                          <a:latin typeface="Century Gothic" pitchFamily="34" charset="0"/>
                          <a:cs typeface="Calibri"/>
                        </a:rPr>
                        <a:t>Rozjasňuje o cca. 1 stupeň</a:t>
                      </a:r>
                    </a:p>
                    <a:p>
                      <a:pPr marL="209550" indent="-107950">
                        <a:lnSpc>
                          <a:spcPct val="100000"/>
                        </a:lnSpc>
                        <a:spcBef>
                          <a:spcPts val="500"/>
                        </a:spcBef>
                        <a:buSzPct val="110000"/>
                        <a:buFont typeface="Gotham Book"/>
                        <a:buChar char="•"/>
                        <a:tabLst>
                          <a:tab pos="209550" algn="l"/>
                        </a:tabLst>
                      </a:pPr>
                      <a:r>
                        <a:rPr lang="cs-CZ" sz="1800">
                          <a:latin typeface="Century Gothic" pitchFamily="34" charset="0"/>
                          <a:cs typeface="Calibri"/>
                        </a:rPr>
                        <a:t>Až 70 % krytí šedivých vlasů</a:t>
                      </a:r>
                    </a:p>
                  </a:txBody>
                  <a:tcPr marL="0" marR="0" marT="21497" marB="0">
                    <a:lnL w="1270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13030">
                        <a:lnSpc>
                          <a:spcPct val="100000"/>
                        </a:lnSpc>
                        <a:spcBef>
                          <a:spcPts val="1075"/>
                        </a:spcBef>
                      </a:pPr>
                      <a:r>
                        <a:rPr lang="cs-CZ" sz="1800">
                          <a:latin typeface="Century Gothic" pitchFamily="34" charset="0"/>
                          <a:cs typeface="Calibri"/>
                        </a:rPr>
                        <a:t>20 VOL. / DOBA PŮSOBENÍ 25 MINUT</a:t>
                      </a:r>
                    </a:p>
                  </a:txBody>
                  <a:tcPr marL="0" marR="0" marT="132054" marB="0">
                    <a:lnL w="1905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xmlns="" val="10003"/>
                  </a:ext>
                </a:extLst>
              </a:tr>
              <a:tr h="761909">
                <a:tc>
                  <a:txBody>
                    <a:bodyPr/>
                    <a:lstStyle/>
                    <a:p>
                      <a:pPr marL="209550" indent="-107950">
                        <a:lnSpc>
                          <a:spcPct val="100000"/>
                        </a:lnSpc>
                        <a:spcBef>
                          <a:spcPts val="175"/>
                        </a:spcBef>
                        <a:buSzPct val="110000"/>
                        <a:buFont typeface="Gotham Book"/>
                        <a:buChar char="•"/>
                        <a:tabLst>
                          <a:tab pos="209550" algn="l"/>
                        </a:tabLst>
                      </a:pPr>
                      <a:r>
                        <a:rPr lang="cs-CZ" sz="1800">
                          <a:latin typeface="Century Gothic" pitchFamily="34" charset="0"/>
                          <a:cs typeface="Calibri"/>
                        </a:rPr>
                        <a:t>Rozjasňuje barvu vlasů maximálně o 2 tóny</a:t>
                      </a:r>
                    </a:p>
                  </a:txBody>
                  <a:tcPr marL="0" marR="0" marT="21497" marB="0">
                    <a:lnL w="12700">
                      <a:solidFill>
                        <a:srgbClr val="000000"/>
                      </a:solidFill>
                      <a:prstDash val="solid"/>
                    </a:lnL>
                    <a:lnR w="19050">
                      <a:solidFill>
                        <a:srgbClr val="000000"/>
                      </a:solidFill>
                      <a:prstDash val="solid"/>
                    </a:lnR>
                    <a:lnT w="19050">
                      <a:solidFill>
                        <a:srgbClr val="000000"/>
                      </a:solidFill>
                      <a:prstDash val="solid"/>
                    </a:lnT>
                    <a:lnB w="12700">
                      <a:solidFill>
                        <a:srgbClr val="000000"/>
                      </a:solidFill>
                      <a:prstDash val="solid"/>
                    </a:lnB>
                  </a:tcPr>
                </a:tc>
                <a:tc>
                  <a:txBody>
                    <a:bodyPr/>
                    <a:lstStyle/>
                    <a:p>
                      <a:pPr marL="113030">
                        <a:lnSpc>
                          <a:spcPct val="100000"/>
                        </a:lnSpc>
                        <a:spcBef>
                          <a:spcPts val="1075"/>
                        </a:spcBef>
                      </a:pPr>
                      <a:r>
                        <a:rPr lang="cs-CZ" sz="1800">
                          <a:latin typeface="Century Gothic" pitchFamily="34" charset="0"/>
                          <a:cs typeface="Calibri"/>
                        </a:rPr>
                        <a:t>30 VOL. / DOBA PŮSOBENÍ 30 MINUT</a:t>
                      </a:r>
                    </a:p>
                  </a:txBody>
                  <a:tcPr marL="0" marR="0" marT="132054" marB="0">
                    <a:lnL w="1905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tcPr>
                </a:tc>
                <a:extLst>
                  <a:ext uri="{0D108BD9-81ED-4DB2-BD59-A6C34878D82A}">
                    <a16:rowId xmlns:a16="http://schemas.microsoft.com/office/drawing/2014/main" xmlns="" val="10004"/>
                  </a:ext>
                </a:extLst>
              </a:tr>
            </a:tbl>
          </a:graphicData>
        </a:graphic>
      </p:graphicFrame>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6" name="object 4"/>
          <p:cNvSpPr txBox="1">
            <a:spLocks noChangeArrowheads="1"/>
          </p:cNvSpPr>
          <p:nvPr/>
        </p:nvSpPr>
        <p:spPr bwMode="auto">
          <a:xfrm>
            <a:off x="594765" y="1289154"/>
            <a:ext cx="11924623" cy="1593901"/>
          </a:xfrm>
          <a:prstGeom prst="rect">
            <a:avLst/>
          </a:prstGeom>
          <a:noFill/>
          <a:ln w="9525">
            <a:noFill/>
            <a:miter lim="800000"/>
            <a:headEnd/>
            <a:tailEnd/>
          </a:ln>
        </p:spPr>
        <p:txBody>
          <a:bodyPr lIns="0" tIns="11306" rIns="0" bIns="0">
            <a:spAutoFit/>
          </a:bodyPr>
          <a:lstStyle/>
          <a:p>
            <a:pPr marL="11306">
              <a:spcBef>
                <a:spcPts val="0"/>
              </a:spcBef>
            </a:pPr>
            <a:endParaRPr lang="en-US" sz="500" b="1" dirty="0">
              <a:latin typeface="Century Gothic" pitchFamily="34" charset="0"/>
            </a:endParaRPr>
          </a:p>
          <a:p>
            <a:pPr marL="11306">
              <a:spcBef>
                <a:spcPts val="0"/>
              </a:spcBef>
            </a:pPr>
            <a:r>
              <a:rPr lang="cs-CZ" sz="2800" b="1">
                <a:latin typeface="Century Gothic" pitchFamily="34" charset="0"/>
              </a:rPr>
              <a:t>Zakrytí šedivých vlasů</a:t>
            </a:r>
          </a:p>
          <a:p>
            <a:pPr marL="11306">
              <a:spcBef>
                <a:spcPts val="0"/>
              </a:spcBef>
            </a:pPr>
            <a:endParaRPr lang="en-US" sz="1000" b="1" dirty="0">
              <a:latin typeface="Century Gothic" pitchFamily="34" charset="0"/>
            </a:endParaRPr>
          </a:p>
          <a:p>
            <a:pPr marL="11306">
              <a:lnSpc>
                <a:spcPct val="118000"/>
              </a:lnSpc>
              <a:spcBef>
                <a:spcPts val="89"/>
              </a:spcBef>
            </a:pPr>
            <a:r>
              <a:rPr lang="cs-CZ" sz="2400">
                <a:latin typeface="Century Gothic" pitchFamily="34" charset="0"/>
              </a:rPr>
              <a:t>BEAUTY FUSION Demi Plus může pokrýt až 70 % šedivých vlasů: používejte řadu .0 pro studené odstíny a řadu .3 nebo .7 pro teplé odstíny.</a:t>
            </a:r>
          </a:p>
        </p:txBody>
      </p:sp>
      <p:sp>
        <p:nvSpPr>
          <p:cNvPr id="7" name="object 9"/>
          <p:cNvSpPr>
            <a:spLocks noChangeArrowheads="1"/>
          </p:cNvSpPr>
          <p:nvPr/>
        </p:nvSpPr>
        <p:spPr bwMode="auto">
          <a:xfrm>
            <a:off x="573046" y="2907172"/>
            <a:ext cx="9074822" cy="1326686"/>
          </a:xfrm>
          <a:custGeom>
            <a:avLst/>
            <a:gdLst>
              <a:gd name="T0" fmla="*/ 0 w 6287770"/>
              <a:gd name="T1" fmla="*/ 0 h 1029335"/>
              <a:gd name="T2" fmla="*/ 6287770 w 6287770"/>
              <a:gd name="T3" fmla="*/ 1029335 h 1029335"/>
            </a:gdLst>
            <a:ahLst/>
            <a:cxnLst/>
            <a:rect l="T0" t="T1" r="T2" b="T3"/>
            <a:pathLst>
              <a:path w="6287770" h="1029335">
                <a:moveTo>
                  <a:pt x="0" y="1029030"/>
                </a:moveTo>
                <a:lnTo>
                  <a:pt x="6287300" y="1029030"/>
                </a:lnTo>
                <a:lnTo>
                  <a:pt x="6287300" y="0"/>
                </a:lnTo>
                <a:lnTo>
                  <a:pt x="0" y="0"/>
                </a:lnTo>
                <a:lnTo>
                  <a:pt x="0" y="1029030"/>
                </a:lnTo>
                <a:close/>
              </a:path>
            </a:pathLst>
          </a:custGeom>
          <a:solidFill>
            <a:srgbClr val="9BD3DD"/>
          </a:solidFill>
          <a:ln w="9525">
            <a:noFill/>
            <a:miter lim="800000"/>
            <a:headEnd/>
            <a:tailEnd/>
          </a:ln>
        </p:spPr>
        <p:txBody>
          <a:bodyPr lIns="0" tIns="0" rIns="0" bIns="0"/>
          <a:lstStyle/>
          <a:p>
            <a:endParaRPr lang="it-IT" sz="2100" b="1" dirty="0">
              <a:latin typeface="Calibri" pitchFamily="34" charset="0"/>
            </a:endParaRPr>
          </a:p>
        </p:txBody>
      </p:sp>
      <p:sp>
        <p:nvSpPr>
          <p:cNvPr id="8" name="object 10"/>
          <p:cNvSpPr txBox="1">
            <a:spLocks noChangeArrowheads="1"/>
          </p:cNvSpPr>
          <p:nvPr/>
        </p:nvSpPr>
        <p:spPr bwMode="auto">
          <a:xfrm>
            <a:off x="1005419" y="3146289"/>
            <a:ext cx="2210833" cy="873255"/>
          </a:xfrm>
          <a:prstGeom prst="rect">
            <a:avLst/>
          </a:prstGeom>
          <a:noFill/>
          <a:ln w="9525">
            <a:noFill/>
            <a:miter lim="800000"/>
            <a:headEnd/>
            <a:tailEnd/>
          </a:ln>
        </p:spPr>
        <p:txBody>
          <a:bodyPr wrap="square" lIns="0" tIns="11306" rIns="0" bIns="0">
            <a:spAutoFit/>
          </a:bodyPr>
          <a:lstStyle/>
          <a:p>
            <a:pPr marL="11306" indent="16958">
              <a:lnSpc>
                <a:spcPct val="142000"/>
              </a:lnSpc>
              <a:spcBef>
                <a:spcPts val="89"/>
              </a:spcBef>
            </a:pPr>
            <a:r>
              <a:rPr lang="cs-CZ" sz="2100" b="1">
                <a:latin typeface="Century Gothic" pitchFamily="34" charset="0"/>
              </a:rPr>
              <a:t>STUDENÝ ODSTÍN .0  ZAKRYTÍ </a:t>
            </a:r>
          </a:p>
        </p:txBody>
      </p:sp>
      <p:sp>
        <p:nvSpPr>
          <p:cNvPr id="9" name="object 11"/>
          <p:cNvSpPr txBox="1">
            <a:spLocks noChangeArrowheads="1"/>
          </p:cNvSpPr>
          <p:nvPr/>
        </p:nvSpPr>
        <p:spPr bwMode="auto">
          <a:xfrm>
            <a:off x="3636516" y="3161750"/>
            <a:ext cx="3008759" cy="873255"/>
          </a:xfrm>
          <a:prstGeom prst="rect">
            <a:avLst/>
          </a:prstGeom>
          <a:noFill/>
          <a:ln w="9525">
            <a:noFill/>
            <a:miter lim="800000"/>
            <a:headEnd/>
            <a:tailEnd/>
          </a:ln>
        </p:spPr>
        <p:txBody>
          <a:bodyPr wrap="square" lIns="0" tIns="11306" rIns="0" bIns="0">
            <a:spAutoFit/>
          </a:bodyPr>
          <a:lstStyle/>
          <a:p>
            <a:pPr marL="11306">
              <a:lnSpc>
                <a:spcPct val="142000"/>
              </a:lnSpc>
              <a:spcBef>
                <a:spcPts val="89"/>
              </a:spcBef>
            </a:pPr>
            <a:r>
              <a:rPr lang="cs-CZ" sz="2100" b="1">
                <a:latin typeface="Century Gothic" pitchFamily="34" charset="0"/>
              </a:rPr>
              <a:t>TEPLÉ ODSTÍNY .3 INTENZÍVNÍ ZAKRYTÍ</a:t>
            </a:r>
          </a:p>
        </p:txBody>
      </p:sp>
      <p:sp>
        <p:nvSpPr>
          <p:cNvPr id="10" name="object 12"/>
          <p:cNvSpPr txBox="1">
            <a:spLocks noChangeArrowheads="1"/>
          </p:cNvSpPr>
          <p:nvPr/>
        </p:nvSpPr>
        <p:spPr bwMode="auto">
          <a:xfrm>
            <a:off x="7029073" y="3161750"/>
            <a:ext cx="2259409" cy="929232"/>
          </a:xfrm>
          <a:prstGeom prst="rect">
            <a:avLst/>
          </a:prstGeom>
          <a:noFill/>
          <a:ln w="9525">
            <a:noFill/>
            <a:miter lim="800000"/>
            <a:headEnd/>
            <a:tailEnd/>
          </a:ln>
        </p:spPr>
        <p:txBody>
          <a:bodyPr wrap="square" lIns="0" tIns="11306" rIns="0" bIns="0">
            <a:spAutoFit/>
          </a:bodyPr>
          <a:lstStyle/>
          <a:p>
            <a:pPr marL="11306">
              <a:lnSpc>
                <a:spcPct val="142000"/>
              </a:lnSpc>
              <a:spcBef>
                <a:spcPts val="89"/>
              </a:spcBef>
            </a:pPr>
            <a:r>
              <a:rPr lang="cs-CZ" sz="2100" b="1">
                <a:latin typeface="Century Gothic" pitchFamily="34" charset="0"/>
              </a:rPr>
              <a:t>TEPLÉ ODSTÍNY .7 ZAKRYTÍ</a:t>
            </a:r>
          </a:p>
        </p:txBody>
      </p:sp>
      <p:sp>
        <p:nvSpPr>
          <p:cNvPr id="11" name="object 16"/>
          <p:cNvSpPr>
            <a:spLocks noChangeArrowheads="1"/>
          </p:cNvSpPr>
          <p:nvPr/>
        </p:nvSpPr>
        <p:spPr bwMode="auto">
          <a:xfrm flipV="1">
            <a:off x="644484" y="3565981"/>
            <a:ext cx="8969471" cy="44530"/>
          </a:xfrm>
          <a:custGeom>
            <a:avLst/>
            <a:gdLst>
              <a:gd name="T0" fmla="*/ 0 w 6480175"/>
              <a:gd name="T1" fmla="*/ 0 h 45719"/>
              <a:gd name="T2" fmla="*/ 6480175 w 6480175"/>
              <a:gd name="T3" fmla="*/ 0 h 45719"/>
            </a:gdLst>
            <a:ahLst/>
            <a:cxnLst/>
            <a:rect l="T0" t="T1" r="T2" b="T3"/>
            <a:pathLst>
              <a:path w="6480175" h="45719">
                <a:moveTo>
                  <a:pt x="0" y="0"/>
                </a:moveTo>
                <a:lnTo>
                  <a:pt x="6479997" y="0"/>
                </a:lnTo>
              </a:path>
            </a:pathLst>
          </a:custGeom>
          <a:noFill/>
          <a:ln w="50800">
            <a:solidFill>
              <a:srgbClr val="FFFFFF"/>
            </a:solidFill>
            <a:miter lim="800000"/>
            <a:headEnd/>
            <a:tailEnd/>
          </a:ln>
        </p:spPr>
        <p:txBody>
          <a:bodyPr lIns="0" tIns="0" rIns="0" bIns="0"/>
          <a:lstStyle/>
          <a:p>
            <a:endParaRPr lang="it-IT" dirty="0">
              <a:latin typeface="Calibri" pitchFamily="34" charset="0"/>
            </a:endParaRPr>
          </a:p>
        </p:txBody>
      </p:sp>
      <p:sp>
        <p:nvSpPr>
          <p:cNvPr id="12" name="object 17"/>
          <p:cNvSpPr>
            <a:spLocks noChangeArrowheads="1"/>
          </p:cNvSpPr>
          <p:nvPr/>
        </p:nvSpPr>
        <p:spPr bwMode="auto">
          <a:xfrm>
            <a:off x="3204903" y="2977732"/>
            <a:ext cx="0" cy="1113250"/>
          </a:xfrm>
          <a:custGeom>
            <a:avLst/>
            <a:gdLst>
              <a:gd name="T0" fmla="*/ 0 h 1151254"/>
              <a:gd name="T1" fmla="*/ 1151254 h 1151254"/>
            </a:gdLst>
            <a:ahLst/>
            <a:cxnLst/>
            <a:rect l="0" t="T0" r="0" b="T1"/>
            <a:pathLst>
              <a:path h="1151254">
                <a:moveTo>
                  <a:pt x="0" y="1151127"/>
                </a:moveTo>
                <a:lnTo>
                  <a:pt x="0" y="0"/>
                </a:lnTo>
              </a:path>
            </a:pathLst>
          </a:custGeom>
          <a:noFill/>
          <a:ln w="50800">
            <a:solidFill>
              <a:srgbClr val="FFFFFF"/>
            </a:solidFill>
            <a:miter lim="800000"/>
            <a:headEnd/>
            <a:tailEnd/>
          </a:ln>
        </p:spPr>
        <p:txBody>
          <a:bodyPr lIns="0" tIns="0" rIns="0" bIns="0"/>
          <a:lstStyle/>
          <a:p>
            <a:endParaRPr lang="it-IT">
              <a:latin typeface="Calibri" pitchFamily="34" charset="0"/>
            </a:endParaRPr>
          </a:p>
        </p:txBody>
      </p:sp>
      <p:sp>
        <p:nvSpPr>
          <p:cNvPr id="13" name="object 18"/>
          <p:cNvSpPr>
            <a:spLocks noChangeArrowheads="1"/>
          </p:cNvSpPr>
          <p:nvPr/>
        </p:nvSpPr>
        <p:spPr bwMode="auto">
          <a:xfrm>
            <a:off x="6645276" y="2996963"/>
            <a:ext cx="0" cy="1165457"/>
          </a:xfrm>
          <a:custGeom>
            <a:avLst/>
            <a:gdLst>
              <a:gd name="T0" fmla="*/ 0 h 1205229"/>
              <a:gd name="T1" fmla="*/ 1205229 h 1205229"/>
            </a:gdLst>
            <a:ahLst/>
            <a:cxnLst/>
            <a:rect l="0" t="T0" r="0" b="T1"/>
            <a:pathLst>
              <a:path h="1205229">
                <a:moveTo>
                  <a:pt x="0" y="1205128"/>
                </a:moveTo>
                <a:lnTo>
                  <a:pt x="0" y="0"/>
                </a:lnTo>
              </a:path>
            </a:pathLst>
          </a:custGeom>
          <a:noFill/>
          <a:ln w="50800">
            <a:solidFill>
              <a:srgbClr val="FFFFFF"/>
            </a:solidFill>
            <a:miter lim="800000"/>
            <a:headEnd/>
            <a:tailEnd/>
          </a:ln>
        </p:spPr>
        <p:txBody>
          <a:bodyPr lIns="0" tIns="0" rIns="0" bIns="0"/>
          <a:lstStyle/>
          <a:p>
            <a:endParaRPr lang="it-IT">
              <a:latin typeface="Calibri" pitchFamily="34" charset="0"/>
            </a:endParaRPr>
          </a:p>
        </p:txBody>
      </p:sp>
      <p:sp>
        <p:nvSpPr>
          <p:cNvPr id="16" name="object 6"/>
          <p:cNvSpPr txBox="1"/>
          <p:nvPr/>
        </p:nvSpPr>
        <p:spPr>
          <a:xfrm>
            <a:off x="613434" y="4376734"/>
            <a:ext cx="5855628" cy="288415"/>
          </a:xfrm>
          <a:prstGeom prst="rect">
            <a:avLst/>
          </a:prstGeom>
        </p:spPr>
        <p:txBody>
          <a:bodyPr lIns="0" tIns="11306" rIns="0" bIns="0">
            <a:spAutoFit/>
          </a:bodyPr>
          <a:lstStyle/>
          <a:p>
            <a:pPr marL="11306" fontAlgn="auto">
              <a:spcBef>
                <a:spcPts val="89"/>
              </a:spcBef>
              <a:spcAft>
                <a:spcPts val="0"/>
              </a:spcAft>
              <a:defRPr/>
            </a:pPr>
            <a:r>
              <a:rPr lang="cs-CZ" b="1">
                <a:latin typeface="Century Gothic" pitchFamily="34" charset="0"/>
                <a:cs typeface="Calibri"/>
              </a:rPr>
              <a:t>ZÁKLADNÍ BARVY A MODNÍ SMĚSI</a:t>
            </a:r>
            <a:r>
              <a:rPr lang="cs-CZ">
                <a:latin typeface="Century Gothic" pitchFamily="34" charset="0"/>
                <a:cs typeface="Calibri"/>
              </a:rPr>
              <a:t>:</a:t>
            </a:r>
          </a:p>
        </p:txBody>
      </p:sp>
      <p:sp>
        <p:nvSpPr>
          <p:cNvPr id="17" name="object 7"/>
          <p:cNvSpPr txBox="1">
            <a:spLocks noChangeArrowheads="1"/>
          </p:cNvSpPr>
          <p:nvPr/>
        </p:nvSpPr>
        <p:spPr bwMode="auto">
          <a:xfrm>
            <a:off x="613434" y="4800538"/>
            <a:ext cx="10976468" cy="665185"/>
          </a:xfrm>
          <a:prstGeom prst="rect">
            <a:avLst/>
          </a:prstGeom>
          <a:noFill/>
          <a:ln w="9525">
            <a:noFill/>
            <a:miter lim="800000"/>
            <a:headEnd/>
            <a:tailEnd/>
          </a:ln>
        </p:spPr>
        <p:txBody>
          <a:bodyPr lIns="0" tIns="11306" rIns="0" bIns="0">
            <a:spAutoFit/>
          </a:bodyPr>
          <a:lstStyle/>
          <a:p>
            <a:pPr marL="11306">
              <a:lnSpc>
                <a:spcPct val="118000"/>
              </a:lnSpc>
              <a:spcBef>
                <a:spcPts val="89"/>
              </a:spcBef>
            </a:pPr>
            <a:r>
              <a:rPr lang="cs-CZ">
                <a:latin typeface="Century Gothic" pitchFamily="34" charset="0"/>
              </a:rPr>
              <a:t>Možné je až 70 % zakrytí šedivých vlasů pomocí .0 pro studené tóny, a .3 a .7 pro teplé tóny.  Poměr základní barvy se mění dle procentuálního podílu šedivých vlasů.</a:t>
            </a:r>
          </a:p>
        </p:txBody>
      </p:sp>
      <p:sp>
        <p:nvSpPr>
          <p:cNvPr id="19" name="object 8"/>
          <p:cNvSpPr txBox="1"/>
          <p:nvPr/>
        </p:nvSpPr>
        <p:spPr>
          <a:xfrm>
            <a:off x="573046" y="5647813"/>
            <a:ext cx="3648599" cy="639794"/>
          </a:xfrm>
          <a:prstGeom prst="rect">
            <a:avLst/>
          </a:prstGeom>
        </p:spPr>
        <p:txBody>
          <a:bodyPr lIns="0" tIns="11306" rIns="0" bIns="0">
            <a:spAutoFit/>
          </a:bodyPr>
          <a:lstStyle/>
          <a:p>
            <a:pPr marL="11306" fontAlgn="auto">
              <a:spcBef>
                <a:spcPts val="89"/>
              </a:spcBef>
              <a:spcAft>
                <a:spcPts val="0"/>
              </a:spcAft>
              <a:defRPr/>
            </a:pPr>
            <a:r>
              <a:rPr lang="cs-CZ" sz="2000" b="1">
                <a:latin typeface="Century Gothic" pitchFamily="34" charset="0"/>
                <a:cs typeface="Gotham Book"/>
              </a:rPr>
              <a:t>PŘÍKLAD: CÍL 6.4  </a:t>
            </a:r>
          </a:p>
          <a:p>
            <a:pPr marL="11306" fontAlgn="auto">
              <a:spcBef>
                <a:spcPts val="89"/>
              </a:spcBef>
              <a:spcAft>
                <a:spcPts val="0"/>
              </a:spcAft>
              <a:defRPr/>
            </a:pPr>
            <a:r>
              <a:rPr lang="cs-CZ" sz="2000" b="1">
                <a:latin typeface="Century Gothic" pitchFamily="34" charset="0"/>
                <a:cs typeface="Gotham Book"/>
              </a:rPr>
              <a:t>40-70 % ŠEDIVÝCH VLASŮ</a:t>
            </a:r>
          </a:p>
        </p:txBody>
      </p:sp>
      <p:sp>
        <p:nvSpPr>
          <p:cNvPr id="20" name="object 19"/>
          <p:cNvSpPr>
            <a:spLocks noChangeArrowheads="1"/>
          </p:cNvSpPr>
          <p:nvPr/>
        </p:nvSpPr>
        <p:spPr bwMode="auto">
          <a:xfrm>
            <a:off x="4731048" y="5775352"/>
            <a:ext cx="960158" cy="2991186"/>
          </a:xfrm>
          <a:prstGeom prst="rect">
            <a:avLst/>
          </a:prstGeom>
          <a:blipFill dpi="0" rotWithShape="1">
            <a:blip r:embed="rId4"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22" name="object 20"/>
          <p:cNvSpPr txBox="1"/>
          <p:nvPr/>
        </p:nvSpPr>
        <p:spPr>
          <a:xfrm>
            <a:off x="787360" y="8805890"/>
            <a:ext cx="1156190" cy="324946"/>
          </a:xfrm>
          <a:prstGeom prst="rect">
            <a:avLst/>
          </a:prstGeom>
        </p:spPr>
        <p:txBody>
          <a:bodyPr wrap="square" lIns="0" tIns="47483" rIns="0" bIns="0">
            <a:spAutoFit/>
          </a:bodyPr>
          <a:lstStyle/>
          <a:p>
            <a:pPr marL="11306" fontAlgn="auto">
              <a:spcBef>
                <a:spcPts val="374"/>
              </a:spcBef>
              <a:spcAft>
                <a:spcPts val="0"/>
              </a:spcAft>
              <a:defRPr/>
            </a:pPr>
            <a:r>
              <a:rPr lang="cs-CZ">
                <a:latin typeface="Century Gothic" pitchFamily="34" charset="0"/>
                <a:cs typeface="Gotham Book"/>
              </a:rPr>
              <a:t>6,44  20 g</a:t>
            </a:r>
          </a:p>
        </p:txBody>
      </p:sp>
      <p:sp>
        <p:nvSpPr>
          <p:cNvPr id="23" name="object 21"/>
          <p:cNvSpPr txBox="1">
            <a:spLocks noChangeArrowheads="1"/>
          </p:cNvSpPr>
          <p:nvPr/>
        </p:nvSpPr>
        <p:spPr bwMode="auto">
          <a:xfrm>
            <a:off x="4002070" y="8805890"/>
            <a:ext cx="2643206" cy="371515"/>
          </a:xfrm>
          <a:prstGeom prst="rect">
            <a:avLst/>
          </a:prstGeom>
          <a:noFill/>
          <a:ln w="9525">
            <a:noFill/>
            <a:miter lim="800000"/>
            <a:headEnd/>
            <a:tailEnd/>
          </a:ln>
        </p:spPr>
        <p:txBody>
          <a:bodyPr wrap="square" lIns="0" tIns="11306" rIns="0" bIns="0">
            <a:spAutoFit/>
          </a:bodyPr>
          <a:lstStyle/>
          <a:p>
            <a:pPr marL="11306">
              <a:lnSpc>
                <a:spcPct val="130000"/>
              </a:lnSpc>
              <a:spcBef>
                <a:spcPts val="89"/>
              </a:spcBef>
            </a:pPr>
            <a:r>
              <a:rPr lang="cs-CZ">
                <a:latin typeface="Century Gothic" pitchFamily="34" charset="0"/>
              </a:rPr>
              <a:t>OXYMILK 20 VOL. 30 g</a:t>
            </a:r>
          </a:p>
        </p:txBody>
      </p:sp>
      <p:sp>
        <p:nvSpPr>
          <p:cNvPr id="24" name="object 22"/>
          <p:cNvSpPr txBox="1">
            <a:spLocks noChangeArrowheads="1"/>
          </p:cNvSpPr>
          <p:nvPr/>
        </p:nvSpPr>
        <p:spPr bwMode="auto">
          <a:xfrm>
            <a:off x="6715374" y="7396858"/>
            <a:ext cx="2112347" cy="428325"/>
          </a:xfrm>
          <a:prstGeom prst="rect">
            <a:avLst/>
          </a:prstGeom>
          <a:noFill/>
          <a:ln w="9525">
            <a:noFill/>
            <a:miter lim="800000"/>
            <a:headEnd/>
            <a:tailEnd/>
          </a:ln>
        </p:spPr>
        <p:txBody>
          <a:bodyPr lIns="0" tIns="11306" rIns="0" bIns="0">
            <a:spAutoFit/>
          </a:bodyPr>
          <a:lstStyle/>
          <a:p>
            <a:pPr marL="132840" indent="185129">
              <a:lnSpc>
                <a:spcPct val="129000"/>
              </a:lnSpc>
              <a:spcBef>
                <a:spcPts val="89"/>
              </a:spcBef>
            </a:pPr>
            <a:r>
              <a:rPr lang="cs-CZ" sz="2100">
                <a:latin typeface="Corbel" pitchFamily="34" charset="0"/>
              </a:rPr>
              <a:t>SMÍCHEJ A PŘIDEJ</a:t>
            </a:r>
          </a:p>
        </p:txBody>
      </p:sp>
      <p:sp>
        <p:nvSpPr>
          <p:cNvPr id="26" name="object 25"/>
          <p:cNvSpPr txBox="1"/>
          <p:nvPr/>
        </p:nvSpPr>
        <p:spPr>
          <a:xfrm>
            <a:off x="2481836" y="8805890"/>
            <a:ext cx="1020168" cy="324946"/>
          </a:xfrm>
          <a:prstGeom prst="rect">
            <a:avLst/>
          </a:prstGeom>
        </p:spPr>
        <p:txBody>
          <a:bodyPr wrap="square" lIns="0" tIns="47483" rIns="0" bIns="0">
            <a:spAutoFit/>
          </a:bodyPr>
          <a:lstStyle/>
          <a:p>
            <a:pPr marL="11306" fontAlgn="auto">
              <a:spcBef>
                <a:spcPts val="374"/>
              </a:spcBef>
              <a:spcAft>
                <a:spcPts val="0"/>
              </a:spcAft>
              <a:defRPr/>
            </a:pPr>
            <a:r>
              <a:rPr lang="cs-CZ">
                <a:latin typeface="Century Gothic" pitchFamily="34" charset="0"/>
                <a:cs typeface="Gotham Book"/>
              </a:rPr>
              <a:t>6,7  10 g</a:t>
            </a:r>
          </a:p>
        </p:txBody>
      </p:sp>
      <p:sp>
        <p:nvSpPr>
          <p:cNvPr id="27" name="object 26"/>
          <p:cNvSpPr txBox="1">
            <a:spLocks noChangeArrowheads="1"/>
          </p:cNvSpPr>
          <p:nvPr/>
        </p:nvSpPr>
        <p:spPr bwMode="auto">
          <a:xfrm>
            <a:off x="8507668" y="8870954"/>
            <a:ext cx="1836302" cy="324946"/>
          </a:xfrm>
          <a:prstGeom prst="rect">
            <a:avLst/>
          </a:prstGeom>
          <a:noFill/>
          <a:ln w="9525">
            <a:noFill/>
            <a:miter lim="800000"/>
            <a:headEnd/>
            <a:tailEnd/>
          </a:ln>
        </p:spPr>
        <p:txBody>
          <a:bodyPr wrap="square" lIns="0" tIns="47483" rIns="0" bIns="0">
            <a:spAutoFit/>
          </a:bodyPr>
          <a:lstStyle/>
          <a:p>
            <a:pPr algn="r">
              <a:spcBef>
                <a:spcPts val="378"/>
              </a:spcBef>
            </a:pPr>
            <a:r>
              <a:rPr lang="cs-CZ">
                <a:latin typeface="Century Gothic" pitchFamily="34" charset="0"/>
              </a:rPr>
              <a:t>BOOSTER 01 3 g</a:t>
            </a:r>
          </a:p>
        </p:txBody>
      </p:sp>
      <p:sp>
        <p:nvSpPr>
          <p:cNvPr id="28" name="object 27"/>
          <p:cNvSpPr txBox="1"/>
          <p:nvPr/>
        </p:nvSpPr>
        <p:spPr>
          <a:xfrm>
            <a:off x="8502664" y="9239478"/>
            <a:ext cx="2176357" cy="288415"/>
          </a:xfrm>
          <a:prstGeom prst="rect">
            <a:avLst/>
          </a:prstGeom>
        </p:spPr>
        <p:txBody>
          <a:bodyPr wrap="square" lIns="0" tIns="11306" rIns="0" bIns="0">
            <a:spAutoFit/>
          </a:bodyPr>
          <a:lstStyle/>
          <a:p>
            <a:pPr marL="11306" fontAlgn="auto">
              <a:spcBef>
                <a:spcPts val="89"/>
              </a:spcBef>
              <a:spcAft>
                <a:spcPts val="0"/>
              </a:spcAft>
              <a:defRPr/>
            </a:pPr>
            <a:r>
              <a:rPr lang="cs-CZ" b="1">
                <a:latin typeface="Century Gothic" pitchFamily="34" charset="0"/>
                <a:cs typeface="Gotham Book"/>
              </a:rPr>
              <a:t>(10 % barvy)</a:t>
            </a:r>
          </a:p>
        </p:txBody>
      </p:sp>
      <p:sp>
        <p:nvSpPr>
          <p:cNvPr id="29" name="object 28"/>
          <p:cNvSpPr>
            <a:spLocks noChangeArrowheads="1"/>
          </p:cNvSpPr>
          <p:nvPr/>
        </p:nvSpPr>
        <p:spPr bwMode="auto">
          <a:xfrm>
            <a:off x="8827721" y="6305560"/>
            <a:ext cx="1103703" cy="2460978"/>
          </a:xfrm>
          <a:prstGeom prst="rect">
            <a:avLst/>
          </a:prstGeom>
          <a:blipFill dpi="0" rotWithShape="1">
            <a:blip r:embed="rId5"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30" name="object 29"/>
          <p:cNvSpPr>
            <a:spLocks noChangeArrowheads="1"/>
          </p:cNvSpPr>
          <p:nvPr/>
        </p:nvSpPr>
        <p:spPr bwMode="auto">
          <a:xfrm>
            <a:off x="11288746" y="7396858"/>
            <a:ext cx="928694" cy="1337594"/>
          </a:xfrm>
          <a:prstGeom prst="rect">
            <a:avLst/>
          </a:prstGeom>
          <a:blipFill dpi="0" rotWithShape="1">
            <a:blip r:embed="rId6"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31" name="object 30"/>
          <p:cNvSpPr txBox="1"/>
          <p:nvPr/>
        </p:nvSpPr>
        <p:spPr>
          <a:xfrm>
            <a:off x="11068088" y="6880925"/>
            <a:ext cx="1792294" cy="288415"/>
          </a:xfrm>
          <a:prstGeom prst="rect">
            <a:avLst/>
          </a:prstGeom>
        </p:spPr>
        <p:txBody>
          <a:bodyPr lIns="0" tIns="11306" rIns="0" bIns="0">
            <a:spAutoFit/>
          </a:bodyPr>
          <a:lstStyle/>
          <a:p>
            <a:pPr marL="11306" fontAlgn="auto">
              <a:spcBef>
                <a:spcPts val="89"/>
              </a:spcBef>
              <a:spcAft>
                <a:spcPts val="0"/>
              </a:spcAft>
              <a:defRPr/>
            </a:pPr>
            <a:r>
              <a:rPr lang="cs-CZ">
                <a:latin typeface="Corbel" pitchFamily="34" charset="0"/>
                <a:cs typeface="Gotham Book"/>
              </a:rPr>
              <a:t>25 MINUT</a:t>
            </a:r>
          </a:p>
        </p:txBody>
      </p:sp>
      <p:sp>
        <p:nvSpPr>
          <p:cNvPr id="32" name="object 39"/>
          <p:cNvSpPr>
            <a:spLocks noChangeArrowheads="1"/>
          </p:cNvSpPr>
          <p:nvPr/>
        </p:nvSpPr>
        <p:spPr bwMode="auto">
          <a:xfrm>
            <a:off x="1018439" y="6954630"/>
            <a:ext cx="704116" cy="1712101"/>
          </a:xfrm>
          <a:prstGeom prst="rect">
            <a:avLst/>
          </a:prstGeom>
          <a:blipFill dpi="0" rotWithShape="1">
            <a:blip r:embed="rId7"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33" name="object 40"/>
          <p:cNvSpPr>
            <a:spLocks noChangeArrowheads="1"/>
          </p:cNvSpPr>
          <p:nvPr/>
        </p:nvSpPr>
        <p:spPr bwMode="auto">
          <a:xfrm>
            <a:off x="2554691" y="7028334"/>
            <a:ext cx="768126" cy="1621505"/>
          </a:xfrm>
          <a:prstGeom prst="rect">
            <a:avLst/>
          </a:prstGeom>
          <a:blipFill dpi="0" rotWithShape="1">
            <a:blip r:embed="rId8"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34" name="object 42"/>
          <p:cNvSpPr txBox="1"/>
          <p:nvPr/>
        </p:nvSpPr>
        <p:spPr>
          <a:xfrm>
            <a:off x="3962923" y="7249448"/>
            <a:ext cx="157359" cy="503859"/>
          </a:xfrm>
          <a:prstGeom prst="rect">
            <a:avLst/>
          </a:prstGeom>
        </p:spPr>
        <p:txBody>
          <a:bodyPr lIns="0" tIns="11306" rIns="0" bIns="0">
            <a:spAutoFit/>
          </a:bodyPr>
          <a:lstStyle/>
          <a:p>
            <a:pPr marL="11306" fontAlgn="auto">
              <a:spcBef>
                <a:spcPts val="89"/>
              </a:spcBef>
              <a:spcAft>
                <a:spcPts val="0"/>
              </a:spcAft>
              <a:defRPr/>
            </a:pPr>
            <a:r>
              <a:rPr lang="cs-CZ" sz="3200">
                <a:latin typeface="Calibri"/>
                <a:cs typeface="Calibri"/>
              </a:rPr>
              <a:t>+</a:t>
            </a:r>
          </a:p>
        </p:txBody>
      </p:sp>
      <p:sp>
        <p:nvSpPr>
          <p:cNvPr id="35" name="object 42"/>
          <p:cNvSpPr txBox="1"/>
          <p:nvPr/>
        </p:nvSpPr>
        <p:spPr>
          <a:xfrm>
            <a:off x="2042608" y="7249448"/>
            <a:ext cx="157359" cy="503859"/>
          </a:xfrm>
          <a:prstGeom prst="rect">
            <a:avLst/>
          </a:prstGeom>
        </p:spPr>
        <p:txBody>
          <a:bodyPr lIns="0" tIns="11306" rIns="0" bIns="0">
            <a:spAutoFit/>
          </a:bodyPr>
          <a:lstStyle/>
          <a:p>
            <a:pPr marL="11306" fontAlgn="auto">
              <a:spcBef>
                <a:spcPts val="89"/>
              </a:spcBef>
              <a:spcAft>
                <a:spcPts val="0"/>
              </a:spcAft>
              <a:defRPr/>
            </a:pPr>
            <a:r>
              <a:rPr lang="cs-CZ" sz="3200">
                <a:latin typeface="Calibri"/>
                <a:cs typeface="Calibri"/>
              </a:rPr>
              <a:t>+</a:t>
            </a:r>
          </a:p>
        </p:txBody>
      </p:sp>
      <p:sp>
        <p:nvSpPr>
          <p:cNvPr id="36" name="Freccia a destra 35"/>
          <p:cNvSpPr/>
          <p:nvPr/>
        </p:nvSpPr>
        <p:spPr>
          <a:xfrm>
            <a:off x="6002334" y="7305692"/>
            <a:ext cx="785818" cy="642942"/>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6" name="object 4"/>
          <p:cNvSpPr txBox="1">
            <a:spLocks noChangeArrowheads="1"/>
          </p:cNvSpPr>
          <p:nvPr/>
        </p:nvSpPr>
        <p:spPr bwMode="auto">
          <a:xfrm>
            <a:off x="594765" y="1289154"/>
            <a:ext cx="11924623" cy="7125608"/>
          </a:xfrm>
          <a:prstGeom prst="rect">
            <a:avLst/>
          </a:prstGeom>
          <a:noFill/>
          <a:ln w="9525">
            <a:noFill/>
            <a:miter lim="800000"/>
            <a:headEnd/>
            <a:tailEnd/>
          </a:ln>
        </p:spPr>
        <p:txBody>
          <a:bodyPr lIns="0" tIns="11306" rIns="0" bIns="0">
            <a:spAutoFit/>
          </a:bodyPr>
          <a:lstStyle/>
          <a:p>
            <a:pPr marL="11306">
              <a:spcBef>
                <a:spcPts val="0"/>
              </a:spcBef>
            </a:pPr>
            <a:endParaRPr lang="en-US" sz="500" b="1" dirty="0">
              <a:latin typeface="Century Gothic" pitchFamily="34" charset="0"/>
            </a:endParaRPr>
          </a:p>
          <a:p>
            <a:pPr marL="11306">
              <a:spcBef>
                <a:spcPts val="0"/>
              </a:spcBef>
            </a:pPr>
            <a:r>
              <a:rPr lang="cs-CZ" sz="2800" b="1">
                <a:latin typeface="Century Gothic" pitchFamily="34" charset="0"/>
              </a:rPr>
              <a:t>DEMI PLUS Možné služby</a:t>
            </a:r>
          </a:p>
          <a:p>
            <a:pPr marL="11306">
              <a:spcBef>
                <a:spcPts val="0"/>
              </a:spcBef>
            </a:pPr>
            <a:endParaRPr lang="en-US" sz="2800" b="1" dirty="0">
              <a:latin typeface="Century Gothic" pitchFamily="34" charset="0"/>
            </a:endParaRPr>
          </a:p>
          <a:p>
            <a:pPr marL="11306">
              <a:spcBef>
                <a:spcPts val="0"/>
              </a:spcBef>
              <a:spcAft>
                <a:spcPts val="0"/>
              </a:spcAft>
            </a:pPr>
            <a:r>
              <a:rPr lang="cs-CZ" sz="2400" b="1" cap="all">
                <a:latin typeface="Century Gothic" pitchFamily="34" charset="0"/>
              </a:rPr>
              <a:t>FIRST COLOR</a:t>
            </a:r>
          </a:p>
          <a:p>
            <a:pPr marL="11306">
              <a:lnSpc>
                <a:spcPct val="118000"/>
              </a:lnSpc>
              <a:spcBef>
                <a:spcPts val="89"/>
              </a:spcBef>
            </a:pPr>
            <a:r>
              <a:rPr lang="cs-CZ" sz="2400">
                <a:latin typeface="Century Gothic" pitchFamily="34" charset="0"/>
              </a:rPr>
              <a:t>BEAUTY FUSION Demi Plus je perfektním produktem pro ženy, které chtějí bliž k světu barvení vlasů: nízký obsah zásaditých složek, průměrné procento pokrytí šedivých vlasů, jemné a přirozené rozjasnění vlasů.</a:t>
            </a:r>
          </a:p>
          <a:p>
            <a:pPr marL="11306">
              <a:spcBef>
                <a:spcPts val="0"/>
              </a:spcBef>
              <a:spcAft>
                <a:spcPts val="0"/>
              </a:spcAft>
            </a:pPr>
            <a:endParaRPr lang="en-US" sz="2400" dirty="0">
              <a:latin typeface="Century Gothic" pitchFamily="34" charset="0"/>
            </a:endParaRPr>
          </a:p>
          <a:p>
            <a:pPr marL="11306">
              <a:spcBef>
                <a:spcPts val="0"/>
              </a:spcBef>
              <a:spcAft>
                <a:spcPts val="0"/>
              </a:spcAft>
            </a:pPr>
            <a:r>
              <a:rPr lang="cs-CZ" sz="2400" b="1">
                <a:latin typeface="Century Gothic" pitchFamily="34" charset="0"/>
              </a:rPr>
              <a:t>POSTUP</a:t>
            </a:r>
          </a:p>
          <a:p>
            <a:pPr marL="11306">
              <a:spcBef>
                <a:spcPts val="0"/>
              </a:spcBef>
              <a:spcAft>
                <a:spcPts val="0"/>
              </a:spcAft>
            </a:pPr>
            <a:endParaRPr lang="en-US" sz="2400" b="1" dirty="0">
              <a:latin typeface="Century Gothic" pitchFamily="34" charset="0"/>
            </a:endParaRPr>
          </a:p>
          <a:p>
            <a:pPr marL="158278" indent="-146972" fontAlgn="auto">
              <a:spcBef>
                <a:spcPts val="516"/>
              </a:spcBef>
              <a:spcAft>
                <a:spcPts val="0"/>
              </a:spcAft>
              <a:buFontTx/>
              <a:buChar char="•"/>
              <a:tabLst>
                <a:tab pos="158843" algn="l"/>
              </a:tabLst>
              <a:defRPr/>
            </a:pPr>
            <a:r>
              <a:rPr lang="cs-CZ" sz="2400">
                <a:latin typeface="Century Gothic" pitchFamily="34" charset="0"/>
                <a:cs typeface="Gotham Book"/>
              </a:rPr>
              <a:t>PROVEĎTE DIAGNOZU</a:t>
            </a:r>
          </a:p>
          <a:p>
            <a:pPr marL="158278" indent="-146972" fontAlgn="auto">
              <a:spcBef>
                <a:spcPts val="427"/>
              </a:spcBef>
              <a:spcAft>
                <a:spcPts val="0"/>
              </a:spcAft>
              <a:buFontTx/>
              <a:buChar char="•"/>
              <a:tabLst>
                <a:tab pos="158843" algn="l"/>
              </a:tabLst>
              <a:defRPr/>
            </a:pPr>
            <a:r>
              <a:rPr lang="cs-CZ" sz="2400">
                <a:latin typeface="Century Gothic" pitchFamily="34" charset="0"/>
                <a:cs typeface="Gotham Book"/>
              </a:rPr>
              <a:t>PŘIPRAVTE PŘÍSLUŠNOU SMĚS BEAUTY FUSION DEMI PLUS</a:t>
            </a:r>
          </a:p>
          <a:p>
            <a:pPr marL="158278" indent="-146972" fontAlgn="auto">
              <a:spcBef>
                <a:spcPts val="423"/>
              </a:spcBef>
              <a:spcAft>
                <a:spcPts val="0"/>
              </a:spcAft>
              <a:buFontTx/>
              <a:buChar char="•"/>
              <a:tabLst>
                <a:tab pos="158843" algn="l"/>
              </a:tabLst>
              <a:defRPr/>
            </a:pPr>
            <a:r>
              <a:rPr lang="cs-CZ" sz="2400">
                <a:latin typeface="Century Gothic" pitchFamily="34" charset="0"/>
                <a:cs typeface="Gotham Book"/>
              </a:rPr>
              <a:t>ZAČNĚTE S APLIKACÍ V OBLASTECH S NEJVĚTŠÍ KONCENTRACI ŠEDIVÝCH VLASŮ (POKUD SE VYSKYTUJÍ) A NÁSLEDNĚ</a:t>
            </a:r>
          </a:p>
          <a:p>
            <a:pPr marL="161104" fontAlgn="auto">
              <a:spcBef>
                <a:spcPts val="427"/>
              </a:spcBef>
              <a:spcAft>
                <a:spcPts val="0"/>
              </a:spcAft>
              <a:defRPr/>
            </a:pPr>
            <a:r>
              <a:rPr lang="cs-CZ" sz="2400">
                <a:latin typeface="Century Gothic" pitchFamily="34" charset="0"/>
                <a:cs typeface="Gotham Book"/>
              </a:rPr>
              <a:t>– POKUD TO BUDE ZAPOTŘEBÍ – POKRAČUJTE NA DÉLKÁCH</a:t>
            </a:r>
          </a:p>
          <a:p>
            <a:pPr marL="158278" indent="-146972" fontAlgn="auto">
              <a:spcBef>
                <a:spcPts val="427"/>
              </a:spcBef>
              <a:spcAft>
                <a:spcPts val="0"/>
              </a:spcAft>
              <a:buFontTx/>
              <a:buChar char="•"/>
              <a:tabLst>
                <a:tab pos="158843" algn="l"/>
              </a:tabLst>
              <a:defRPr/>
            </a:pPr>
            <a:r>
              <a:rPr lang="cs-CZ" sz="2400">
                <a:latin typeface="Century Gothic" pitchFamily="34" charset="0"/>
                <a:cs typeface="Gotham Book"/>
              </a:rPr>
              <a:t>DOBA PŮSOBENÍ SE MĚNÍ DLE OXIDANTU</a:t>
            </a:r>
          </a:p>
          <a:p>
            <a:pPr marL="158278" indent="-146972" fontAlgn="auto">
              <a:spcBef>
                <a:spcPts val="427"/>
              </a:spcBef>
              <a:spcAft>
                <a:spcPts val="0"/>
              </a:spcAft>
              <a:buFontTx/>
              <a:buChar char="•"/>
              <a:tabLst>
                <a:tab pos="158843" algn="l"/>
              </a:tabLst>
              <a:defRPr/>
            </a:pPr>
            <a:r>
              <a:rPr lang="cs-CZ" sz="2400">
                <a:latin typeface="Century Gothic" pitchFamily="34" charset="0"/>
                <a:cs typeface="Gotham Book"/>
              </a:rPr>
              <a:t>OPLÁCHNĚTE</a:t>
            </a:r>
          </a:p>
          <a:p>
            <a:pPr marL="158278" indent="-146972" fontAlgn="auto">
              <a:spcBef>
                <a:spcPts val="427"/>
              </a:spcBef>
              <a:spcAft>
                <a:spcPts val="0"/>
              </a:spcAft>
              <a:buFontTx/>
              <a:buChar char="•"/>
              <a:tabLst>
                <a:tab pos="158843" algn="l"/>
              </a:tabLst>
              <a:defRPr/>
            </a:pPr>
            <a:r>
              <a:rPr lang="cs-CZ" sz="2400">
                <a:latin typeface="Century Gothic" pitchFamily="34" charset="0"/>
                <a:cs typeface="Gotham Book"/>
              </a:rPr>
              <a:t>UMÝT VLASY ŠAMPONEM</a:t>
            </a:r>
          </a:p>
          <a:p>
            <a:pPr marL="158278" indent="-146972" fontAlgn="auto">
              <a:spcBef>
                <a:spcPts val="427"/>
              </a:spcBef>
              <a:spcAft>
                <a:spcPts val="0"/>
              </a:spcAft>
              <a:buFontTx/>
              <a:buChar char="•"/>
              <a:tabLst>
                <a:tab pos="158843" algn="l"/>
              </a:tabLst>
              <a:defRPr/>
            </a:pPr>
            <a:r>
              <a:rPr lang="cs-CZ" sz="2400">
                <a:latin typeface="Century Gothic" pitchFamily="34" charset="0"/>
                <a:cs typeface="Gotham Book"/>
              </a:rPr>
              <a:t>APLIKUJTE KONDICIONÉR</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6" name="object 4"/>
          <p:cNvSpPr txBox="1">
            <a:spLocks noChangeArrowheads="1"/>
          </p:cNvSpPr>
          <p:nvPr/>
        </p:nvSpPr>
        <p:spPr bwMode="auto">
          <a:xfrm>
            <a:off x="594765" y="1289154"/>
            <a:ext cx="11924623" cy="7743726"/>
          </a:xfrm>
          <a:prstGeom prst="rect">
            <a:avLst/>
          </a:prstGeom>
          <a:noFill/>
          <a:ln w="9525">
            <a:noFill/>
            <a:miter lim="800000"/>
            <a:headEnd/>
            <a:tailEnd/>
          </a:ln>
        </p:spPr>
        <p:txBody>
          <a:bodyPr lIns="0" tIns="11306" rIns="0" bIns="0">
            <a:spAutoFit/>
          </a:bodyPr>
          <a:lstStyle/>
          <a:p>
            <a:pPr marL="11306">
              <a:spcBef>
                <a:spcPts val="0"/>
              </a:spcBef>
            </a:pPr>
            <a:endParaRPr lang="en-US" sz="500" b="1" dirty="0">
              <a:latin typeface="Century Gothic" pitchFamily="34" charset="0"/>
            </a:endParaRPr>
          </a:p>
          <a:p>
            <a:pPr marL="11306">
              <a:spcBef>
                <a:spcPts val="0"/>
              </a:spcBef>
            </a:pPr>
            <a:r>
              <a:rPr lang="cs-CZ" sz="2800" b="1" dirty="0">
                <a:latin typeface="Century Gothic" pitchFamily="34" charset="0"/>
              </a:rPr>
              <a:t>DEMI PLUS Možné služby</a:t>
            </a:r>
          </a:p>
          <a:p>
            <a:pPr marL="11306">
              <a:spcBef>
                <a:spcPts val="0"/>
              </a:spcBef>
            </a:pPr>
            <a:endParaRPr lang="en-US" sz="2800" b="1" dirty="0">
              <a:latin typeface="Century Gothic" pitchFamily="34" charset="0"/>
            </a:endParaRPr>
          </a:p>
          <a:p>
            <a:pPr marL="11306">
              <a:spcBef>
                <a:spcPts val="0"/>
              </a:spcBef>
              <a:spcAft>
                <a:spcPts val="0"/>
              </a:spcAft>
            </a:pPr>
            <a:r>
              <a:rPr lang="cs-CZ" sz="2400" b="1" cap="all" dirty="0">
                <a:latin typeface="Century Gothic" pitchFamily="34" charset="0"/>
              </a:rPr>
              <a:t>Rozjasnění tón v tónu</a:t>
            </a:r>
          </a:p>
          <a:p>
            <a:pPr marL="11306">
              <a:lnSpc>
                <a:spcPct val="118000"/>
              </a:lnSpc>
              <a:spcBef>
                <a:spcPts val="89"/>
              </a:spcBef>
            </a:pPr>
            <a:r>
              <a:rPr lang="cs-CZ" sz="2400" dirty="0">
                <a:latin typeface="Century Gothic" pitchFamily="34" charset="0"/>
              </a:rPr>
              <a:t>BEAUTY FUSION Demi Plus může postupně rozjasňovat přirozenou barvu vlasů </a:t>
            </a:r>
            <a:br>
              <a:rPr lang="cs-CZ" sz="2400" dirty="0">
                <a:latin typeface="Century Gothic" pitchFamily="34" charset="0"/>
              </a:rPr>
            </a:br>
            <a:r>
              <a:rPr lang="cs-CZ" sz="2400" dirty="0">
                <a:latin typeface="Century Gothic" pitchFamily="34" charset="0"/>
              </a:rPr>
              <a:t>o 1 nebo 2 stupně; výsledek bude jemný a delikátní.</a:t>
            </a:r>
          </a:p>
          <a:p>
            <a:pPr marL="11306">
              <a:lnSpc>
                <a:spcPct val="118000"/>
              </a:lnSpc>
              <a:spcBef>
                <a:spcPts val="89"/>
              </a:spcBef>
            </a:pPr>
            <a:endParaRPr lang="en-US" sz="2400" dirty="0">
              <a:latin typeface="Century Gothic" pitchFamily="34" charset="0"/>
            </a:endParaRPr>
          </a:p>
          <a:p>
            <a:pPr marL="11306">
              <a:spcBef>
                <a:spcPts val="0"/>
              </a:spcBef>
              <a:spcAft>
                <a:spcPts val="0"/>
              </a:spcAft>
            </a:pPr>
            <a:r>
              <a:rPr lang="cs-CZ" sz="2400" b="1" dirty="0">
                <a:latin typeface="Century Gothic" pitchFamily="34" charset="0"/>
              </a:rPr>
              <a:t>POSTUP</a:t>
            </a:r>
          </a:p>
          <a:p>
            <a:pPr marL="158278" indent="-146972">
              <a:spcBef>
                <a:spcPts val="512"/>
              </a:spcBef>
              <a:buFontTx/>
              <a:buChar char="•"/>
              <a:tabLst>
                <a:tab pos="158278" algn="l"/>
              </a:tabLst>
            </a:pPr>
            <a:r>
              <a:rPr lang="cs-CZ" sz="2400" dirty="0">
                <a:latin typeface="Century Gothic" pitchFamily="34" charset="0"/>
              </a:rPr>
              <a:t>PROVEĎTE DIAGNOZU</a:t>
            </a:r>
          </a:p>
          <a:p>
            <a:pPr marL="158278" indent="-146972">
              <a:spcBef>
                <a:spcPts val="423"/>
              </a:spcBef>
              <a:buFontTx/>
              <a:buChar char="•"/>
              <a:tabLst>
                <a:tab pos="158278" algn="l"/>
              </a:tabLst>
            </a:pPr>
            <a:r>
              <a:rPr lang="cs-CZ" sz="2400" dirty="0">
                <a:latin typeface="Century Gothic" pitchFamily="34" charset="0"/>
              </a:rPr>
              <a:t>ZVOLTE PŘÍSLUŠNOU ROZJASŇUJÍCÍ METODU</a:t>
            </a:r>
          </a:p>
          <a:p>
            <a:pPr marL="158278" indent="-146972">
              <a:lnSpc>
                <a:spcPct val="136000"/>
              </a:lnSpc>
              <a:buFontTx/>
              <a:buChar char="•"/>
              <a:tabLst>
                <a:tab pos="158278" algn="l"/>
              </a:tabLst>
            </a:pPr>
            <a:r>
              <a:rPr lang="cs-CZ" sz="2400" dirty="0">
                <a:latin typeface="Century Gothic" pitchFamily="34" charset="0"/>
              </a:rPr>
              <a:t>PŘIPRAVTE SMĚS DEMI PLUS (BERTE NA VĚDOMÍ, ŽE PRO DOSAŽENÍ 2. STUPNĚ ROZJASNĚNÍ SE MUSÍ DEMI PLUS SMÍCHAT S OXYMILK 30 VOL.)</a:t>
            </a:r>
          </a:p>
          <a:p>
            <a:pPr marL="158278" indent="-146972">
              <a:spcBef>
                <a:spcPts val="423"/>
              </a:spcBef>
              <a:buFontTx/>
              <a:buChar char="•"/>
              <a:tabLst>
                <a:tab pos="158278" algn="l"/>
              </a:tabLst>
            </a:pPr>
            <a:r>
              <a:rPr lang="cs-CZ" sz="2400" dirty="0">
                <a:latin typeface="Century Gothic" pitchFamily="34" charset="0"/>
              </a:rPr>
              <a:t>APLIKUJTE PRODUKT POMOCÍ ZVOLENÉ METODY</a:t>
            </a:r>
          </a:p>
          <a:p>
            <a:pPr marL="158278" indent="-146972">
              <a:lnSpc>
                <a:spcPct val="136000"/>
              </a:lnSpc>
              <a:buFontTx/>
              <a:buChar char="•"/>
              <a:tabLst>
                <a:tab pos="158278" algn="l"/>
              </a:tabLst>
            </a:pPr>
            <a:r>
              <a:rPr lang="cs-CZ" sz="2400" dirty="0">
                <a:latin typeface="Century Gothic" pitchFamily="34" charset="0"/>
              </a:rPr>
              <a:t>VYČKEJTE PO DOBU PŮSOBENÍ, AŽ VLASY DOSÁHNOU POŽÁDANÝ STUPEŇ ROZJASNĚNÍ</a:t>
            </a:r>
          </a:p>
          <a:p>
            <a:pPr marL="158278" indent="-146972">
              <a:spcBef>
                <a:spcPts val="423"/>
              </a:spcBef>
              <a:buFontTx/>
              <a:buChar char="•"/>
              <a:tabLst>
                <a:tab pos="158278" algn="l"/>
              </a:tabLst>
            </a:pPr>
            <a:r>
              <a:rPr lang="cs-CZ" sz="2400" dirty="0">
                <a:latin typeface="Century Gothic" pitchFamily="34" charset="0"/>
              </a:rPr>
              <a:t>OPLÁCHNĚTE</a:t>
            </a:r>
          </a:p>
          <a:p>
            <a:pPr marL="158278" indent="-146972">
              <a:spcBef>
                <a:spcPts val="423"/>
              </a:spcBef>
              <a:buFontTx/>
              <a:buChar char="•"/>
              <a:tabLst>
                <a:tab pos="158278" algn="l"/>
              </a:tabLst>
            </a:pPr>
            <a:r>
              <a:rPr lang="cs-CZ" sz="2400" dirty="0">
                <a:latin typeface="Century Gothic" pitchFamily="34" charset="0"/>
              </a:rPr>
              <a:t>UMÝT VLASY ŠAMPONEM</a:t>
            </a:r>
          </a:p>
          <a:p>
            <a:pPr marL="158278" indent="-146972">
              <a:spcBef>
                <a:spcPts val="423"/>
              </a:spcBef>
              <a:buFontTx/>
              <a:buChar char="•"/>
              <a:tabLst>
                <a:tab pos="158278" algn="l"/>
              </a:tabLst>
            </a:pPr>
            <a:r>
              <a:rPr lang="cs-CZ" sz="2400" dirty="0">
                <a:latin typeface="Century Gothic" pitchFamily="34" charset="0"/>
              </a:rPr>
              <a:t>APLIKUJTE KONDICIONÉR</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pic>
        <p:nvPicPr>
          <p:cNvPr id="6" name="Picture 2"/>
          <p:cNvPicPr>
            <a:picLocks noChangeAspect="1" noChangeArrowheads="1"/>
          </p:cNvPicPr>
          <p:nvPr/>
        </p:nvPicPr>
        <p:blipFill>
          <a:blip r:embed="rId4" cstate="print"/>
          <a:srcRect l="49158" t="1488" b="72675"/>
          <a:stretch>
            <a:fillRect/>
          </a:stretch>
        </p:blipFill>
        <p:spPr bwMode="auto">
          <a:xfrm>
            <a:off x="1101476" y="2734313"/>
            <a:ext cx="4536782" cy="4285627"/>
          </a:xfrm>
          <a:prstGeom prst="rect">
            <a:avLst/>
          </a:prstGeom>
          <a:noFill/>
          <a:ln w="9525">
            <a:noFill/>
            <a:miter lim="800000"/>
            <a:headEnd/>
            <a:tailEnd/>
          </a:ln>
        </p:spPr>
      </p:pic>
      <p:pic>
        <p:nvPicPr>
          <p:cNvPr id="8" name="Picture 2"/>
          <p:cNvPicPr>
            <a:picLocks noChangeAspect="1" noChangeArrowheads="1"/>
          </p:cNvPicPr>
          <p:nvPr/>
        </p:nvPicPr>
        <p:blipFill>
          <a:blip r:embed="rId5" cstate="print"/>
          <a:srcRect/>
          <a:stretch>
            <a:fillRect/>
          </a:stretch>
        </p:blipFill>
        <p:spPr bwMode="auto">
          <a:xfrm>
            <a:off x="716118" y="1238720"/>
            <a:ext cx="5190185" cy="999622"/>
          </a:xfrm>
          <a:prstGeom prst="rect">
            <a:avLst/>
          </a:prstGeom>
          <a:noFill/>
          <a:ln w="9525">
            <a:noFill/>
            <a:miter lim="800000"/>
            <a:headEnd/>
            <a:tailEnd/>
          </a:ln>
        </p:spPr>
      </p:pic>
      <p:pic>
        <p:nvPicPr>
          <p:cNvPr id="11" name="Picture 2"/>
          <p:cNvPicPr>
            <a:picLocks noChangeAspect="1" noChangeArrowheads="1"/>
          </p:cNvPicPr>
          <p:nvPr/>
        </p:nvPicPr>
        <p:blipFill>
          <a:blip r:embed="rId6" cstate="print"/>
          <a:srcRect/>
          <a:stretch>
            <a:fillRect/>
          </a:stretch>
        </p:blipFill>
        <p:spPr bwMode="auto">
          <a:xfrm>
            <a:off x="10519212" y="1162024"/>
            <a:ext cx="2341170" cy="8520139"/>
          </a:xfrm>
          <a:prstGeom prst="rect">
            <a:avLst/>
          </a:prstGeom>
          <a:noFill/>
          <a:ln w="9525">
            <a:noFill/>
            <a:miter lim="800000"/>
            <a:headEnd/>
            <a:tailEnd/>
          </a:ln>
        </p:spPr>
      </p:pic>
      <p:sp>
        <p:nvSpPr>
          <p:cNvPr id="9" name="CasellaDiTesto 17">
            <a:extLst>
              <a:ext uri="{FF2B5EF4-FFF2-40B4-BE49-F238E27FC236}">
                <a16:creationId xmlns:a16="http://schemas.microsoft.com/office/drawing/2014/main" xmlns="" id="{DD774E07-B8EF-44CD-B83D-4FD5EA9013F0}"/>
              </a:ext>
            </a:extLst>
          </p:cNvPr>
          <p:cNvSpPr txBox="1"/>
          <p:nvPr/>
        </p:nvSpPr>
        <p:spPr>
          <a:xfrm>
            <a:off x="1389832" y="3027239"/>
            <a:ext cx="2857520" cy="769441"/>
          </a:xfrm>
          <a:prstGeom prst="rect">
            <a:avLst/>
          </a:prstGeom>
          <a:solidFill>
            <a:schemeClr val="bg1"/>
          </a:solidFill>
        </p:spPr>
        <p:txBody>
          <a:bodyPr wrap="square" rtlCol="0">
            <a:spAutoFit/>
          </a:bodyPr>
          <a:lstStyle/>
          <a:p>
            <a:r>
              <a:rPr lang="cs-CZ" sz="4400" i="1" dirty="0">
                <a:latin typeface="Bookman Old Style" pitchFamily="18" charset="0"/>
              </a:rPr>
              <a:t>Až</a:t>
            </a:r>
          </a:p>
        </p:txBody>
      </p:sp>
      <p:sp>
        <p:nvSpPr>
          <p:cNvPr id="12" name="CasellaDiTesto 20">
            <a:extLst>
              <a:ext uri="{FF2B5EF4-FFF2-40B4-BE49-F238E27FC236}">
                <a16:creationId xmlns:a16="http://schemas.microsoft.com/office/drawing/2014/main" xmlns="" id="{015813BA-5B83-4157-8D44-1E9EAE575CEE}"/>
              </a:ext>
            </a:extLst>
          </p:cNvPr>
          <p:cNvSpPr txBox="1"/>
          <p:nvPr/>
        </p:nvSpPr>
        <p:spPr>
          <a:xfrm>
            <a:off x="1284288" y="5679924"/>
            <a:ext cx="4786064" cy="1200329"/>
          </a:xfrm>
          <a:prstGeom prst="rect">
            <a:avLst/>
          </a:prstGeom>
          <a:solidFill>
            <a:schemeClr val="bg1"/>
          </a:solidFill>
        </p:spPr>
        <p:txBody>
          <a:bodyPr wrap="square" rtlCol="0">
            <a:spAutoFit/>
          </a:bodyPr>
          <a:lstStyle/>
          <a:p>
            <a:r>
              <a:rPr lang="cs-CZ" sz="3600" i="1" dirty="0">
                <a:latin typeface="Bookman Old Style" pitchFamily="18" charset="0"/>
              </a:rPr>
              <a:t>přírodních organických složek</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6" name="object 4"/>
          <p:cNvSpPr txBox="1">
            <a:spLocks noChangeArrowheads="1"/>
          </p:cNvSpPr>
          <p:nvPr/>
        </p:nvSpPr>
        <p:spPr bwMode="auto">
          <a:xfrm>
            <a:off x="594765" y="1289154"/>
            <a:ext cx="12253913" cy="8003604"/>
          </a:xfrm>
          <a:prstGeom prst="rect">
            <a:avLst/>
          </a:prstGeom>
          <a:noFill/>
          <a:ln w="9525">
            <a:noFill/>
            <a:miter lim="800000"/>
            <a:headEnd/>
            <a:tailEnd/>
          </a:ln>
        </p:spPr>
        <p:txBody>
          <a:bodyPr wrap="square" lIns="0" tIns="11306" rIns="0" bIns="0">
            <a:spAutoFit/>
          </a:bodyPr>
          <a:lstStyle/>
          <a:p>
            <a:pPr marL="11306">
              <a:spcBef>
                <a:spcPts val="0"/>
              </a:spcBef>
            </a:pPr>
            <a:endParaRPr lang="en-US" sz="500" b="1" dirty="0">
              <a:latin typeface="Century Gothic" pitchFamily="34" charset="0"/>
            </a:endParaRPr>
          </a:p>
          <a:p>
            <a:pPr marL="11306">
              <a:spcBef>
                <a:spcPts val="0"/>
              </a:spcBef>
            </a:pPr>
            <a:r>
              <a:rPr lang="cs-CZ" sz="2800" b="1" dirty="0">
                <a:latin typeface="Century Gothic" pitchFamily="34" charset="0"/>
              </a:rPr>
              <a:t>DEMI PLUS Možné služby</a:t>
            </a:r>
          </a:p>
          <a:p>
            <a:pPr marL="11306">
              <a:spcBef>
                <a:spcPts val="0"/>
              </a:spcBef>
            </a:pPr>
            <a:endParaRPr lang="en-US" sz="2800" b="1" dirty="0">
              <a:latin typeface="Century Gothic" pitchFamily="34" charset="0"/>
            </a:endParaRPr>
          </a:p>
          <a:p>
            <a:pPr marL="11306">
              <a:spcBef>
                <a:spcPts val="0"/>
              </a:spcBef>
              <a:spcAft>
                <a:spcPts val="0"/>
              </a:spcAft>
            </a:pPr>
            <a:r>
              <a:rPr lang="cs-CZ" sz="2400" b="1" cap="all" dirty="0">
                <a:latin typeface="Century Gothic" pitchFamily="34" charset="0"/>
              </a:rPr>
              <a:t>Dlouhodobé tónování</a:t>
            </a:r>
          </a:p>
          <a:p>
            <a:pPr marL="11306">
              <a:lnSpc>
                <a:spcPct val="118000"/>
              </a:lnSpc>
              <a:spcBef>
                <a:spcPts val="89"/>
              </a:spcBef>
            </a:pPr>
            <a:r>
              <a:rPr lang="cs-CZ" sz="2400" dirty="0">
                <a:latin typeface="Century Gothic" pitchFamily="34" charset="0"/>
              </a:rPr>
              <a:t>BEAUTY FUSION Demi Plus je perfektní službou zamířenou na tónování pruhů, která zajišťuje odolnější výsledek než polopermanentní tonery. Koeficient posílení směsi napomáhá zlepšit depozit barvy a zachycení pigmentu ve vlasových vláknech.</a:t>
            </a:r>
          </a:p>
          <a:p>
            <a:pPr marL="11306">
              <a:lnSpc>
                <a:spcPct val="118000"/>
              </a:lnSpc>
              <a:spcBef>
                <a:spcPts val="89"/>
              </a:spcBef>
            </a:pPr>
            <a:endParaRPr lang="en-US" sz="2400" dirty="0">
              <a:latin typeface="Century Gothic" pitchFamily="34" charset="0"/>
            </a:endParaRPr>
          </a:p>
          <a:p>
            <a:pPr marL="11306">
              <a:spcBef>
                <a:spcPts val="0"/>
              </a:spcBef>
              <a:spcAft>
                <a:spcPts val="0"/>
              </a:spcAft>
            </a:pPr>
            <a:r>
              <a:rPr lang="cs-CZ" sz="2400" b="1" dirty="0">
                <a:latin typeface="Century Gothic" pitchFamily="34" charset="0"/>
              </a:rPr>
              <a:t>POSTUP</a:t>
            </a:r>
          </a:p>
          <a:p>
            <a:pPr marL="161104" indent="-149798">
              <a:spcBef>
                <a:spcPts val="512"/>
              </a:spcBef>
              <a:buFontTx/>
              <a:buChar char="•"/>
              <a:tabLst>
                <a:tab pos="158278" algn="l"/>
              </a:tabLst>
            </a:pPr>
            <a:r>
              <a:rPr lang="cs-CZ" sz="2400" dirty="0">
                <a:latin typeface="Century Gothic" pitchFamily="34" charset="0"/>
              </a:rPr>
              <a:t>PROVEĎTE DIAGNOZU</a:t>
            </a:r>
          </a:p>
          <a:p>
            <a:pPr marL="161104" indent="-149798">
              <a:spcBef>
                <a:spcPts val="423"/>
              </a:spcBef>
              <a:buFontTx/>
              <a:buChar char="•"/>
              <a:tabLst>
                <a:tab pos="158278" algn="l"/>
              </a:tabLst>
            </a:pPr>
            <a:r>
              <a:rPr lang="cs-CZ" sz="2400" dirty="0">
                <a:latin typeface="Century Gothic" pitchFamily="34" charset="0"/>
              </a:rPr>
              <a:t>VYBERTE SI ŠTĚTEC NEBO ŠEJKR</a:t>
            </a:r>
          </a:p>
          <a:p>
            <a:pPr marL="161104" indent="-149798">
              <a:lnSpc>
                <a:spcPct val="136000"/>
              </a:lnSpc>
              <a:buFontTx/>
              <a:buChar char="•"/>
              <a:tabLst>
                <a:tab pos="158278" algn="l"/>
              </a:tabLst>
            </a:pPr>
            <a:r>
              <a:rPr lang="cs-CZ" sz="2400" dirty="0">
                <a:latin typeface="Century Gothic" pitchFamily="34" charset="0"/>
              </a:rPr>
              <a:t>SMÍCHEJTE BEAUTY FUSION S 5 NEBO 13 VOL. OXYMILK A PŘIDEJTE BOOSTER </a:t>
            </a:r>
            <a:br>
              <a:rPr lang="cs-CZ" sz="2400" dirty="0">
                <a:latin typeface="Century Gothic" pitchFamily="34" charset="0"/>
              </a:rPr>
            </a:br>
            <a:r>
              <a:rPr lang="cs-CZ" sz="2400" dirty="0">
                <a:latin typeface="Century Gothic" pitchFamily="34" charset="0"/>
              </a:rPr>
              <a:t>(10 % BARVY)</a:t>
            </a:r>
          </a:p>
          <a:p>
            <a:pPr marL="161104" indent="-149798">
              <a:spcBef>
                <a:spcPts val="423"/>
              </a:spcBef>
              <a:buFontTx/>
              <a:buChar char="•"/>
              <a:tabLst>
                <a:tab pos="158278" algn="l"/>
              </a:tabLst>
            </a:pPr>
            <a:r>
              <a:rPr lang="cs-CZ" sz="2400" dirty="0">
                <a:latin typeface="Century Gothic" pitchFamily="34" charset="0"/>
              </a:rPr>
              <a:t>PEČLIVĚ PROMÍCHEJTE</a:t>
            </a:r>
          </a:p>
          <a:p>
            <a:pPr marL="161104" indent="-149798">
              <a:spcBef>
                <a:spcPts val="423"/>
              </a:spcBef>
              <a:buFontTx/>
              <a:buChar char="•"/>
              <a:tabLst>
                <a:tab pos="158278" algn="l"/>
              </a:tabLst>
            </a:pPr>
            <a:r>
              <a:rPr lang="cs-CZ" sz="2400" dirty="0">
                <a:latin typeface="Century Gothic" pitchFamily="34" charset="0"/>
              </a:rPr>
              <a:t>APLIKUJTE PRODUKT</a:t>
            </a:r>
          </a:p>
          <a:p>
            <a:pPr marL="161104" indent="-149798">
              <a:spcBef>
                <a:spcPts val="423"/>
              </a:spcBef>
              <a:buFontTx/>
              <a:buChar char="•"/>
              <a:tabLst>
                <a:tab pos="158278" algn="l"/>
              </a:tabLst>
            </a:pPr>
            <a:r>
              <a:rPr lang="cs-CZ" sz="2400" dirty="0">
                <a:latin typeface="Century Gothic" pitchFamily="34" charset="0"/>
              </a:rPr>
              <a:t>VYČKEJTE PO DOBU PŮSOBENÍ NEŽ BUDE DOSAŽEN POŽADOVANÝ VÝSLEDEK</a:t>
            </a:r>
          </a:p>
          <a:p>
            <a:pPr marL="161104" indent="-149798">
              <a:spcBef>
                <a:spcPts val="423"/>
              </a:spcBef>
              <a:buFontTx/>
              <a:buChar char="•"/>
              <a:tabLst>
                <a:tab pos="158278" algn="l"/>
              </a:tabLst>
            </a:pPr>
            <a:r>
              <a:rPr lang="cs-CZ" sz="2400" dirty="0">
                <a:latin typeface="Century Gothic" pitchFamily="34" charset="0"/>
              </a:rPr>
              <a:t>OPLÁCHNĚTE</a:t>
            </a:r>
          </a:p>
          <a:p>
            <a:pPr marL="161104" indent="-149798">
              <a:spcBef>
                <a:spcPts val="423"/>
              </a:spcBef>
              <a:buFontTx/>
              <a:buChar char="•"/>
              <a:tabLst>
                <a:tab pos="158278" algn="l"/>
              </a:tabLst>
            </a:pPr>
            <a:r>
              <a:rPr lang="cs-CZ" sz="2400" dirty="0">
                <a:latin typeface="Century Gothic" pitchFamily="34" charset="0"/>
              </a:rPr>
              <a:t>UMÝT VLASY ŠAMPONEM</a:t>
            </a:r>
          </a:p>
          <a:p>
            <a:pPr marL="161104" indent="-149798">
              <a:spcBef>
                <a:spcPts val="423"/>
              </a:spcBef>
              <a:buFontTx/>
              <a:buChar char="•"/>
              <a:tabLst>
                <a:tab pos="158278" algn="l"/>
              </a:tabLst>
            </a:pPr>
            <a:r>
              <a:rPr lang="cs-CZ" sz="2400" dirty="0">
                <a:latin typeface="Century Gothic" pitchFamily="34" charset="0"/>
              </a:rPr>
              <a:t>APLIKUJTE KONDICIONÉR</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6" name="object 4"/>
          <p:cNvSpPr txBox="1">
            <a:spLocks noChangeArrowheads="1"/>
          </p:cNvSpPr>
          <p:nvPr/>
        </p:nvSpPr>
        <p:spPr bwMode="auto">
          <a:xfrm>
            <a:off x="594765" y="1289154"/>
            <a:ext cx="11924623" cy="3055840"/>
          </a:xfrm>
          <a:prstGeom prst="rect">
            <a:avLst/>
          </a:prstGeom>
          <a:noFill/>
          <a:ln w="9525">
            <a:noFill/>
            <a:miter lim="800000"/>
            <a:headEnd/>
            <a:tailEnd/>
          </a:ln>
        </p:spPr>
        <p:txBody>
          <a:bodyPr lIns="0" tIns="11306" rIns="0" bIns="0">
            <a:spAutoFit/>
          </a:bodyPr>
          <a:lstStyle/>
          <a:p>
            <a:pPr marL="11306">
              <a:spcBef>
                <a:spcPts val="0"/>
              </a:spcBef>
            </a:pPr>
            <a:endParaRPr lang="en-US" sz="500" b="1" dirty="0">
              <a:latin typeface="Century Gothic" pitchFamily="34" charset="0"/>
            </a:endParaRPr>
          </a:p>
          <a:p>
            <a:pPr marL="11306">
              <a:spcBef>
                <a:spcPts val="0"/>
              </a:spcBef>
            </a:pPr>
            <a:r>
              <a:rPr lang="cs-CZ" sz="2800" b="1">
                <a:latin typeface="Century Gothic" pitchFamily="34" charset="0"/>
              </a:rPr>
              <a:t>DEMI PLUS možné služby: Repigmentace</a:t>
            </a:r>
          </a:p>
          <a:p>
            <a:pPr marL="11306">
              <a:spcBef>
                <a:spcPts val="0"/>
              </a:spcBef>
            </a:pPr>
            <a:endParaRPr lang="en-US" sz="1000" b="1" dirty="0">
              <a:latin typeface="Century Gothic" pitchFamily="34" charset="0"/>
            </a:endParaRPr>
          </a:p>
          <a:p>
            <a:pPr marL="11306" algn="just">
              <a:spcBef>
                <a:spcPts val="89"/>
              </a:spcBef>
            </a:pPr>
            <a:r>
              <a:rPr lang="cs-CZ" sz="2200">
                <a:latin typeface="Century Gothic" pitchFamily="34" charset="0"/>
              </a:rPr>
              <a:t>Barvy mohou způsobit ztmavnutí rozjasněných vlasů do 2. stupně, a to bez etapy obnovení pigmentace. Kromě toho musí být vlasy opět vyplněné a obnovené přidáním pigmentů, které byly odstraněny při předchozím rozjasnění.</a:t>
            </a:r>
          </a:p>
          <a:p>
            <a:pPr marL="11306">
              <a:spcBef>
                <a:spcPts val="45"/>
              </a:spcBef>
            </a:pPr>
            <a:r>
              <a:rPr lang="cs-CZ" sz="2200">
                <a:latin typeface="Century Gothic" pitchFamily="34" charset="0"/>
              </a:rPr>
              <a:t>Tabulka rozjasnění může poskytnout tip pro perfektní obnovení pigmentace, protože ukazuje, které pigmenty se musí nahradit. Tabulka rozjasnění ukazuje základní odlesky vlasů (od hnědě černého až na světlé zlatý), které se objevuje během procesu rozjasnění. Díky odleskům lze identifikovat dosažený stupeň.</a:t>
            </a:r>
          </a:p>
        </p:txBody>
      </p:sp>
      <p:graphicFrame>
        <p:nvGraphicFramePr>
          <p:cNvPr id="7" name="object 12"/>
          <p:cNvGraphicFramePr>
            <a:graphicFrameLocks noGrp="1"/>
          </p:cNvGraphicFramePr>
          <p:nvPr>
            <p:extLst>
              <p:ext uri="{D42A27DB-BD31-4B8C-83A1-F6EECF244321}">
                <p14:modId xmlns:p14="http://schemas.microsoft.com/office/powerpoint/2010/main" val="2807977872"/>
              </p:ext>
            </p:extLst>
          </p:nvPr>
        </p:nvGraphicFramePr>
        <p:xfrm>
          <a:off x="765176" y="4516760"/>
          <a:ext cx="10345736" cy="4209680"/>
        </p:xfrm>
        <a:graphic>
          <a:graphicData uri="http://schemas.openxmlformats.org/drawingml/2006/table">
            <a:tbl>
              <a:tblPr firstRow="1" bandRow="1">
                <a:tableStyleId>{2D5ABB26-0587-4C30-8999-92F81FD0307C}</a:tableStyleId>
              </a:tblPr>
              <a:tblGrid>
                <a:gridCol w="1499609">
                  <a:extLst>
                    <a:ext uri="{9D8B030D-6E8A-4147-A177-3AD203B41FA5}">
                      <a16:colId xmlns:a16="http://schemas.microsoft.com/office/drawing/2014/main" xmlns="" val="20000"/>
                    </a:ext>
                  </a:extLst>
                </a:gridCol>
                <a:gridCol w="3673259">
                  <a:extLst>
                    <a:ext uri="{9D8B030D-6E8A-4147-A177-3AD203B41FA5}">
                      <a16:colId xmlns:a16="http://schemas.microsoft.com/office/drawing/2014/main" xmlns="" val="20001"/>
                    </a:ext>
                  </a:extLst>
                </a:gridCol>
                <a:gridCol w="5172868">
                  <a:extLst>
                    <a:ext uri="{9D8B030D-6E8A-4147-A177-3AD203B41FA5}">
                      <a16:colId xmlns:a16="http://schemas.microsoft.com/office/drawing/2014/main" xmlns="" val="20002"/>
                    </a:ext>
                  </a:extLst>
                </a:gridCol>
              </a:tblGrid>
              <a:tr h="348866">
                <a:tc>
                  <a:txBody>
                    <a:bodyPr/>
                    <a:lstStyle/>
                    <a:p>
                      <a:pPr marL="100965">
                        <a:lnSpc>
                          <a:spcPct val="100000"/>
                        </a:lnSpc>
                        <a:spcBef>
                          <a:spcPts val="175"/>
                        </a:spcBef>
                      </a:pPr>
                      <a:r>
                        <a:rPr lang="cs-CZ" sz="2300">
                          <a:latin typeface="Century Gothic" pitchFamily="34" charset="0"/>
                          <a:cs typeface="Calibri"/>
                        </a:rPr>
                        <a:t>11/0</a:t>
                      </a:r>
                    </a:p>
                  </a:txBody>
                  <a:tcPr marL="0" marR="0" marT="21497" marB="0">
                    <a:lnL w="12700">
                      <a:solidFill>
                        <a:srgbClr val="000000"/>
                      </a:solidFill>
                      <a:prstDash val="solid"/>
                    </a:lnL>
                    <a:lnT w="12700">
                      <a:solidFill>
                        <a:srgbClr val="000000"/>
                      </a:solidFill>
                      <a:prstDash val="solid"/>
                    </a:lnT>
                    <a:lnB w="12700">
                      <a:solidFill>
                        <a:srgbClr val="000000"/>
                      </a:solidFill>
                      <a:prstDash val="solid"/>
                    </a:lnB>
                    <a:solidFill>
                      <a:srgbClr val="D6BD8B"/>
                    </a:solidFill>
                  </a:tcPr>
                </a:tc>
                <a:tc>
                  <a:txBody>
                    <a:bodyPr/>
                    <a:lstStyle/>
                    <a:p>
                      <a:pPr marL="529590">
                        <a:lnSpc>
                          <a:spcPct val="100000"/>
                        </a:lnSpc>
                        <a:spcBef>
                          <a:spcPts val="175"/>
                        </a:spcBef>
                      </a:pPr>
                      <a:r>
                        <a:rPr lang="cs-CZ" sz="2300">
                          <a:latin typeface="Century Gothic" pitchFamily="34" charset="0"/>
                          <a:cs typeface="Calibri"/>
                        </a:rPr>
                        <a:t>11N</a:t>
                      </a:r>
                    </a:p>
                  </a:txBody>
                  <a:tcPr marL="0" marR="0" marT="21497" marB="0">
                    <a:lnR w="19050">
                      <a:solidFill>
                        <a:srgbClr val="000000"/>
                      </a:solidFill>
                      <a:prstDash val="solid"/>
                    </a:lnR>
                    <a:lnT w="12700">
                      <a:solidFill>
                        <a:srgbClr val="000000"/>
                      </a:solidFill>
                      <a:prstDash val="solid"/>
                    </a:lnT>
                    <a:lnB w="12700">
                      <a:solidFill>
                        <a:srgbClr val="000000"/>
                      </a:solidFill>
                      <a:prstDash val="solid"/>
                    </a:lnB>
                    <a:solidFill>
                      <a:srgbClr val="D6BD8B"/>
                    </a:solidFill>
                  </a:tcPr>
                </a:tc>
                <a:tc>
                  <a:txBody>
                    <a:bodyPr/>
                    <a:lstStyle/>
                    <a:p>
                      <a:pPr marL="262255">
                        <a:lnSpc>
                          <a:spcPct val="100000"/>
                        </a:lnSpc>
                        <a:spcBef>
                          <a:spcPts val="175"/>
                        </a:spcBef>
                      </a:pPr>
                      <a:r>
                        <a:rPr lang="cs-CZ" sz="2300">
                          <a:latin typeface="Century Gothic" pitchFamily="34" charset="0"/>
                          <a:cs typeface="Calibri"/>
                        </a:rPr>
                        <a:t>SVĚTLÝ LESKLÝ ZLATÝ</a:t>
                      </a:r>
                    </a:p>
                  </a:txBody>
                  <a:tcPr marL="0" marR="0" marT="21497"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CE6"/>
                    </a:solidFill>
                  </a:tcPr>
                </a:tc>
                <a:extLst>
                  <a:ext uri="{0D108BD9-81ED-4DB2-BD59-A6C34878D82A}">
                    <a16:rowId xmlns:a16="http://schemas.microsoft.com/office/drawing/2014/main" xmlns="" val="10000"/>
                  </a:ext>
                </a:extLst>
              </a:tr>
              <a:tr h="348866">
                <a:tc>
                  <a:txBody>
                    <a:bodyPr/>
                    <a:lstStyle/>
                    <a:p>
                      <a:pPr marL="100965">
                        <a:lnSpc>
                          <a:spcPct val="100000"/>
                        </a:lnSpc>
                        <a:spcBef>
                          <a:spcPts val="175"/>
                        </a:spcBef>
                      </a:pPr>
                      <a:r>
                        <a:rPr lang="cs-CZ" sz="2300">
                          <a:latin typeface="Century Gothic" pitchFamily="34" charset="0"/>
                          <a:cs typeface="Calibri"/>
                        </a:rPr>
                        <a:t>10/0</a:t>
                      </a:r>
                    </a:p>
                  </a:txBody>
                  <a:tcPr marL="0" marR="0" marT="21497" marB="0">
                    <a:lnL w="12700">
                      <a:solidFill>
                        <a:srgbClr val="000000"/>
                      </a:solidFill>
                      <a:prstDash val="solid"/>
                    </a:lnL>
                    <a:lnT w="12700">
                      <a:solidFill>
                        <a:srgbClr val="000000"/>
                      </a:solidFill>
                      <a:prstDash val="solid"/>
                    </a:lnT>
                    <a:lnB w="19050">
                      <a:solidFill>
                        <a:srgbClr val="000000"/>
                      </a:solidFill>
                      <a:prstDash val="solid"/>
                    </a:lnB>
                    <a:solidFill>
                      <a:srgbClr val="AB8C56"/>
                    </a:solidFill>
                  </a:tcPr>
                </a:tc>
                <a:tc>
                  <a:txBody>
                    <a:bodyPr/>
                    <a:lstStyle/>
                    <a:p>
                      <a:pPr marL="529590">
                        <a:lnSpc>
                          <a:spcPct val="100000"/>
                        </a:lnSpc>
                        <a:spcBef>
                          <a:spcPts val="175"/>
                        </a:spcBef>
                      </a:pPr>
                      <a:r>
                        <a:rPr lang="cs-CZ" sz="2300">
                          <a:latin typeface="Century Gothic" pitchFamily="34" charset="0"/>
                          <a:cs typeface="Calibri"/>
                        </a:rPr>
                        <a:t>10N</a:t>
                      </a:r>
                    </a:p>
                  </a:txBody>
                  <a:tcPr marL="0" marR="0" marT="21497" marB="0">
                    <a:lnR w="19050">
                      <a:solidFill>
                        <a:srgbClr val="000000"/>
                      </a:solidFill>
                      <a:prstDash val="solid"/>
                    </a:lnR>
                    <a:lnT w="12700">
                      <a:solidFill>
                        <a:srgbClr val="000000"/>
                      </a:solidFill>
                      <a:prstDash val="solid"/>
                    </a:lnT>
                    <a:lnB w="19050">
                      <a:solidFill>
                        <a:srgbClr val="000000"/>
                      </a:solidFill>
                      <a:prstDash val="solid"/>
                    </a:lnB>
                    <a:solidFill>
                      <a:srgbClr val="AB8C56"/>
                    </a:solidFill>
                  </a:tcPr>
                </a:tc>
                <a:tc>
                  <a:txBody>
                    <a:bodyPr/>
                    <a:lstStyle/>
                    <a:p>
                      <a:pPr marL="262255">
                        <a:lnSpc>
                          <a:spcPct val="100000"/>
                        </a:lnSpc>
                        <a:spcBef>
                          <a:spcPts val="175"/>
                        </a:spcBef>
                      </a:pPr>
                      <a:r>
                        <a:rPr lang="cs-CZ" sz="2300">
                          <a:latin typeface="Century Gothic" pitchFamily="34" charset="0"/>
                          <a:cs typeface="Calibri"/>
                        </a:rPr>
                        <a:t>SVĚTLÝ ZLATÝ</a:t>
                      </a:r>
                    </a:p>
                  </a:txBody>
                  <a:tcPr marL="0" marR="0" marT="21497" marB="0">
                    <a:lnL w="1905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solidFill>
                      <a:srgbClr val="FFEA80"/>
                    </a:solidFill>
                  </a:tcPr>
                </a:tc>
                <a:extLst>
                  <a:ext uri="{0D108BD9-81ED-4DB2-BD59-A6C34878D82A}">
                    <a16:rowId xmlns:a16="http://schemas.microsoft.com/office/drawing/2014/main" xmlns="" val="10001"/>
                  </a:ext>
                </a:extLst>
              </a:tr>
              <a:tr h="348866">
                <a:tc>
                  <a:txBody>
                    <a:bodyPr/>
                    <a:lstStyle/>
                    <a:p>
                      <a:pPr marL="100965">
                        <a:lnSpc>
                          <a:spcPct val="100000"/>
                        </a:lnSpc>
                        <a:spcBef>
                          <a:spcPts val="175"/>
                        </a:spcBef>
                      </a:pPr>
                      <a:r>
                        <a:rPr lang="cs-CZ" sz="2300">
                          <a:solidFill>
                            <a:srgbClr val="FFFFFF"/>
                          </a:solidFill>
                          <a:latin typeface="Century Gothic" pitchFamily="34" charset="0"/>
                          <a:cs typeface="Calibri"/>
                        </a:rPr>
                        <a:t>9/0</a:t>
                      </a:r>
                    </a:p>
                  </a:txBody>
                  <a:tcPr marL="0" marR="0" marT="21497" marB="0">
                    <a:lnL w="12700">
                      <a:solidFill>
                        <a:srgbClr val="000000"/>
                      </a:solidFill>
                      <a:prstDash val="solid"/>
                    </a:lnL>
                    <a:lnT w="19050">
                      <a:solidFill>
                        <a:srgbClr val="000000"/>
                      </a:solidFill>
                      <a:prstDash val="solid"/>
                    </a:lnT>
                    <a:lnB w="12700">
                      <a:solidFill>
                        <a:srgbClr val="000000"/>
                      </a:solidFill>
                      <a:prstDash val="solid"/>
                    </a:lnB>
                    <a:solidFill>
                      <a:srgbClr val="735123"/>
                    </a:solidFill>
                  </a:tcPr>
                </a:tc>
                <a:tc>
                  <a:txBody>
                    <a:bodyPr/>
                    <a:lstStyle/>
                    <a:p>
                      <a:pPr marL="529590">
                        <a:lnSpc>
                          <a:spcPct val="100000"/>
                        </a:lnSpc>
                        <a:spcBef>
                          <a:spcPts val="175"/>
                        </a:spcBef>
                      </a:pPr>
                      <a:r>
                        <a:rPr lang="cs-CZ" sz="2300">
                          <a:solidFill>
                            <a:srgbClr val="FFFFFF"/>
                          </a:solidFill>
                          <a:latin typeface="Century Gothic" pitchFamily="34" charset="0"/>
                          <a:cs typeface="Calibri"/>
                        </a:rPr>
                        <a:t>9N</a:t>
                      </a:r>
                    </a:p>
                  </a:txBody>
                  <a:tcPr marL="0" marR="0" marT="21497" marB="0">
                    <a:lnR w="19050">
                      <a:solidFill>
                        <a:srgbClr val="000000"/>
                      </a:solidFill>
                      <a:prstDash val="solid"/>
                    </a:lnR>
                    <a:lnT w="19050">
                      <a:solidFill>
                        <a:srgbClr val="000000"/>
                      </a:solidFill>
                      <a:prstDash val="solid"/>
                    </a:lnT>
                    <a:lnB w="12700">
                      <a:solidFill>
                        <a:srgbClr val="000000"/>
                      </a:solidFill>
                      <a:prstDash val="solid"/>
                    </a:lnB>
                    <a:solidFill>
                      <a:srgbClr val="735123"/>
                    </a:solidFill>
                  </a:tcPr>
                </a:tc>
                <a:tc>
                  <a:txBody>
                    <a:bodyPr/>
                    <a:lstStyle/>
                    <a:p>
                      <a:pPr marL="262255">
                        <a:lnSpc>
                          <a:spcPct val="100000"/>
                        </a:lnSpc>
                        <a:spcBef>
                          <a:spcPts val="175"/>
                        </a:spcBef>
                      </a:pPr>
                      <a:r>
                        <a:rPr lang="cs-CZ" sz="2300">
                          <a:latin typeface="Century Gothic" pitchFamily="34" charset="0"/>
                          <a:cs typeface="Calibri"/>
                        </a:rPr>
                        <a:t>ZLATÝ</a:t>
                      </a:r>
                    </a:p>
                  </a:txBody>
                  <a:tcPr marL="0" marR="0" marT="21497" marB="0">
                    <a:lnL w="1905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solidFill>
                      <a:srgbClr val="FFD31A"/>
                    </a:solidFill>
                  </a:tcPr>
                </a:tc>
                <a:extLst>
                  <a:ext uri="{0D108BD9-81ED-4DB2-BD59-A6C34878D82A}">
                    <a16:rowId xmlns:a16="http://schemas.microsoft.com/office/drawing/2014/main" xmlns="" val="10002"/>
                  </a:ext>
                </a:extLst>
              </a:tr>
              <a:tr h="348866">
                <a:tc>
                  <a:txBody>
                    <a:bodyPr/>
                    <a:lstStyle/>
                    <a:p>
                      <a:pPr marL="100965">
                        <a:lnSpc>
                          <a:spcPct val="100000"/>
                        </a:lnSpc>
                        <a:spcBef>
                          <a:spcPts val="175"/>
                        </a:spcBef>
                      </a:pPr>
                      <a:r>
                        <a:rPr lang="cs-CZ" sz="2300">
                          <a:solidFill>
                            <a:srgbClr val="FFFFFF"/>
                          </a:solidFill>
                          <a:latin typeface="Century Gothic" pitchFamily="34" charset="0"/>
                          <a:cs typeface="Calibri"/>
                        </a:rPr>
                        <a:t>8/0</a:t>
                      </a:r>
                    </a:p>
                  </a:txBody>
                  <a:tcPr marL="0" marR="0" marT="21497" marB="0">
                    <a:lnL w="12700">
                      <a:solidFill>
                        <a:srgbClr val="000000"/>
                      </a:solidFill>
                      <a:prstDash val="solid"/>
                    </a:lnL>
                    <a:lnT w="12700">
                      <a:solidFill>
                        <a:srgbClr val="000000"/>
                      </a:solidFill>
                      <a:prstDash val="solid"/>
                    </a:lnT>
                    <a:lnB w="19050">
                      <a:solidFill>
                        <a:srgbClr val="000000"/>
                      </a:solidFill>
                      <a:prstDash val="solid"/>
                    </a:lnB>
                    <a:solidFill>
                      <a:srgbClr val="453123"/>
                    </a:solidFill>
                  </a:tcPr>
                </a:tc>
                <a:tc>
                  <a:txBody>
                    <a:bodyPr/>
                    <a:lstStyle/>
                    <a:p>
                      <a:pPr marL="529590">
                        <a:lnSpc>
                          <a:spcPct val="100000"/>
                        </a:lnSpc>
                        <a:spcBef>
                          <a:spcPts val="175"/>
                        </a:spcBef>
                      </a:pPr>
                      <a:r>
                        <a:rPr lang="cs-CZ" sz="2300">
                          <a:solidFill>
                            <a:srgbClr val="FFFFFF"/>
                          </a:solidFill>
                          <a:latin typeface="Century Gothic" pitchFamily="34" charset="0"/>
                          <a:cs typeface="Calibri"/>
                        </a:rPr>
                        <a:t>8N</a:t>
                      </a:r>
                    </a:p>
                  </a:txBody>
                  <a:tcPr marL="0" marR="0" marT="21497" marB="0">
                    <a:lnR w="19050">
                      <a:solidFill>
                        <a:srgbClr val="000000"/>
                      </a:solidFill>
                      <a:prstDash val="solid"/>
                    </a:lnR>
                    <a:lnT w="12700">
                      <a:solidFill>
                        <a:srgbClr val="000000"/>
                      </a:solidFill>
                      <a:prstDash val="solid"/>
                    </a:lnT>
                    <a:lnB w="19050">
                      <a:solidFill>
                        <a:srgbClr val="000000"/>
                      </a:solidFill>
                      <a:prstDash val="solid"/>
                    </a:lnB>
                    <a:solidFill>
                      <a:srgbClr val="453123"/>
                    </a:solidFill>
                  </a:tcPr>
                </a:tc>
                <a:tc>
                  <a:txBody>
                    <a:bodyPr/>
                    <a:lstStyle/>
                    <a:p>
                      <a:pPr marL="262255">
                        <a:lnSpc>
                          <a:spcPct val="100000"/>
                        </a:lnSpc>
                        <a:spcBef>
                          <a:spcPts val="175"/>
                        </a:spcBef>
                      </a:pPr>
                      <a:r>
                        <a:rPr lang="cs-CZ" sz="2300">
                          <a:solidFill>
                            <a:srgbClr val="FFFFFF"/>
                          </a:solidFill>
                          <a:latin typeface="Century Gothic" pitchFamily="34" charset="0"/>
                          <a:cs typeface="Calibri"/>
                        </a:rPr>
                        <a:t>ZLATÝ ORANŽOVÝ</a:t>
                      </a:r>
                    </a:p>
                  </a:txBody>
                  <a:tcPr marL="0" marR="0" marT="21497" marB="0">
                    <a:lnL w="1905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solidFill>
                      <a:srgbClr val="E88C00"/>
                    </a:solidFill>
                  </a:tcPr>
                </a:tc>
                <a:extLst>
                  <a:ext uri="{0D108BD9-81ED-4DB2-BD59-A6C34878D82A}">
                    <a16:rowId xmlns:a16="http://schemas.microsoft.com/office/drawing/2014/main" xmlns="" val="10003"/>
                  </a:ext>
                </a:extLst>
              </a:tr>
              <a:tr h="348866">
                <a:tc>
                  <a:txBody>
                    <a:bodyPr/>
                    <a:lstStyle/>
                    <a:p>
                      <a:pPr marL="100965">
                        <a:lnSpc>
                          <a:spcPct val="100000"/>
                        </a:lnSpc>
                        <a:spcBef>
                          <a:spcPts val="175"/>
                        </a:spcBef>
                      </a:pPr>
                      <a:r>
                        <a:rPr lang="cs-CZ" sz="2300">
                          <a:solidFill>
                            <a:srgbClr val="FFFFFF"/>
                          </a:solidFill>
                          <a:latin typeface="Century Gothic" pitchFamily="34" charset="0"/>
                          <a:cs typeface="Calibri"/>
                        </a:rPr>
                        <a:t>7/0</a:t>
                      </a:r>
                    </a:p>
                  </a:txBody>
                  <a:tcPr marL="0" marR="0" marT="21497" marB="0">
                    <a:lnL w="12700">
                      <a:solidFill>
                        <a:srgbClr val="000000"/>
                      </a:solidFill>
                      <a:prstDash val="solid"/>
                    </a:lnL>
                    <a:lnT w="19050">
                      <a:solidFill>
                        <a:srgbClr val="000000"/>
                      </a:solidFill>
                      <a:prstDash val="solid"/>
                    </a:lnT>
                    <a:lnB w="12700">
                      <a:solidFill>
                        <a:srgbClr val="000000"/>
                      </a:solidFill>
                      <a:prstDash val="solid"/>
                    </a:lnB>
                    <a:solidFill>
                      <a:srgbClr val="432E20"/>
                    </a:solidFill>
                  </a:tcPr>
                </a:tc>
                <a:tc>
                  <a:txBody>
                    <a:bodyPr/>
                    <a:lstStyle/>
                    <a:p>
                      <a:pPr marL="529590">
                        <a:lnSpc>
                          <a:spcPct val="100000"/>
                        </a:lnSpc>
                        <a:spcBef>
                          <a:spcPts val="175"/>
                        </a:spcBef>
                      </a:pPr>
                      <a:r>
                        <a:rPr lang="cs-CZ" sz="2300">
                          <a:solidFill>
                            <a:srgbClr val="FFFFFF"/>
                          </a:solidFill>
                          <a:latin typeface="Century Gothic" pitchFamily="34" charset="0"/>
                          <a:cs typeface="Calibri"/>
                        </a:rPr>
                        <a:t>7N</a:t>
                      </a:r>
                    </a:p>
                  </a:txBody>
                  <a:tcPr marL="0" marR="0" marT="21497" marB="0">
                    <a:lnR w="19050">
                      <a:solidFill>
                        <a:srgbClr val="000000"/>
                      </a:solidFill>
                      <a:prstDash val="solid"/>
                    </a:lnR>
                    <a:lnT w="19050">
                      <a:solidFill>
                        <a:srgbClr val="000000"/>
                      </a:solidFill>
                      <a:prstDash val="solid"/>
                    </a:lnT>
                    <a:lnB w="12700">
                      <a:solidFill>
                        <a:srgbClr val="000000"/>
                      </a:solidFill>
                      <a:prstDash val="solid"/>
                    </a:lnB>
                    <a:solidFill>
                      <a:srgbClr val="432E20"/>
                    </a:solidFill>
                  </a:tcPr>
                </a:tc>
                <a:tc>
                  <a:txBody>
                    <a:bodyPr/>
                    <a:lstStyle/>
                    <a:p>
                      <a:pPr marL="262255">
                        <a:lnSpc>
                          <a:spcPct val="100000"/>
                        </a:lnSpc>
                        <a:spcBef>
                          <a:spcPts val="175"/>
                        </a:spcBef>
                      </a:pPr>
                      <a:r>
                        <a:rPr lang="cs-CZ" sz="2300">
                          <a:solidFill>
                            <a:srgbClr val="FFFFFF"/>
                          </a:solidFill>
                          <a:latin typeface="Century Gothic" pitchFamily="34" charset="0"/>
                          <a:cs typeface="Calibri"/>
                        </a:rPr>
                        <a:t>ORANŽOVÝ</a:t>
                      </a:r>
                    </a:p>
                  </a:txBody>
                  <a:tcPr marL="0" marR="0" marT="21497" marB="0">
                    <a:lnL w="1905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solidFill>
                      <a:srgbClr val="DF5A12"/>
                    </a:solidFill>
                  </a:tcPr>
                </a:tc>
                <a:extLst>
                  <a:ext uri="{0D108BD9-81ED-4DB2-BD59-A6C34878D82A}">
                    <a16:rowId xmlns:a16="http://schemas.microsoft.com/office/drawing/2014/main" xmlns="" val="10004"/>
                  </a:ext>
                </a:extLst>
              </a:tr>
              <a:tr h="616772">
                <a:tc>
                  <a:txBody>
                    <a:bodyPr/>
                    <a:lstStyle/>
                    <a:p>
                      <a:pPr marL="100965">
                        <a:lnSpc>
                          <a:spcPct val="100000"/>
                        </a:lnSpc>
                        <a:spcBef>
                          <a:spcPts val="175"/>
                        </a:spcBef>
                      </a:pPr>
                      <a:r>
                        <a:rPr lang="cs-CZ" sz="2300">
                          <a:solidFill>
                            <a:srgbClr val="FFFFFF"/>
                          </a:solidFill>
                          <a:latin typeface="Century Gothic" pitchFamily="34" charset="0"/>
                          <a:cs typeface="Calibri"/>
                        </a:rPr>
                        <a:t>6/0</a:t>
                      </a:r>
                    </a:p>
                  </a:txBody>
                  <a:tcPr marL="0" marR="0" marT="21497" marB="0">
                    <a:lnL w="12700">
                      <a:solidFill>
                        <a:srgbClr val="000000"/>
                      </a:solidFill>
                      <a:prstDash val="solid"/>
                    </a:lnL>
                    <a:lnT w="12700">
                      <a:solidFill>
                        <a:srgbClr val="000000"/>
                      </a:solidFill>
                      <a:prstDash val="solid"/>
                    </a:lnT>
                    <a:lnB w="19050">
                      <a:solidFill>
                        <a:srgbClr val="000000"/>
                      </a:solidFill>
                      <a:prstDash val="solid"/>
                    </a:lnB>
                    <a:solidFill>
                      <a:srgbClr val="35231B"/>
                    </a:solidFill>
                  </a:tcPr>
                </a:tc>
                <a:tc>
                  <a:txBody>
                    <a:bodyPr/>
                    <a:lstStyle/>
                    <a:p>
                      <a:pPr marL="529590">
                        <a:lnSpc>
                          <a:spcPct val="100000"/>
                        </a:lnSpc>
                        <a:spcBef>
                          <a:spcPts val="175"/>
                        </a:spcBef>
                      </a:pPr>
                      <a:r>
                        <a:rPr lang="cs-CZ" sz="2300">
                          <a:solidFill>
                            <a:srgbClr val="FFFFFF"/>
                          </a:solidFill>
                          <a:latin typeface="Century Gothic" pitchFamily="34" charset="0"/>
                          <a:cs typeface="Calibri"/>
                        </a:rPr>
                        <a:t>6N</a:t>
                      </a:r>
                    </a:p>
                  </a:txBody>
                  <a:tcPr marL="0" marR="0" marT="21497" marB="0">
                    <a:lnR w="19050">
                      <a:solidFill>
                        <a:srgbClr val="000000"/>
                      </a:solidFill>
                      <a:prstDash val="solid"/>
                    </a:lnR>
                    <a:lnT w="12700">
                      <a:solidFill>
                        <a:srgbClr val="000000"/>
                      </a:solidFill>
                      <a:prstDash val="solid"/>
                    </a:lnT>
                    <a:lnB w="19050">
                      <a:solidFill>
                        <a:srgbClr val="000000"/>
                      </a:solidFill>
                      <a:prstDash val="solid"/>
                    </a:lnB>
                    <a:solidFill>
                      <a:srgbClr val="35231B"/>
                    </a:solidFill>
                  </a:tcPr>
                </a:tc>
                <a:tc>
                  <a:txBody>
                    <a:bodyPr/>
                    <a:lstStyle/>
                    <a:p>
                      <a:pPr marL="262255">
                        <a:lnSpc>
                          <a:spcPct val="100000"/>
                        </a:lnSpc>
                        <a:spcBef>
                          <a:spcPts val="175"/>
                        </a:spcBef>
                      </a:pPr>
                      <a:r>
                        <a:rPr lang="cs-CZ" sz="2300">
                          <a:solidFill>
                            <a:srgbClr val="FFFFFF"/>
                          </a:solidFill>
                          <a:latin typeface="Century Gothic" pitchFamily="34" charset="0"/>
                          <a:cs typeface="Calibri"/>
                        </a:rPr>
                        <a:t>ORANŽOVĚ ČERVENÝ</a:t>
                      </a:r>
                    </a:p>
                  </a:txBody>
                  <a:tcPr marL="0" marR="0" marT="21497" marB="0">
                    <a:lnL w="1905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solidFill>
                      <a:srgbClr val="C82A17"/>
                    </a:solidFill>
                  </a:tcPr>
                </a:tc>
                <a:extLst>
                  <a:ext uri="{0D108BD9-81ED-4DB2-BD59-A6C34878D82A}">
                    <a16:rowId xmlns:a16="http://schemas.microsoft.com/office/drawing/2014/main" xmlns="" val="10005"/>
                  </a:ext>
                </a:extLst>
              </a:tr>
              <a:tr h="616772">
                <a:tc>
                  <a:txBody>
                    <a:bodyPr/>
                    <a:lstStyle/>
                    <a:p>
                      <a:pPr marL="100965">
                        <a:lnSpc>
                          <a:spcPct val="100000"/>
                        </a:lnSpc>
                        <a:spcBef>
                          <a:spcPts val="175"/>
                        </a:spcBef>
                      </a:pPr>
                      <a:r>
                        <a:rPr lang="cs-CZ" sz="2300">
                          <a:solidFill>
                            <a:srgbClr val="FFFFFF"/>
                          </a:solidFill>
                          <a:latin typeface="Century Gothic" pitchFamily="34" charset="0"/>
                          <a:cs typeface="Calibri"/>
                        </a:rPr>
                        <a:t>5/0</a:t>
                      </a:r>
                    </a:p>
                  </a:txBody>
                  <a:tcPr marL="0" marR="0" marT="21497" marB="0">
                    <a:lnL w="12700">
                      <a:solidFill>
                        <a:srgbClr val="000000"/>
                      </a:solidFill>
                      <a:prstDash val="solid"/>
                    </a:lnL>
                    <a:lnT w="19050">
                      <a:solidFill>
                        <a:srgbClr val="000000"/>
                      </a:solidFill>
                      <a:prstDash val="solid"/>
                    </a:lnT>
                    <a:lnB w="19050">
                      <a:solidFill>
                        <a:srgbClr val="000000"/>
                      </a:solidFill>
                      <a:prstDash val="solid"/>
                    </a:lnB>
                    <a:solidFill>
                      <a:srgbClr val="2A2018"/>
                    </a:solidFill>
                  </a:tcPr>
                </a:tc>
                <a:tc>
                  <a:txBody>
                    <a:bodyPr/>
                    <a:lstStyle/>
                    <a:p>
                      <a:pPr marL="529590">
                        <a:lnSpc>
                          <a:spcPct val="100000"/>
                        </a:lnSpc>
                        <a:spcBef>
                          <a:spcPts val="175"/>
                        </a:spcBef>
                      </a:pPr>
                      <a:r>
                        <a:rPr lang="cs-CZ" sz="2300">
                          <a:solidFill>
                            <a:srgbClr val="FFFFFF"/>
                          </a:solidFill>
                          <a:latin typeface="Century Gothic" pitchFamily="34" charset="0"/>
                          <a:cs typeface="Calibri"/>
                        </a:rPr>
                        <a:t>5N</a:t>
                      </a:r>
                    </a:p>
                  </a:txBody>
                  <a:tcPr marL="0" marR="0" marT="21497" marB="0">
                    <a:lnR w="19050">
                      <a:solidFill>
                        <a:srgbClr val="000000"/>
                      </a:solidFill>
                      <a:prstDash val="solid"/>
                    </a:lnR>
                    <a:lnT w="19050">
                      <a:solidFill>
                        <a:srgbClr val="000000"/>
                      </a:solidFill>
                      <a:prstDash val="solid"/>
                    </a:lnT>
                    <a:lnB w="19050">
                      <a:solidFill>
                        <a:srgbClr val="000000"/>
                      </a:solidFill>
                      <a:prstDash val="solid"/>
                    </a:lnB>
                    <a:solidFill>
                      <a:srgbClr val="2A2018"/>
                    </a:solidFill>
                  </a:tcPr>
                </a:tc>
                <a:tc>
                  <a:txBody>
                    <a:bodyPr/>
                    <a:lstStyle/>
                    <a:p>
                      <a:pPr marL="262255">
                        <a:lnSpc>
                          <a:spcPct val="100000"/>
                        </a:lnSpc>
                        <a:spcBef>
                          <a:spcPts val="175"/>
                        </a:spcBef>
                      </a:pPr>
                      <a:r>
                        <a:rPr lang="cs-CZ" sz="2300">
                          <a:solidFill>
                            <a:srgbClr val="FFFFFF"/>
                          </a:solidFill>
                          <a:latin typeface="Century Gothic" pitchFamily="34" charset="0"/>
                          <a:cs typeface="Calibri"/>
                        </a:rPr>
                        <a:t>ČERVENĚ ORANŽOVÝ</a:t>
                      </a:r>
                    </a:p>
                  </a:txBody>
                  <a:tcPr marL="0" marR="0" marT="21497" marB="0">
                    <a:lnL w="1905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C11B18"/>
                    </a:solidFill>
                  </a:tcPr>
                </a:tc>
                <a:extLst>
                  <a:ext uri="{0D108BD9-81ED-4DB2-BD59-A6C34878D82A}">
                    <a16:rowId xmlns:a16="http://schemas.microsoft.com/office/drawing/2014/main" xmlns="" val="10006"/>
                  </a:ext>
                </a:extLst>
              </a:tr>
              <a:tr h="348866">
                <a:tc>
                  <a:txBody>
                    <a:bodyPr/>
                    <a:lstStyle/>
                    <a:p>
                      <a:pPr marL="100965">
                        <a:lnSpc>
                          <a:spcPct val="100000"/>
                        </a:lnSpc>
                        <a:spcBef>
                          <a:spcPts val="175"/>
                        </a:spcBef>
                      </a:pPr>
                      <a:r>
                        <a:rPr lang="cs-CZ" sz="2300">
                          <a:solidFill>
                            <a:srgbClr val="FFFFFF"/>
                          </a:solidFill>
                          <a:latin typeface="Century Gothic" pitchFamily="34" charset="0"/>
                          <a:cs typeface="Calibri"/>
                        </a:rPr>
                        <a:t>4/0</a:t>
                      </a:r>
                    </a:p>
                  </a:txBody>
                  <a:tcPr marL="0" marR="0" marT="21497" marB="0">
                    <a:lnL w="12700">
                      <a:solidFill>
                        <a:srgbClr val="000000"/>
                      </a:solidFill>
                      <a:prstDash val="solid"/>
                    </a:lnL>
                    <a:lnT w="19050">
                      <a:solidFill>
                        <a:srgbClr val="000000"/>
                      </a:solidFill>
                      <a:prstDash val="solid"/>
                    </a:lnT>
                    <a:lnB w="12700">
                      <a:solidFill>
                        <a:srgbClr val="000000"/>
                      </a:solidFill>
                      <a:prstDash val="solid"/>
                    </a:lnB>
                    <a:solidFill>
                      <a:srgbClr val="251D1B"/>
                    </a:solidFill>
                  </a:tcPr>
                </a:tc>
                <a:tc>
                  <a:txBody>
                    <a:bodyPr/>
                    <a:lstStyle/>
                    <a:p>
                      <a:pPr marL="529590">
                        <a:lnSpc>
                          <a:spcPct val="100000"/>
                        </a:lnSpc>
                        <a:spcBef>
                          <a:spcPts val="175"/>
                        </a:spcBef>
                      </a:pPr>
                      <a:r>
                        <a:rPr lang="cs-CZ" sz="2300">
                          <a:solidFill>
                            <a:srgbClr val="FFFFFF"/>
                          </a:solidFill>
                          <a:latin typeface="Century Gothic" pitchFamily="34" charset="0"/>
                          <a:cs typeface="Calibri"/>
                        </a:rPr>
                        <a:t>4N</a:t>
                      </a:r>
                    </a:p>
                  </a:txBody>
                  <a:tcPr marL="0" marR="0" marT="21497" marB="0">
                    <a:lnR w="19050">
                      <a:solidFill>
                        <a:srgbClr val="000000"/>
                      </a:solidFill>
                      <a:prstDash val="solid"/>
                    </a:lnR>
                    <a:lnT w="19050">
                      <a:solidFill>
                        <a:srgbClr val="000000"/>
                      </a:solidFill>
                      <a:prstDash val="solid"/>
                    </a:lnT>
                    <a:lnB w="12700">
                      <a:solidFill>
                        <a:srgbClr val="000000"/>
                      </a:solidFill>
                      <a:prstDash val="solid"/>
                    </a:lnB>
                    <a:solidFill>
                      <a:srgbClr val="251D1B"/>
                    </a:solidFill>
                  </a:tcPr>
                </a:tc>
                <a:tc>
                  <a:txBody>
                    <a:bodyPr/>
                    <a:lstStyle/>
                    <a:p>
                      <a:pPr marL="262255">
                        <a:lnSpc>
                          <a:spcPct val="100000"/>
                        </a:lnSpc>
                        <a:spcBef>
                          <a:spcPts val="175"/>
                        </a:spcBef>
                      </a:pPr>
                      <a:r>
                        <a:rPr lang="cs-CZ" sz="2300">
                          <a:solidFill>
                            <a:srgbClr val="FFFFFF"/>
                          </a:solidFill>
                          <a:latin typeface="Century Gothic" pitchFamily="34" charset="0"/>
                          <a:cs typeface="Calibri"/>
                        </a:rPr>
                        <a:t>ČERVENÝ</a:t>
                      </a:r>
                    </a:p>
                  </a:txBody>
                  <a:tcPr marL="0" marR="0" marT="21497" marB="0">
                    <a:lnL w="1905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solidFill>
                      <a:srgbClr val="9D1A16"/>
                    </a:solidFill>
                  </a:tcPr>
                </a:tc>
                <a:extLst>
                  <a:ext uri="{0D108BD9-81ED-4DB2-BD59-A6C34878D82A}">
                    <a16:rowId xmlns:a16="http://schemas.microsoft.com/office/drawing/2014/main" xmlns="" val="10007"/>
                  </a:ext>
                </a:extLst>
              </a:tr>
              <a:tr h="348866">
                <a:tc>
                  <a:txBody>
                    <a:bodyPr/>
                    <a:lstStyle/>
                    <a:p>
                      <a:pPr marL="100965">
                        <a:lnSpc>
                          <a:spcPct val="100000"/>
                        </a:lnSpc>
                        <a:spcBef>
                          <a:spcPts val="175"/>
                        </a:spcBef>
                      </a:pPr>
                      <a:r>
                        <a:rPr lang="cs-CZ" sz="2300">
                          <a:solidFill>
                            <a:srgbClr val="FFFFFF"/>
                          </a:solidFill>
                          <a:latin typeface="Century Gothic" pitchFamily="34" charset="0"/>
                          <a:cs typeface="Calibri"/>
                        </a:rPr>
                        <a:t>3/0</a:t>
                      </a:r>
                    </a:p>
                  </a:txBody>
                  <a:tcPr marL="0" marR="0" marT="21497" marB="0">
                    <a:lnL w="12700">
                      <a:solidFill>
                        <a:srgbClr val="000000"/>
                      </a:solidFill>
                      <a:prstDash val="solid"/>
                    </a:lnL>
                    <a:lnT w="12700">
                      <a:solidFill>
                        <a:srgbClr val="000000"/>
                      </a:solidFill>
                      <a:prstDash val="solid"/>
                    </a:lnT>
                    <a:lnB w="19050">
                      <a:solidFill>
                        <a:srgbClr val="000000"/>
                      </a:solidFill>
                      <a:prstDash val="solid"/>
                    </a:lnB>
                    <a:solidFill>
                      <a:srgbClr val="1D1915"/>
                    </a:solidFill>
                  </a:tcPr>
                </a:tc>
                <a:tc>
                  <a:txBody>
                    <a:bodyPr/>
                    <a:lstStyle/>
                    <a:p>
                      <a:pPr marL="529590">
                        <a:lnSpc>
                          <a:spcPct val="100000"/>
                        </a:lnSpc>
                        <a:spcBef>
                          <a:spcPts val="175"/>
                        </a:spcBef>
                      </a:pPr>
                      <a:r>
                        <a:rPr lang="cs-CZ" sz="2300">
                          <a:solidFill>
                            <a:srgbClr val="FFFFFF"/>
                          </a:solidFill>
                          <a:latin typeface="Century Gothic" pitchFamily="34" charset="0"/>
                          <a:cs typeface="Calibri"/>
                        </a:rPr>
                        <a:t>3N</a:t>
                      </a:r>
                    </a:p>
                  </a:txBody>
                  <a:tcPr marL="0" marR="0" marT="21497" marB="0">
                    <a:lnR w="19050">
                      <a:solidFill>
                        <a:srgbClr val="000000"/>
                      </a:solidFill>
                      <a:prstDash val="solid"/>
                    </a:lnR>
                    <a:lnT w="12700">
                      <a:solidFill>
                        <a:srgbClr val="000000"/>
                      </a:solidFill>
                      <a:prstDash val="solid"/>
                    </a:lnT>
                    <a:lnB w="19050">
                      <a:solidFill>
                        <a:srgbClr val="000000"/>
                      </a:solidFill>
                      <a:prstDash val="solid"/>
                    </a:lnB>
                    <a:solidFill>
                      <a:srgbClr val="1D1915"/>
                    </a:solidFill>
                  </a:tcPr>
                </a:tc>
                <a:tc>
                  <a:txBody>
                    <a:bodyPr/>
                    <a:lstStyle/>
                    <a:p>
                      <a:pPr marL="262255">
                        <a:lnSpc>
                          <a:spcPct val="100000"/>
                        </a:lnSpc>
                        <a:spcBef>
                          <a:spcPts val="175"/>
                        </a:spcBef>
                      </a:pPr>
                      <a:r>
                        <a:rPr lang="cs-CZ" sz="2300">
                          <a:solidFill>
                            <a:srgbClr val="FFFFFF"/>
                          </a:solidFill>
                          <a:latin typeface="Century Gothic" pitchFamily="34" charset="0"/>
                          <a:cs typeface="Calibri"/>
                        </a:rPr>
                        <a:t>TMAVĚ ČERVENÝ</a:t>
                      </a:r>
                    </a:p>
                  </a:txBody>
                  <a:tcPr marL="0" marR="0" marT="21497" marB="0">
                    <a:lnL w="1905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solidFill>
                      <a:srgbClr val="811810"/>
                    </a:solidFill>
                  </a:tcPr>
                </a:tc>
                <a:extLst>
                  <a:ext uri="{0D108BD9-81ED-4DB2-BD59-A6C34878D82A}">
                    <a16:rowId xmlns:a16="http://schemas.microsoft.com/office/drawing/2014/main" xmlns="" val="10008"/>
                  </a:ext>
                </a:extLst>
              </a:tr>
              <a:tr h="348866">
                <a:tc>
                  <a:txBody>
                    <a:bodyPr/>
                    <a:lstStyle/>
                    <a:p>
                      <a:pPr marL="100965">
                        <a:lnSpc>
                          <a:spcPct val="100000"/>
                        </a:lnSpc>
                        <a:spcBef>
                          <a:spcPts val="175"/>
                        </a:spcBef>
                      </a:pPr>
                      <a:r>
                        <a:rPr lang="cs-CZ" sz="2300">
                          <a:solidFill>
                            <a:srgbClr val="FFFFFF"/>
                          </a:solidFill>
                          <a:latin typeface="Century Gothic" pitchFamily="34" charset="0"/>
                          <a:cs typeface="Calibri"/>
                        </a:rPr>
                        <a:t>1/0</a:t>
                      </a:r>
                    </a:p>
                  </a:txBody>
                  <a:tcPr marL="0" marR="0" marT="21497" marB="0">
                    <a:lnL w="12700">
                      <a:solidFill>
                        <a:srgbClr val="000000"/>
                      </a:solidFill>
                      <a:prstDash val="solid"/>
                    </a:lnL>
                    <a:lnT w="19050">
                      <a:solidFill>
                        <a:srgbClr val="000000"/>
                      </a:solidFill>
                      <a:prstDash val="solid"/>
                    </a:lnT>
                    <a:lnB w="12700">
                      <a:solidFill>
                        <a:srgbClr val="000000"/>
                      </a:solidFill>
                      <a:prstDash val="solid"/>
                    </a:lnB>
                    <a:solidFill>
                      <a:srgbClr val="1C1A15"/>
                    </a:solidFill>
                  </a:tcPr>
                </a:tc>
                <a:tc>
                  <a:txBody>
                    <a:bodyPr/>
                    <a:lstStyle/>
                    <a:p>
                      <a:pPr marL="529590">
                        <a:lnSpc>
                          <a:spcPct val="100000"/>
                        </a:lnSpc>
                        <a:spcBef>
                          <a:spcPts val="175"/>
                        </a:spcBef>
                      </a:pPr>
                      <a:r>
                        <a:rPr lang="cs-CZ" sz="2300">
                          <a:solidFill>
                            <a:srgbClr val="FFFFFF"/>
                          </a:solidFill>
                          <a:latin typeface="Century Gothic" pitchFamily="34" charset="0"/>
                          <a:cs typeface="Calibri"/>
                        </a:rPr>
                        <a:t>1N</a:t>
                      </a:r>
                    </a:p>
                  </a:txBody>
                  <a:tcPr marL="0" marR="0" marT="21497" marB="0">
                    <a:lnR w="19050">
                      <a:solidFill>
                        <a:srgbClr val="000000"/>
                      </a:solidFill>
                      <a:prstDash val="solid"/>
                    </a:lnR>
                    <a:lnT w="19050">
                      <a:solidFill>
                        <a:srgbClr val="000000"/>
                      </a:solidFill>
                      <a:prstDash val="solid"/>
                    </a:lnT>
                    <a:lnB w="12700">
                      <a:solidFill>
                        <a:srgbClr val="000000"/>
                      </a:solidFill>
                      <a:prstDash val="solid"/>
                    </a:lnB>
                    <a:solidFill>
                      <a:srgbClr val="1C1A15"/>
                    </a:solidFill>
                  </a:tcPr>
                </a:tc>
                <a:tc>
                  <a:txBody>
                    <a:bodyPr/>
                    <a:lstStyle/>
                    <a:p>
                      <a:pPr marL="262255">
                        <a:lnSpc>
                          <a:spcPct val="100000"/>
                        </a:lnSpc>
                        <a:spcBef>
                          <a:spcPts val="175"/>
                        </a:spcBef>
                      </a:pPr>
                      <a:r>
                        <a:rPr lang="cs-CZ" sz="2300" dirty="0">
                          <a:solidFill>
                            <a:srgbClr val="FFFFFF"/>
                          </a:solidFill>
                          <a:latin typeface="Century Gothic" pitchFamily="34" charset="0"/>
                          <a:cs typeface="Calibri"/>
                        </a:rPr>
                        <a:t>HNĚDĚ ČERNÝ</a:t>
                      </a:r>
                    </a:p>
                  </a:txBody>
                  <a:tcPr marL="0" marR="0" marT="21497" marB="0">
                    <a:lnL w="1905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solidFill>
                      <a:srgbClr val="541E11"/>
                    </a:solidFill>
                  </a:tcPr>
                </a:tc>
                <a:extLst>
                  <a:ext uri="{0D108BD9-81ED-4DB2-BD59-A6C34878D82A}">
                    <a16:rowId xmlns:a16="http://schemas.microsoft.com/office/drawing/2014/main" xmlns="" val="10009"/>
                  </a:ext>
                </a:extLst>
              </a:tr>
            </a:tbl>
          </a:graphicData>
        </a:graphic>
      </p:graphicFrame>
      <p:sp>
        <p:nvSpPr>
          <p:cNvPr id="8" name="object 10"/>
          <p:cNvSpPr txBox="1"/>
          <p:nvPr/>
        </p:nvSpPr>
        <p:spPr>
          <a:xfrm>
            <a:off x="573046" y="8877328"/>
            <a:ext cx="8593650" cy="657747"/>
          </a:xfrm>
          <a:prstGeom prst="rect">
            <a:avLst/>
          </a:prstGeom>
        </p:spPr>
        <p:txBody>
          <a:bodyPr wrap="square" lIns="0" tIns="11306" rIns="0" bIns="0">
            <a:spAutoFit/>
          </a:bodyPr>
          <a:lstStyle/>
          <a:p>
            <a:pPr marL="11306" fontAlgn="auto">
              <a:spcBef>
                <a:spcPts val="89"/>
              </a:spcBef>
              <a:spcAft>
                <a:spcPts val="0"/>
              </a:spcAft>
              <a:defRPr/>
            </a:pPr>
            <a:r>
              <a:rPr lang="cs-CZ" sz="2100" b="1">
                <a:latin typeface="Century Gothic" pitchFamily="34" charset="0"/>
                <a:cs typeface="Calibri"/>
              </a:rPr>
              <a:t>OBNOVENÍ PIGMENTACE VLASŮ – MÍCHACÍ POMĚR</a:t>
            </a:r>
          </a:p>
          <a:p>
            <a:pPr marL="11306" fontAlgn="auto">
              <a:spcBef>
                <a:spcPts val="0"/>
              </a:spcBef>
              <a:spcAft>
                <a:spcPts val="0"/>
              </a:spcAft>
              <a:defRPr/>
            </a:pPr>
            <a:r>
              <a:rPr lang="cs-CZ" sz="2100">
                <a:latin typeface="Century Gothic" pitchFamily="34" charset="0"/>
                <a:cs typeface="Calibri"/>
              </a:rPr>
              <a:t>FORMULE: repigmentační odstín 10 g + Clear 10 g</a:t>
            </a: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6" name="object 4"/>
          <p:cNvSpPr txBox="1">
            <a:spLocks noChangeArrowheads="1"/>
          </p:cNvSpPr>
          <p:nvPr/>
        </p:nvSpPr>
        <p:spPr bwMode="auto">
          <a:xfrm>
            <a:off x="594765" y="1289154"/>
            <a:ext cx="11924623" cy="673136"/>
          </a:xfrm>
          <a:prstGeom prst="rect">
            <a:avLst/>
          </a:prstGeom>
          <a:noFill/>
          <a:ln w="9525">
            <a:noFill/>
            <a:miter lim="800000"/>
            <a:headEnd/>
            <a:tailEnd/>
          </a:ln>
        </p:spPr>
        <p:txBody>
          <a:bodyPr lIns="0" tIns="11306" rIns="0" bIns="0">
            <a:spAutoFit/>
          </a:bodyPr>
          <a:lstStyle/>
          <a:p>
            <a:pPr marL="11306">
              <a:spcBef>
                <a:spcPts val="0"/>
              </a:spcBef>
            </a:pPr>
            <a:endParaRPr lang="en-US" sz="500" b="1" dirty="0">
              <a:latin typeface="Century Gothic" pitchFamily="34" charset="0"/>
            </a:endParaRPr>
          </a:p>
          <a:p>
            <a:pPr marL="11306">
              <a:spcBef>
                <a:spcPts val="0"/>
              </a:spcBef>
            </a:pPr>
            <a:r>
              <a:rPr lang="cs-CZ" sz="2800" b="1">
                <a:latin typeface="Century Gothic" pitchFamily="34" charset="0"/>
              </a:rPr>
              <a:t>Repigmentace</a:t>
            </a:r>
          </a:p>
          <a:p>
            <a:pPr marL="11306">
              <a:spcBef>
                <a:spcPts val="0"/>
              </a:spcBef>
            </a:pPr>
            <a:endParaRPr lang="en-US" sz="1000" b="1" dirty="0">
              <a:latin typeface="Century Gothic" pitchFamily="34" charset="0"/>
            </a:endParaRPr>
          </a:p>
        </p:txBody>
      </p:sp>
      <p:sp>
        <p:nvSpPr>
          <p:cNvPr id="7" name="object 13"/>
          <p:cNvSpPr txBox="1">
            <a:spLocks noChangeArrowheads="1"/>
          </p:cNvSpPr>
          <p:nvPr/>
        </p:nvSpPr>
        <p:spPr bwMode="auto">
          <a:xfrm>
            <a:off x="5945219" y="4825251"/>
            <a:ext cx="2688441" cy="368374"/>
          </a:xfrm>
          <a:prstGeom prst="rect">
            <a:avLst/>
          </a:prstGeom>
          <a:noFill/>
          <a:ln w="9525">
            <a:noFill/>
            <a:miter lim="800000"/>
            <a:headEnd/>
            <a:tailEnd/>
          </a:ln>
        </p:spPr>
        <p:txBody>
          <a:bodyPr lIns="0" tIns="11306" rIns="0" bIns="0">
            <a:spAutoFit/>
          </a:bodyPr>
          <a:lstStyle/>
          <a:p>
            <a:pPr marL="11306">
              <a:lnSpc>
                <a:spcPct val="130000"/>
              </a:lnSpc>
              <a:spcBef>
                <a:spcPts val="89"/>
              </a:spcBef>
            </a:pPr>
            <a:r>
              <a:rPr lang="cs-CZ" sz="2000">
                <a:latin typeface="Century Gothic" pitchFamily="34" charset="0"/>
              </a:rPr>
              <a:t>OXYMILK 5 VOL. 20 g</a:t>
            </a:r>
          </a:p>
        </p:txBody>
      </p:sp>
      <p:sp>
        <p:nvSpPr>
          <p:cNvPr id="8" name="object 14"/>
          <p:cNvSpPr txBox="1">
            <a:spLocks noChangeArrowheads="1"/>
          </p:cNvSpPr>
          <p:nvPr/>
        </p:nvSpPr>
        <p:spPr bwMode="auto">
          <a:xfrm>
            <a:off x="7782610" y="2090718"/>
            <a:ext cx="1856305" cy="428325"/>
          </a:xfrm>
          <a:prstGeom prst="rect">
            <a:avLst/>
          </a:prstGeom>
          <a:noFill/>
          <a:ln w="9525">
            <a:noFill/>
            <a:miter lim="800000"/>
            <a:headEnd/>
            <a:tailEnd/>
          </a:ln>
        </p:spPr>
        <p:txBody>
          <a:bodyPr lIns="0" tIns="11306" rIns="0" bIns="0">
            <a:spAutoFit/>
          </a:bodyPr>
          <a:lstStyle/>
          <a:p>
            <a:pPr marL="11306" indent="185129">
              <a:lnSpc>
                <a:spcPct val="129000"/>
              </a:lnSpc>
              <a:spcBef>
                <a:spcPts val="89"/>
              </a:spcBef>
            </a:pPr>
            <a:r>
              <a:rPr lang="cs-CZ" sz="2100">
                <a:latin typeface="Corbel" pitchFamily="34" charset="0"/>
              </a:rPr>
              <a:t>SMÍCHEJ A PŘIDEJ</a:t>
            </a:r>
          </a:p>
        </p:txBody>
      </p:sp>
      <p:sp>
        <p:nvSpPr>
          <p:cNvPr id="10" name="object 18"/>
          <p:cNvSpPr txBox="1"/>
          <p:nvPr/>
        </p:nvSpPr>
        <p:spPr>
          <a:xfrm>
            <a:off x="9347232" y="4662486"/>
            <a:ext cx="3584588" cy="701972"/>
          </a:xfrm>
          <a:prstGeom prst="rect">
            <a:avLst/>
          </a:prstGeom>
        </p:spPr>
        <p:txBody>
          <a:bodyPr lIns="0" tIns="47483" rIns="0" bIns="0">
            <a:spAutoFit/>
          </a:bodyPr>
          <a:lstStyle/>
          <a:p>
            <a:pPr marL="408695" fontAlgn="auto">
              <a:spcBef>
                <a:spcPts val="374"/>
              </a:spcBef>
              <a:spcAft>
                <a:spcPts val="0"/>
              </a:spcAft>
              <a:defRPr/>
            </a:pPr>
            <a:r>
              <a:rPr lang="cs-CZ" sz="2000">
                <a:latin typeface="Century Gothic" pitchFamily="34" charset="0"/>
                <a:cs typeface="Gotham Book"/>
              </a:rPr>
              <a:t>BOOSTER 01 / 02</a:t>
            </a:r>
          </a:p>
          <a:p>
            <a:pPr marL="11306" fontAlgn="auto">
              <a:spcBef>
                <a:spcPts val="285"/>
              </a:spcBef>
              <a:spcAft>
                <a:spcPts val="0"/>
              </a:spcAft>
              <a:defRPr/>
            </a:pPr>
            <a:r>
              <a:rPr lang="cs-CZ" sz="2000">
                <a:latin typeface="Century Gothic" pitchFamily="34" charset="0"/>
                <a:cs typeface="Gotham Book"/>
              </a:rPr>
              <a:t>2 g (10 % BARVY)</a:t>
            </a:r>
          </a:p>
        </p:txBody>
      </p:sp>
      <p:sp>
        <p:nvSpPr>
          <p:cNvPr id="11" name="object 19"/>
          <p:cNvSpPr>
            <a:spLocks noChangeArrowheads="1"/>
          </p:cNvSpPr>
          <p:nvPr/>
        </p:nvSpPr>
        <p:spPr bwMode="auto">
          <a:xfrm>
            <a:off x="10485906" y="2285151"/>
            <a:ext cx="945716" cy="2232402"/>
          </a:xfrm>
          <a:prstGeom prst="rect">
            <a:avLst/>
          </a:prstGeom>
          <a:blipFill dpi="0" rotWithShape="1">
            <a:blip r:embed="rId4"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12" name="object 20"/>
          <p:cNvSpPr>
            <a:spLocks noChangeArrowheads="1"/>
          </p:cNvSpPr>
          <p:nvPr/>
        </p:nvSpPr>
        <p:spPr bwMode="auto">
          <a:xfrm>
            <a:off x="1051243" y="2520776"/>
            <a:ext cx="898431" cy="1823264"/>
          </a:xfrm>
          <a:prstGeom prst="rect">
            <a:avLst/>
          </a:prstGeom>
          <a:blipFill dpi="0" rotWithShape="1">
            <a:blip r:embed="rId5"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13" name="object 21"/>
          <p:cNvSpPr>
            <a:spLocks noChangeArrowheads="1"/>
          </p:cNvSpPr>
          <p:nvPr/>
        </p:nvSpPr>
        <p:spPr bwMode="auto">
          <a:xfrm>
            <a:off x="3484312" y="2533589"/>
            <a:ext cx="898431" cy="1823264"/>
          </a:xfrm>
          <a:prstGeom prst="rect">
            <a:avLst/>
          </a:prstGeom>
          <a:blipFill dpi="0" rotWithShape="1">
            <a:blip r:embed="rId6"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16" name="object 22"/>
          <p:cNvSpPr txBox="1">
            <a:spLocks noChangeArrowheads="1"/>
          </p:cNvSpPr>
          <p:nvPr/>
        </p:nvSpPr>
        <p:spPr bwMode="auto">
          <a:xfrm>
            <a:off x="2405728" y="3343699"/>
            <a:ext cx="484080" cy="503859"/>
          </a:xfrm>
          <a:prstGeom prst="rect">
            <a:avLst/>
          </a:prstGeom>
          <a:noFill/>
          <a:ln w="9525">
            <a:noFill/>
            <a:miter lim="800000"/>
            <a:headEnd/>
            <a:tailEnd/>
          </a:ln>
        </p:spPr>
        <p:txBody>
          <a:bodyPr lIns="0" tIns="11306" rIns="0" bIns="0">
            <a:spAutoFit/>
          </a:bodyPr>
          <a:lstStyle/>
          <a:p>
            <a:pPr algn="r">
              <a:spcBef>
                <a:spcPts val="89"/>
              </a:spcBef>
            </a:pPr>
            <a:r>
              <a:rPr lang="cs-CZ" sz="3200">
                <a:latin typeface="Calibri" pitchFamily="34" charset="0"/>
              </a:rPr>
              <a:t>+</a:t>
            </a:r>
          </a:p>
        </p:txBody>
      </p:sp>
      <p:sp>
        <p:nvSpPr>
          <p:cNvPr id="17" name="object 23"/>
          <p:cNvSpPr txBox="1">
            <a:spLocks noChangeArrowheads="1"/>
          </p:cNvSpPr>
          <p:nvPr/>
        </p:nvSpPr>
        <p:spPr bwMode="auto">
          <a:xfrm>
            <a:off x="3119300" y="4879761"/>
            <a:ext cx="2112347" cy="319193"/>
          </a:xfrm>
          <a:prstGeom prst="rect">
            <a:avLst/>
          </a:prstGeom>
          <a:noFill/>
          <a:ln w="9525">
            <a:noFill/>
            <a:miter lim="800000"/>
            <a:headEnd/>
            <a:tailEnd/>
          </a:ln>
        </p:spPr>
        <p:txBody>
          <a:bodyPr lIns="0" tIns="11306" rIns="0" bIns="0">
            <a:spAutoFit/>
          </a:bodyPr>
          <a:lstStyle/>
          <a:p>
            <a:pPr>
              <a:spcBef>
                <a:spcPts val="801"/>
              </a:spcBef>
            </a:pPr>
            <a:r>
              <a:rPr lang="cs-CZ" sz="2000">
                <a:latin typeface="Century Gothic" pitchFamily="34" charset="0"/>
              </a:rPr>
              <a:t>CLEAR 10 g</a:t>
            </a:r>
          </a:p>
        </p:txBody>
      </p:sp>
      <p:sp>
        <p:nvSpPr>
          <p:cNvPr id="19" name="object 24"/>
          <p:cNvSpPr>
            <a:spLocks noChangeArrowheads="1"/>
          </p:cNvSpPr>
          <p:nvPr/>
        </p:nvSpPr>
        <p:spPr bwMode="auto">
          <a:xfrm>
            <a:off x="6254200" y="1733528"/>
            <a:ext cx="1040288" cy="2891511"/>
          </a:xfrm>
          <a:prstGeom prst="rect">
            <a:avLst/>
          </a:prstGeom>
          <a:blipFill dpi="0" rotWithShape="1">
            <a:blip r:embed="rId7"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20" name="object 22"/>
          <p:cNvSpPr txBox="1">
            <a:spLocks noChangeArrowheads="1"/>
          </p:cNvSpPr>
          <p:nvPr/>
        </p:nvSpPr>
        <p:spPr bwMode="auto">
          <a:xfrm>
            <a:off x="805465" y="4878993"/>
            <a:ext cx="1600263" cy="319193"/>
          </a:xfrm>
          <a:prstGeom prst="rect">
            <a:avLst/>
          </a:prstGeom>
          <a:noFill/>
          <a:ln w="9525">
            <a:noFill/>
            <a:miter lim="800000"/>
            <a:headEnd/>
            <a:tailEnd/>
          </a:ln>
        </p:spPr>
        <p:txBody>
          <a:bodyPr lIns="0" tIns="11306" rIns="0" bIns="0">
            <a:spAutoFit/>
          </a:bodyPr>
          <a:lstStyle/>
          <a:p>
            <a:pPr>
              <a:spcBef>
                <a:spcPts val="801"/>
              </a:spcBef>
            </a:pPr>
            <a:r>
              <a:rPr lang="cs-CZ" sz="2000">
                <a:latin typeface="Century Gothic" pitchFamily="34" charset="0"/>
              </a:rPr>
              <a:t>FARBA 10 g</a:t>
            </a:r>
          </a:p>
        </p:txBody>
      </p:sp>
      <p:sp>
        <p:nvSpPr>
          <p:cNvPr id="22" name="object 23"/>
          <p:cNvSpPr txBox="1">
            <a:spLocks noChangeArrowheads="1"/>
          </p:cNvSpPr>
          <p:nvPr/>
        </p:nvSpPr>
        <p:spPr bwMode="auto">
          <a:xfrm>
            <a:off x="4902138" y="3343699"/>
            <a:ext cx="442739" cy="503859"/>
          </a:xfrm>
          <a:prstGeom prst="rect">
            <a:avLst/>
          </a:prstGeom>
          <a:noFill/>
          <a:ln w="9525">
            <a:noFill/>
            <a:miter lim="800000"/>
            <a:headEnd/>
            <a:tailEnd/>
          </a:ln>
        </p:spPr>
        <p:txBody>
          <a:bodyPr lIns="0" tIns="11306" rIns="0" bIns="0">
            <a:spAutoFit/>
          </a:bodyPr>
          <a:lstStyle/>
          <a:p>
            <a:pPr algn="r">
              <a:spcBef>
                <a:spcPts val="89"/>
              </a:spcBef>
            </a:pPr>
            <a:r>
              <a:rPr lang="cs-CZ" sz="3200">
                <a:latin typeface="Calibri" pitchFamily="34" charset="0"/>
              </a:rPr>
              <a:t>+</a:t>
            </a:r>
          </a:p>
        </p:txBody>
      </p:sp>
      <p:sp>
        <p:nvSpPr>
          <p:cNvPr id="23" name="Freccia a destra 22"/>
          <p:cNvSpPr/>
          <p:nvPr/>
        </p:nvSpPr>
        <p:spPr>
          <a:xfrm>
            <a:off x="8359788" y="3019412"/>
            <a:ext cx="785818" cy="642942"/>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object 11"/>
          <p:cNvSpPr txBox="1">
            <a:spLocks noChangeArrowheads="1"/>
          </p:cNvSpPr>
          <p:nvPr/>
        </p:nvSpPr>
        <p:spPr bwMode="auto">
          <a:xfrm>
            <a:off x="613434" y="5613848"/>
            <a:ext cx="11969964" cy="3414143"/>
          </a:xfrm>
          <a:prstGeom prst="rect">
            <a:avLst/>
          </a:prstGeom>
          <a:noFill/>
          <a:ln w="9525">
            <a:noFill/>
            <a:miter lim="800000"/>
            <a:headEnd/>
            <a:tailEnd/>
          </a:ln>
        </p:spPr>
        <p:txBody>
          <a:bodyPr wrap="square" lIns="0" tIns="11306" rIns="0" bIns="0">
            <a:spAutoFit/>
          </a:bodyPr>
          <a:lstStyle/>
          <a:p>
            <a:pPr marL="11306">
              <a:spcBef>
                <a:spcPts val="89"/>
              </a:spcBef>
            </a:pPr>
            <a:r>
              <a:rPr lang="cs-CZ" sz="2500" b="1">
                <a:latin typeface="Century Gothic" pitchFamily="34" charset="0"/>
              </a:rPr>
              <a:t>POSTUP</a:t>
            </a:r>
          </a:p>
          <a:p>
            <a:pPr marL="11306">
              <a:spcBef>
                <a:spcPts val="89"/>
              </a:spcBef>
            </a:pPr>
            <a:endParaRPr lang="it-IT" sz="2400" b="1" dirty="0">
              <a:latin typeface="Century Gothic" pitchFamily="34" charset="0"/>
              <a:cs typeface="Times New Roman" pitchFamily="18" charset="0"/>
            </a:endParaRPr>
          </a:p>
          <a:p>
            <a:pPr marL="11306">
              <a:buFontTx/>
              <a:buChar char="•"/>
            </a:pPr>
            <a:r>
              <a:rPr lang="cs-CZ" sz="2400">
                <a:latin typeface="Century Gothic" pitchFamily="34" charset="0"/>
              </a:rPr>
              <a:t>VYBERTE ODSTÍN PRO OBNOVENÍ PIGMENTACE</a:t>
            </a:r>
          </a:p>
          <a:p>
            <a:pPr marL="11306">
              <a:spcBef>
                <a:spcPts val="423"/>
              </a:spcBef>
              <a:buFontTx/>
              <a:buChar char="•"/>
            </a:pPr>
            <a:r>
              <a:rPr lang="cs-CZ" sz="2400">
                <a:latin typeface="Century Gothic" pitchFamily="34" charset="0"/>
              </a:rPr>
              <a:t>SPREJ - V PŘÍPADĚ POTŘEBY – GOOD SOCIETY EQ FACTOR 51 EQUALIZER</a:t>
            </a:r>
          </a:p>
          <a:p>
            <a:pPr marL="11306">
              <a:spcBef>
                <a:spcPts val="423"/>
              </a:spcBef>
              <a:buFontTx/>
              <a:buChar char="•"/>
            </a:pPr>
            <a:r>
              <a:rPr lang="cs-CZ" sz="2400">
                <a:latin typeface="Century Gothic" pitchFamily="34" charset="0"/>
              </a:rPr>
              <a:t>APLIKUJTE MALÉ MNOŽSTVÍ PRODUKTU NA SUCHÉ NEBO VLHKÉ VLASY</a:t>
            </a:r>
          </a:p>
          <a:p>
            <a:pPr marL="11306">
              <a:lnSpc>
                <a:spcPct val="136000"/>
              </a:lnSpc>
              <a:buFontTx/>
              <a:buChar char="•"/>
            </a:pPr>
            <a:r>
              <a:rPr lang="cs-CZ" sz="2400">
                <a:latin typeface="Century Gothic" pitchFamily="34" charset="0"/>
              </a:rPr>
              <a:t>DLE POTŘEBY – OPLÁCHNĚTE NEBO ODSTRAŇTE NADMĚRNÉ MNOŽSTVÍ PRODUKTU RUČNÍKEM</a:t>
            </a:r>
          </a:p>
          <a:p>
            <a:pPr marL="11306">
              <a:spcBef>
                <a:spcPts val="423"/>
              </a:spcBef>
              <a:buFontTx/>
              <a:buChar char="•"/>
            </a:pPr>
            <a:r>
              <a:rPr lang="cs-CZ" sz="2400">
                <a:latin typeface="Century Gothic" pitchFamily="34" charset="0"/>
              </a:rPr>
              <a:t>POUŽIJTE PŘÍSLUŠNÝ ODSTÍN</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23" name="object 4"/>
          <p:cNvSpPr txBox="1">
            <a:spLocks noChangeArrowheads="1"/>
          </p:cNvSpPr>
          <p:nvPr/>
        </p:nvSpPr>
        <p:spPr bwMode="auto">
          <a:xfrm>
            <a:off x="594765" y="1289154"/>
            <a:ext cx="11924623" cy="7044111"/>
          </a:xfrm>
          <a:prstGeom prst="rect">
            <a:avLst/>
          </a:prstGeom>
          <a:noFill/>
          <a:ln w="9525">
            <a:noFill/>
            <a:miter lim="800000"/>
            <a:headEnd/>
            <a:tailEnd/>
          </a:ln>
        </p:spPr>
        <p:txBody>
          <a:bodyPr lIns="0" tIns="11306" rIns="0" bIns="0">
            <a:spAutoFit/>
          </a:bodyPr>
          <a:lstStyle/>
          <a:p>
            <a:pPr marL="11306">
              <a:spcBef>
                <a:spcPts val="0"/>
              </a:spcBef>
            </a:pPr>
            <a:endParaRPr lang="en-US" sz="500" b="1" dirty="0">
              <a:latin typeface="Century Gothic" pitchFamily="34" charset="0"/>
            </a:endParaRPr>
          </a:p>
          <a:p>
            <a:pPr marL="11306">
              <a:spcBef>
                <a:spcPts val="0"/>
              </a:spcBef>
            </a:pPr>
            <a:r>
              <a:rPr lang="cs-CZ" sz="2800" b="1" dirty="0">
                <a:latin typeface="Century Gothic" pitchFamily="34" charset="0"/>
              </a:rPr>
              <a:t>Speciální odstíny: 9V, 9B, 7NVG, 6WG, 5M</a:t>
            </a:r>
          </a:p>
          <a:p>
            <a:pPr marL="11306">
              <a:spcBef>
                <a:spcPts val="0"/>
              </a:spcBef>
            </a:pPr>
            <a:endParaRPr lang="en-US" sz="2800" b="1" dirty="0">
              <a:latin typeface="Century Gothic" pitchFamily="34" charset="0"/>
            </a:endParaRPr>
          </a:p>
          <a:p>
            <a:pPr marL="11306">
              <a:spcBef>
                <a:spcPts val="0"/>
              </a:spcBef>
              <a:spcAft>
                <a:spcPts val="0"/>
              </a:spcAft>
            </a:pPr>
            <a:r>
              <a:rPr lang="cs-CZ" sz="2400" dirty="0">
                <a:latin typeface="Century Gothic" pitchFamily="34" charset="0"/>
              </a:rPr>
              <a:t>Během výzkumu nekonečných možnosti použití systému BEAUTY FUSION, naše laboratoře vyvinuly odstíny se silnými technickými vlastnostmi. Díky tímto speciálním odstínům a níže uvedenému průvodci bude každý odborník na barvení vlasů schopen přizpůsobit barvu dle vlastního mínění nebo na základě potřeby neutralizace, tónovaní a repigmentace.</a:t>
            </a:r>
          </a:p>
          <a:p>
            <a:pPr marL="11306">
              <a:spcBef>
                <a:spcPts val="0"/>
              </a:spcBef>
              <a:spcAft>
                <a:spcPts val="0"/>
              </a:spcAft>
            </a:pPr>
            <a:endParaRPr lang="en-US" sz="2400" dirty="0">
              <a:latin typeface="Century Gothic" pitchFamily="34" charset="0"/>
            </a:endParaRPr>
          </a:p>
          <a:p>
            <a:pPr marL="11306">
              <a:spcBef>
                <a:spcPts val="0"/>
              </a:spcBef>
              <a:spcAft>
                <a:spcPts val="0"/>
              </a:spcAft>
            </a:pPr>
            <a:endParaRPr lang="en-US" sz="2800" b="1" dirty="0">
              <a:latin typeface="Century Gothic" pitchFamily="34" charset="0"/>
            </a:endParaRPr>
          </a:p>
          <a:p>
            <a:pPr marL="11306">
              <a:spcBef>
                <a:spcPts val="0"/>
              </a:spcBef>
              <a:spcAft>
                <a:spcPts val="0"/>
              </a:spcAft>
            </a:pPr>
            <a:r>
              <a:rPr lang="cs-CZ" sz="2800" b="1" dirty="0">
                <a:latin typeface="Century Gothic" pitchFamily="34" charset="0"/>
              </a:rPr>
              <a:t>9V – 9.22</a:t>
            </a:r>
          </a:p>
          <a:p>
            <a:pPr marL="11306">
              <a:spcBef>
                <a:spcPts val="0"/>
              </a:spcBef>
              <a:spcAft>
                <a:spcPts val="0"/>
              </a:spcAft>
            </a:pPr>
            <a:endParaRPr lang="en-US" sz="2800" b="1" dirty="0">
              <a:latin typeface="Century Gothic" pitchFamily="34" charset="0"/>
            </a:endParaRPr>
          </a:p>
          <a:p>
            <a:pPr marL="11306"/>
            <a:r>
              <a:rPr lang="cs-CZ" sz="2400" dirty="0">
                <a:latin typeface="Century Gothic" pitchFamily="34" charset="0"/>
              </a:rPr>
              <a:t>Tento odstín byl kalibrován pro rovnoměrné a rychlé nivelizování žlutého lesku. Díky technologie pigmentů BEAUTY FUSION jsme vyvinuli barvu s oxidujícími pigmenty (nepřímými). Jako Demi Plus nebo Full – maximální depozit – fialový pigment je odolný a lze ho použit v podobě modního odstínu (poměrně blízký šeříku), nebo pro rovnováhu světlých odstínů blond (použití v malém množství </a:t>
            </a:r>
            <a:br>
              <a:rPr lang="cs-CZ" sz="2400" dirty="0">
                <a:latin typeface="Century Gothic" pitchFamily="34" charset="0"/>
              </a:rPr>
            </a:br>
            <a:r>
              <a:rPr lang="cs-CZ" sz="2400" dirty="0">
                <a:latin typeface="Century Gothic" pitchFamily="34" charset="0"/>
              </a:rPr>
              <a:t>a dle vlastního mínění). Pro lepší kontrolu v případě příliš jasných vlasů doporučujeme míchat s přípravkem Clear.</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6" name="object 4"/>
          <p:cNvSpPr txBox="1">
            <a:spLocks noChangeArrowheads="1"/>
          </p:cNvSpPr>
          <p:nvPr/>
        </p:nvSpPr>
        <p:spPr bwMode="auto">
          <a:xfrm>
            <a:off x="594765" y="1289154"/>
            <a:ext cx="11924623" cy="6921000"/>
          </a:xfrm>
          <a:prstGeom prst="rect">
            <a:avLst/>
          </a:prstGeom>
          <a:noFill/>
          <a:ln w="9525">
            <a:noFill/>
            <a:miter lim="800000"/>
            <a:headEnd/>
            <a:tailEnd/>
          </a:ln>
        </p:spPr>
        <p:txBody>
          <a:bodyPr lIns="0" tIns="11306" rIns="0" bIns="0">
            <a:spAutoFit/>
          </a:bodyPr>
          <a:lstStyle/>
          <a:p>
            <a:pPr marL="11306">
              <a:spcBef>
                <a:spcPts val="0"/>
              </a:spcBef>
            </a:pPr>
            <a:endParaRPr lang="en-US" sz="500" b="1" dirty="0">
              <a:latin typeface="Century Gothic" pitchFamily="34" charset="0"/>
            </a:endParaRPr>
          </a:p>
          <a:p>
            <a:pPr marL="11306">
              <a:spcBef>
                <a:spcPts val="0"/>
              </a:spcBef>
            </a:pPr>
            <a:r>
              <a:rPr lang="cs-CZ" sz="2800" b="1" dirty="0">
                <a:latin typeface="Century Gothic" pitchFamily="34" charset="0"/>
              </a:rPr>
              <a:t>9B – 9.11</a:t>
            </a:r>
          </a:p>
          <a:p>
            <a:pPr marL="11306">
              <a:spcBef>
                <a:spcPts val="0"/>
              </a:spcBef>
            </a:pPr>
            <a:endParaRPr lang="en-US" sz="2400" b="1" dirty="0">
              <a:latin typeface="Century Gothic" pitchFamily="34" charset="0"/>
            </a:endParaRPr>
          </a:p>
          <a:p>
            <a:pPr marL="11306"/>
            <a:r>
              <a:rPr lang="cs-CZ" sz="2400" dirty="0">
                <a:latin typeface="Century Gothic" pitchFamily="34" charset="0"/>
              </a:rPr>
              <a:t>Tento odstín byl kalibrován pro nejrychlejší nivelizací oranžového lesku nebo neutralizace popelem. Díky technologie pigmentů BEAUTY FUSION jsme vyvinuli barvu s oxidujícími pigmenty (nepřímými). Jako Demi Plus nebo Full – maximální depozit – modrý pigment je odolný a lze ho použit v podobě modního odstínu (poměrně blízký modrému), nebo pro rovnováhu středních odstínů blond </a:t>
            </a:r>
            <a:br>
              <a:rPr lang="cs-CZ" sz="2400" dirty="0">
                <a:latin typeface="Century Gothic" pitchFamily="34" charset="0"/>
              </a:rPr>
            </a:br>
            <a:r>
              <a:rPr lang="cs-CZ" sz="2400" dirty="0">
                <a:latin typeface="Century Gothic" pitchFamily="34" charset="0"/>
              </a:rPr>
              <a:t>(použití v malém množství a dle vlastního mínění). Pro lepší kontrolu v případě příliš jasných vlasů doporučujeme míchat s přípravkem Clear.</a:t>
            </a:r>
          </a:p>
          <a:p>
            <a:pPr marL="11306">
              <a:spcBef>
                <a:spcPts val="0"/>
              </a:spcBef>
              <a:spcAft>
                <a:spcPts val="0"/>
              </a:spcAft>
            </a:pPr>
            <a:endParaRPr lang="en-US" sz="2400" dirty="0">
              <a:latin typeface="Century Gothic" pitchFamily="34" charset="0"/>
            </a:endParaRPr>
          </a:p>
          <a:p>
            <a:pPr marL="11306">
              <a:spcBef>
                <a:spcPts val="0"/>
              </a:spcBef>
              <a:spcAft>
                <a:spcPts val="0"/>
              </a:spcAft>
            </a:pPr>
            <a:r>
              <a:rPr lang="cs-CZ" sz="2800" b="1" dirty="0">
                <a:latin typeface="Century Gothic" pitchFamily="34" charset="0"/>
                <a:cs typeface="Calibri"/>
              </a:rPr>
              <a:t>7NVG – 7.23</a:t>
            </a:r>
          </a:p>
          <a:p>
            <a:pPr marL="11306">
              <a:spcBef>
                <a:spcPts val="0"/>
              </a:spcBef>
              <a:spcAft>
                <a:spcPts val="0"/>
              </a:spcAft>
            </a:pPr>
            <a:endParaRPr lang="en-US" sz="2800" b="1" dirty="0">
              <a:latin typeface="Century Gothic" pitchFamily="34" charset="0"/>
            </a:endParaRPr>
          </a:p>
          <a:p>
            <a:pPr marL="11306">
              <a:spcBef>
                <a:spcPts val="0"/>
              </a:spcBef>
            </a:pPr>
            <a:r>
              <a:rPr lang="cs-CZ" sz="2400" dirty="0">
                <a:latin typeface="Century Gothic" pitchFamily="34" charset="0"/>
              </a:rPr>
              <a:t>Tento odstín má dvě různé povahy: první je Gloss, druhá je Demi Plus resp. Full. </a:t>
            </a:r>
            <a:br>
              <a:rPr lang="cs-CZ" sz="2400" dirty="0">
                <a:latin typeface="Century Gothic" pitchFamily="34" charset="0"/>
              </a:rPr>
            </a:br>
            <a:r>
              <a:rPr lang="cs-CZ" sz="2400" dirty="0">
                <a:latin typeface="Century Gothic" pitchFamily="34" charset="0"/>
              </a:rPr>
              <a:t>Ty poslední přidávají odstínu jemně zářivý odlesk, poměrně blízký úrovně 9.</a:t>
            </a:r>
          </a:p>
          <a:p>
            <a:pPr marL="11306">
              <a:spcBef>
                <a:spcPts val="0"/>
              </a:spcBef>
            </a:pPr>
            <a:r>
              <a:rPr lang="cs-CZ" sz="2400" dirty="0">
                <a:latin typeface="Century Gothic" pitchFamily="34" charset="0"/>
              </a:rPr>
              <a:t>Byl tvořen takovým způsobem, aby přidal BEAUTY FUSION Perlového charakteru. Navzdory tomu, že je blízký tradičnímu 9NV, který odborník na barvení vlasů najde na vzorníku, má tato barva odstín Duhové Perly, v souladu s moderní vkusem vytváří „průhledný” blond – velmi elegantní a výjimečný.</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6" name="object 4"/>
          <p:cNvSpPr txBox="1">
            <a:spLocks noChangeArrowheads="1"/>
          </p:cNvSpPr>
          <p:nvPr/>
        </p:nvSpPr>
        <p:spPr bwMode="auto">
          <a:xfrm>
            <a:off x="594765" y="1289154"/>
            <a:ext cx="11924623" cy="6243892"/>
          </a:xfrm>
          <a:prstGeom prst="rect">
            <a:avLst/>
          </a:prstGeom>
          <a:noFill/>
          <a:ln w="9525">
            <a:noFill/>
            <a:miter lim="800000"/>
            <a:headEnd/>
            <a:tailEnd/>
          </a:ln>
        </p:spPr>
        <p:txBody>
          <a:bodyPr lIns="0" tIns="11306" rIns="0" bIns="0">
            <a:spAutoFit/>
          </a:bodyPr>
          <a:lstStyle/>
          <a:p>
            <a:pPr marL="11306">
              <a:spcBef>
                <a:spcPts val="0"/>
              </a:spcBef>
            </a:pPr>
            <a:endParaRPr lang="en-US" sz="500" b="1" dirty="0">
              <a:latin typeface="Century Gothic" pitchFamily="34" charset="0"/>
            </a:endParaRPr>
          </a:p>
          <a:p>
            <a:pPr marL="11306">
              <a:spcBef>
                <a:spcPts val="0"/>
              </a:spcBef>
            </a:pPr>
            <a:r>
              <a:rPr lang="cs-CZ" sz="2800" b="1">
                <a:latin typeface="Century Gothic" pitchFamily="34" charset="0"/>
              </a:rPr>
              <a:t>6WG – 6.34</a:t>
            </a:r>
          </a:p>
          <a:p>
            <a:pPr marL="11306">
              <a:spcBef>
                <a:spcPts val="0"/>
              </a:spcBef>
            </a:pPr>
            <a:endParaRPr lang="en-US" sz="2400" b="1" dirty="0">
              <a:latin typeface="Century Gothic" pitchFamily="34" charset="0"/>
            </a:endParaRPr>
          </a:p>
          <a:p>
            <a:pPr marL="11306">
              <a:spcBef>
                <a:spcPts val="0"/>
              </a:spcBef>
            </a:pPr>
            <a:r>
              <a:rPr lang="cs-CZ" sz="2400">
                <a:latin typeface="Century Gothic" pitchFamily="34" charset="0"/>
              </a:rPr>
              <a:t>Toto je jediný odstín ve své řadě. Jako Demi Plus nebo Full má hřejivý a intenzivní ráz, kterému nechybí elán, úroveň 6. Působí jako dobře sladěný teplý tónovač.</a:t>
            </a:r>
          </a:p>
          <a:p>
            <a:pPr marL="11306">
              <a:spcBef>
                <a:spcPts val="0"/>
              </a:spcBef>
              <a:spcAft>
                <a:spcPts val="0"/>
              </a:spcAft>
            </a:pPr>
            <a:endParaRPr lang="en-US" sz="2400" dirty="0">
              <a:latin typeface="Century Gothic" pitchFamily="34" charset="0"/>
            </a:endParaRPr>
          </a:p>
          <a:p>
            <a:pPr marL="11306">
              <a:spcBef>
                <a:spcPts val="0"/>
              </a:spcBef>
              <a:spcAft>
                <a:spcPts val="0"/>
              </a:spcAft>
            </a:pPr>
            <a:endParaRPr lang="en-US" sz="2800" b="1" dirty="0">
              <a:latin typeface="Century Gothic" pitchFamily="34" charset="0"/>
            </a:endParaRPr>
          </a:p>
          <a:p>
            <a:pPr marL="11306">
              <a:spcBef>
                <a:spcPts val="0"/>
              </a:spcBef>
              <a:spcAft>
                <a:spcPts val="0"/>
              </a:spcAft>
            </a:pPr>
            <a:r>
              <a:rPr lang="cs-CZ" sz="2800" b="1">
                <a:latin typeface="Century Gothic" pitchFamily="34" charset="0"/>
              </a:rPr>
              <a:t>5M – 5.8</a:t>
            </a:r>
          </a:p>
          <a:p>
            <a:pPr marL="11306">
              <a:spcBef>
                <a:spcPts val="0"/>
              </a:spcBef>
              <a:spcAft>
                <a:spcPts val="0"/>
              </a:spcAft>
            </a:pPr>
            <a:endParaRPr lang="it-IT" sz="2800" b="1" dirty="0">
              <a:latin typeface="Century Gothic" pitchFamily="34" charset="0"/>
              <a:cs typeface="Calibri"/>
            </a:endParaRPr>
          </a:p>
          <a:p>
            <a:pPr marL="11306">
              <a:spcBef>
                <a:spcPts val="0"/>
              </a:spcBef>
            </a:pPr>
            <a:r>
              <a:rPr lang="cs-CZ" sz="2400">
                <a:latin typeface="Century Gothic" pitchFamily="34" charset="0"/>
              </a:rPr>
              <a:t>Toto je jediný odstín ve své řadě. Byl vytvořen pro odstranění a zabránění všem červeným odleskům. Jako Demi Plus, nebo Full se může použit ve směsi, kdy je zapotřebí neutralizace červeného odlesku po rozjasnění přirozené tmavé báze.  Může se začít používat něco málo nad úrovní 5. Chceme umožnit kadeřníkům neutralizaci červeného odstínu, který se objevuje mezi úrovněmi 4. a 6., bez rizika příliš velkého depozitu a bez porušení výchozí úrovně.</a:t>
            </a: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7" name="CasellaDiTesto 6"/>
          <p:cNvSpPr txBox="1"/>
          <p:nvPr/>
        </p:nvSpPr>
        <p:spPr>
          <a:xfrm>
            <a:off x="7859722" y="4063309"/>
            <a:ext cx="4500594" cy="1384995"/>
          </a:xfrm>
          <a:prstGeom prst="rect">
            <a:avLst/>
          </a:prstGeom>
          <a:noFill/>
        </p:spPr>
        <p:txBody>
          <a:bodyPr wrap="square" rtlCol="0">
            <a:spAutoFit/>
          </a:bodyPr>
          <a:lstStyle/>
          <a:p>
            <a:r>
              <a:rPr lang="cs-CZ" sz="2800" b="1" i="1">
                <a:latin typeface="Bookman Old Style" pitchFamily="18" charset="0"/>
              </a:rPr>
              <a:t>FULL</a:t>
            </a:r>
          </a:p>
          <a:p>
            <a:r>
              <a:rPr lang="cs-CZ" sz="2800" i="1">
                <a:latin typeface="Bookman Old Style" pitchFamily="18" charset="0"/>
              </a:rPr>
              <a:t>permanentní barva</a:t>
            </a:r>
          </a:p>
          <a:p>
            <a:r>
              <a:rPr lang="cs-CZ" sz="2800" i="1">
                <a:latin typeface="Bookman Old Style" pitchFamily="18" charset="0"/>
              </a:rPr>
              <a:t>100 % krytí šedivých vlasů</a:t>
            </a:r>
          </a:p>
        </p:txBody>
      </p:sp>
      <p:sp>
        <p:nvSpPr>
          <p:cNvPr id="8" name="object 5"/>
          <p:cNvSpPr>
            <a:spLocks noChangeArrowheads="1"/>
          </p:cNvSpPr>
          <p:nvPr/>
        </p:nvSpPr>
        <p:spPr bwMode="auto">
          <a:xfrm>
            <a:off x="7145342" y="4206185"/>
            <a:ext cx="571504" cy="571504"/>
          </a:xfrm>
          <a:custGeom>
            <a:avLst/>
            <a:gdLst>
              <a:gd name="T0" fmla="*/ 0 w 492125"/>
              <a:gd name="T1" fmla="*/ 0 h 492125"/>
              <a:gd name="T2" fmla="*/ 492125 w 492125"/>
              <a:gd name="T3" fmla="*/ 492125 h 492125"/>
            </a:gdLst>
            <a:ahLst/>
            <a:cxnLst/>
            <a:rect l="T0" t="T1" r="T2" b="T3"/>
            <a:pathLst>
              <a:path w="492125" h="492125">
                <a:moveTo>
                  <a:pt x="491845" y="245897"/>
                </a:moveTo>
                <a:lnTo>
                  <a:pt x="486859" y="295472"/>
                </a:lnTo>
                <a:lnTo>
                  <a:pt x="472555" y="341649"/>
                </a:lnTo>
                <a:lnTo>
                  <a:pt x="449912" y="383437"/>
                </a:lnTo>
                <a:lnTo>
                  <a:pt x="419912" y="419847"/>
                </a:lnTo>
                <a:lnTo>
                  <a:pt x="383535" y="449889"/>
                </a:lnTo>
                <a:lnTo>
                  <a:pt x="341762" y="472573"/>
                </a:lnTo>
                <a:lnTo>
                  <a:pt x="295573" y="486910"/>
                </a:lnTo>
                <a:lnTo>
                  <a:pt x="245948" y="491909"/>
                </a:lnTo>
                <a:lnTo>
                  <a:pt x="196408" y="486910"/>
                </a:lnTo>
                <a:lnTo>
                  <a:pt x="150254" y="472573"/>
                </a:lnTo>
                <a:lnTo>
                  <a:pt x="108478" y="449889"/>
                </a:lnTo>
                <a:lnTo>
                  <a:pt x="72072" y="419847"/>
                </a:lnTo>
                <a:lnTo>
                  <a:pt x="42029" y="383437"/>
                </a:lnTo>
                <a:lnTo>
                  <a:pt x="19341" y="341649"/>
                </a:lnTo>
                <a:lnTo>
                  <a:pt x="5000" y="295472"/>
                </a:lnTo>
                <a:lnTo>
                  <a:pt x="0" y="245897"/>
                </a:lnTo>
                <a:lnTo>
                  <a:pt x="5000" y="196341"/>
                </a:lnTo>
                <a:lnTo>
                  <a:pt x="19341" y="150184"/>
                </a:lnTo>
                <a:lnTo>
                  <a:pt x="42029" y="108415"/>
                </a:lnTo>
                <a:lnTo>
                  <a:pt x="72072" y="72023"/>
                </a:lnTo>
                <a:lnTo>
                  <a:pt x="108478" y="41996"/>
                </a:lnTo>
                <a:lnTo>
                  <a:pt x="150254" y="19324"/>
                </a:lnTo>
                <a:lnTo>
                  <a:pt x="196408" y="4995"/>
                </a:lnTo>
                <a:lnTo>
                  <a:pt x="245948" y="0"/>
                </a:lnTo>
                <a:lnTo>
                  <a:pt x="295573" y="4995"/>
                </a:lnTo>
                <a:lnTo>
                  <a:pt x="341762" y="19324"/>
                </a:lnTo>
                <a:lnTo>
                  <a:pt x="383535" y="41996"/>
                </a:lnTo>
                <a:lnTo>
                  <a:pt x="419912" y="72023"/>
                </a:lnTo>
                <a:lnTo>
                  <a:pt x="449912" y="108415"/>
                </a:lnTo>
                <a:lnTo>
                  <a:pt x="472555" y="150184"/>
                </a:lnTo>
                <a:lnTo>
                  <a:pt x="486859" y="196341"/>
                </a:lnTo>
                <a:lnTo>
                  <a:pt x="491845" y="245897"/>
                </a:lnTo>
                <a:close/>
              </a:path>
            </a:pathLst>
          </a:custGeom>
          <a:noFill/>
          <a:ln w="22847">
            <a:solidFill>
              <a:srgbClr val="000000"/>
            </a:solidFill>
            <a:miter lim="800000"/>
            <a:headEnd/>
            <a:tailEnd/>
          </a:ln>
        </p:spPr>
        <p:txBody>
          <a:bodyPr lIns="0" tIns="0" rIns="0" bIns="0"/>
          <a:lstStyle/>
          <a:p>
            <a:endParaRPr lang="it-IT">
              <a:latin typeface="Calibri" pitchFamily="34" charset="0"/>
            </a:endParaRPr>
          </a:p>
        </p:txBody>
      </p:sp>
      <p:sp>
        <p:nvSpPr>
          <p:cNvPr id="10" name="object 6"/>
          <p:cNvSpPr>
            <a:spLocks noChangeArrowheads="1"/>
          </p:cNvSpPr>
          <p:nvPr/>
        </p:nvSpPr>
        <p:spPr bwMode="auto">
          <a:xfrm>
            <a:off x="7216780" y="4277624"/>
            <a:ext cx="428628" cy="428627"/>
          </a:xfrm>
          <a:custGeom>
            <a:avLst/>
            <a:gdLst>
              <a:gd name="T0" fmla="*/ 0 w 402590"/>
              <a:gd name="T1" fmla="*/ 0 h 401954"/>
              <a:gd name="T2" fmla="*/ 402590 w 402590"/>
              <a:gd name="T3" fmla="*/ 401954 h 401954"/>
            </a:gdLst>
            <a:ahLst/>
            <a:cxnLst/>
            <a:rect l="T0" t="T1" r="T2" b="T3"/>
            <a:pathLst>
              <a:path w="402590" h="401954">
                <a:moveTo>
                  <a:pt x="200977" y="0"/>
                </a:moveTo>
                <a:lnTo>
                  <a:pt x="154910" y="5307"/>
                </a:lnTo>
                <a:lnTo>
                  <a:pt x="112614" y="20426"/>
                </a:lnTo>
                <a:lnTo>
                  <a:pt x="75297" y="44153"/>
                </a:lnTo>
                <a:lnTo>
                  <a:pt x="44168" y="75282"/>
                </a:lnTo>
                <a:lnTo>
                  <a:pt x="20436" y="112609"/>
                </a:lnTo>
                <a:lnTo>
                  <a:pt x="5310" y="154930"/>
                </a:lnTo>
                <a:lnTo>
                  <a:pt x="0" y="201041"/>
                </a:lnTo>
                <a:lnTo>
                  <a:pt x="5310" y="247100"/>
                </a:lnTo>
                <a:lnTo>
                  <a:pt x="20436" y="289378"/>
                </a:lnTo>
                <a:lnTo>
                  <a:pt x="44168" y="326671"/>
                </a:lnTo>
                <a:lnTo>
                  <a:pt x="75297" y="357773"/>
                </a:lnTo>
                <a:lnTo>
                  <a:pt x="112614" y="381480"/>
                </a:lnTo>
                <a:lnTo>
                  <a:pt x="154910" y="396587"/>
                </a:lnTo>
                <a:lnTo>
                  <a:pt x="200977" y="401891"/>
                </a:lnTo>
                <a:lnTo>
                  <a:pt x="247062" y="396587"/>
                </a:lnTo>
                <a:lnTo>
                  <a:pt x="289372" y="381480"/>
                </a:lnTo>
                <a:lnTo>
                  <a:pt x="326699" y="357773"/>
                </a:lnTo>
                <a:lnTo>
                  <a:pt x="357833" y="326671"/>
                </a:lnTo>
                <a:lnTo>
                  <a:pt x="381568" y="289378"/>
                </a:lnTo>
                <a:lnTo>
                  <a:pt x="396695" y="247100"/>
                </a:lnTo>
                <a:lnTo>
                  <a:pt x="402005" y="201041"/>
                </a:lnTo>
                <a:lnTo>
                  <a:pt x="396695" y="154930"/>
                </a:lnTo>
                <a:lnTo>
                  <a:pt x="381568" y="112609"/>
                </a:lnTo>
                <a:lnTo>
                  <a:pt x="357833" y="75282"/>
                </a:lnTo>
                <a:lnTo>
                  <a:pt x="326699" y="44153"/>
                </a:lnTo>
                <a:lnTo>
                  <a:pt x="289372" y="20426"/>
                </a:lnTo>
                <a:lnTo>
                  <a:pt x="247062" y="5307"/>
                </a:lnTo>
                <a:lnTo>
                  <a:pt x="200977" y="0"/>
                </a:lnTo>
                <a:close/>
              </a:path>
            </a:pathLst>
          </a:custGeom>
          <a:solidFill>
            <a:srgbClr val="000000"/>
          </a:solidFill>
          <a:ln w="9525">
            <a:noFill/>
            <a:miter lim="800000"/>
            <a:headEnd/>
            <a:tailEnd/>
          </a:ln>
        </p:spPr>
        <p:txBody>
          <a:bodyPr lIns="0" tIns="0" rIns="0" bIns="0"/>
          <a:lstStyle/>
          <a:p>
            <a:endParaRPr lang="it-IT">
              <a:latin typeface="Calibri" pitchFamily="34" charset="0"/>
            </a:endParaRPr>
          </a:p>
        </p:txBody>
      </p:sp>
      <p:pic>
        <p:nvPicPr>
          <p:cNvPr id="4099" name="Picture 3"/>
          <p:cNvPicPr>
            <a:picLocks noChangeAspect="1" noChangeArrowheads="1"/>
          </p:cNvPicPr>
          <p:nvPr/>
        </p:nvPicPr>
        <p:blipFill>
          <a:blip r:embed="rId4" cstate="print"/>
          <a:srcRect/>
          <a:stretch>
            <a:fillRect/>
          </a:stretch>
        </p:blipFill>
        <p:spPr bwMode="auto">
          <a:xfrm>
            <a:off x="0" y="1162024"/>
            <a:ext cx="6594790" cy="8591576"/>
          </a:xfrm>
          <a:prstGeom prst="rect">
            <a:avLst/>
          </a:prstGeom>
          <a:noFill/>
          <a:ln w="9525">
            <a:noFill/>
            <a:miter lim="800000"/>
            <a:headEnd/>
            <a:tailEnd/>
          </a:ln>
          <a:effectLst/>
        </p:spPr>
      </p:pic>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6" name="object 4"/>
          <p:cNvSpPr txBox="1">
            <a:spLocks noChangeArrowheads="1"/>
          </p:cNvSpPr>
          <p:nvPr/>
        </p:nvSpPr>
        <p:spPr bwMode="auto">
          <a:xfrm>
            <a:off x="594765" y="1289154"/>
            <a:ext cx="11924623" cy="3292828"/>
          </a:xfrm>
          <a:prstGeom prst="rect">
            <a:avLst/>
          </a:prstGeom>
          <a:noFill/>
          <a:ln w="9525">
            <a:noFill/>
            <a:miter lim="800000"/>
            <a:headEnd/>
            <a:tailEnd/>
          </a:ln>
        </p:spPr>
        <p:txBody>
          <a:bodyPr lIns="0" tIns="11306" rIns="0" bIns="0">
            <a:spAutoFit/>
          </a:bodyPr>
          <a:lstStyle/>
          <a:p>
            <a:pPr marL="11306">
              <a:spcBef>
                <a:spcPts val="0"/>
              </a:spcBef>
            </a:pPr>
            <a:r>
              <a:rPr lang="cs-CZ" sz="3200" b="1">
                <a:latin typeface="Century Gothic" pitchFamily="34" charset="0"/>
              </a:rPr>
              <a:t>Beauty Fusion Full</a:t>
            </a:r>
          </a:p>
          <a:p>
            <a:pPr marL="11306">
              <a:spcBef>
                <a:spcPts val="0"/>
              </a:spcBef>
            </a:pPr>
            <a:endParaRPr lang="en-US" sz="500" b="1" dirty="0">
              <a:latin typeface="Century Gothic" pitchFamily="34" charset="0"/>
            </a:endParaRPr>
          </a:p>
          <a:p>
            <a:pPr marL="11306">
              <a:spcBef>
                <a:spcPts val="0"/>
              </a:spcBef>
            </a:pPr>
            <a:r>
              <a:rPr lang="cs-CZ" sz="2800" b="1" i="1">
                <a:latin typeface="Century Gothic" pitchFamily="34" charset="0"/>
              </a:rPr>
              <a:t>Popis produktu a možné služby</a:t>
            </a:r>
          </a:p>
          <a:p>
            <a:pPr marL="11306">
              <a:spcBef>
                <a:spcPts val="0"/>
              </a:spcBef>
            </a:pPr>
            <a:endParaRPr lang="en-US" sz="2800" b="1" dirty="0">
              <a:latin typeface="Century Gothic" pitchFamily="34" charset="0"/>
            </a:endParaRPr>
          </a:p>
          <a:p>
            <a:pPr marL="11306">
              <a:lnSpc>
                <a:spcPct val="118000"/>
              </a:lnSpc>
              <a:spcBef>
                <a:spcPts val="457"/>
              </a:spcBef>
            </a:pPr>
            <a:r>
              <a:rPr lang="cs-CZ" sz="2000">
                <a:latin typeface="Century Gothic" pitchFamily="34" charset="0"/>
              </a:rPr>
              <a:t>BEAUTY FUSION Full je službou určenou pro osoby, které chtějí dosáhnout nejlepšího výkonu při barvení vlasů.</a:t>
            </a:r>
          </a:p>
          <a:p>
            <a:pPr marL="11306">
              <a:lnSpc>
                <a:spcPct val="118000"/>
              </a:lnSpc>
            </a:pPr>
            <a:r>
              <a:rPr lang="cs-CZ" sz="2000">
                <a:latin typeface="Century Gothic" pitchFamily="34" charset="0"/>
              </a:rPr>
              <a:t>Základ BEAUTY FUSION zajišťuje nejlepší navlhčení vlasů při barvení.  Zklidňující aktivní látky, jako např. Zanthalene®, zajišťují maximální ochranu pokožky hlavy.</a:t>
            </a:r>
          </a:p>
          <a:p>
            <a:pPr marL="11306">
              <a:spcBef>
                <a:spcPts val="234"/>
              </a:spcBef>
            </a:pPr>
            <a:endParaRPr lang="en-US" sz="2000" dirty="0">
              <a:latin typeface="Century Gothic" pitchFamily="34" charset="0"/>
            </a:endParaRPr>
          </a:p>
        </p:txBody>
      </p:sp>
      <p:sp>
        <p:nvSpPr>
          <p:cNvPr id="7" name="object 5"/>
          <p:cNvSpPr txBox="1">
            <a:spLocks noChangeArrowheads="1"/>
          </p:cNvSpPr>
          <p:nvPr/>
        </p:nvSpPr>
        <p:spPr bwMode="auto">
          <a:xfrm>
            <a:off x="573046" y="4559033"/>
            <a:ext cx="11715832" cy="3481597"/>
          </a:xfrm>
          <a:prstGeom prst="rect">
            <a:avLst/>
          </a:prstGeom>
          <a:noFill/>
          <a:ln w="9525">
            <a:noFill/>
            <a:miter lim="800000"/>
            <a:headEnd/>
            <a:tailEnd/>
          </a:ln>
        </p:spPr>
        <p:txBody>
          <a:bodyPr wrap="square" lIns="0" tIns="11306" rIns="0" bIns="0">
            <a:spAutoFit/>
          </a:bodyPr>
          <a:lstStyle/>
          <a:p>
            <a:pPr marL="11306" fontAlgn="auto">
              <a:spcBef>
                <a:spcPts val="89"/>
              </a:spcBef>
              <a:spcAft>
                <a:spcPts val="0"/>
              </a:spcAft>
              <a:defRPr/>
            </a:pPr>
            <a:r>
              <a:rPr lang="cs-CZ" sz="2500" b="1">
                <a:latin typeface="Century Gothic" pitchFamily="34" charset="0"/>
              </a:rPr>
              <a:t>PERMANENTNÍ BARVA PŘÍRODNÍHO PŮVODU</a:t>
            </a:r>
          </a:p>
          <a:p>
            <a:pPr marL="11306" fontAlgn="auto">
              <a:spcBef>
                <a:spcPts val="89"/>
              </a:spcBef>
              <a:spcAft>
                <a:spcPts val="0"/>
              </a:spcAft>
              <a:defRPr/>
            </a:pPr>
            <a:endParaRPr lang="en-US" sz="2500" b="1" dirty="0">
              <a:latin typeface="Century Gothic" pitchFamily="34" charset="0"/>
            </a:endParaRPr>
          </a:p>
          <a:p>
            <a:pPr marL="158278" indent="-146972" fontAlgn="auto">
              <a:spcBef>
                <a:spcPts val="0"/>
              </a:spcBef>
              <a:spcAft>
                <a:spcPts val="0"/>
              </a:spcAft>
              <a:buFontTx/>
              <a:buChar char="•"/>
              <a:tabLst>
                <a:tab pos="158843" algn="l"/>
              </a:tabLst>
              <a:defRPr/>
            </a:pPr>
            <a:r>
              <a:rPr lang="cs-CZ" sz="2400">
                <a:latin typeface="Century Gothic" pitchFamily="34" charset="0"/>
                <a:cs typeface="Gotham Book"/>
              </a:rPr>
              <a:t>AŽ 100 % KRYTÍ ŠEDIVÝCH VLASŮ</a:t>
            </a:r>
          </a:p>
          <a:p>
            <a:pPr marL="158278" indent="-146972" fontAlgn="auto">
              <a:spcBef>
                <a:spcPts val="427"/>
              </a:spcBef>
              <a:spcAft>
                <a:spcPts val="0"/>
              </a:spcAft>
              <a:buFontTx/>
              <a:buChar char="•"/>
              <a:tabLst>
                <a:tab pos="158843" algn="l"/>
              </a:tabLst>
              <a:defRPr/>
            </a:pPr>
            <a:r>
              <a:rPr lang="cs-CZ" sz="2400">
                <a:latin typeface="Century Gothic" pitchFamily="34" charset="0"/>
                <a:cs typeface="Gotham Book"/>
              </a:rPr>
              <a:t>JEMNÉ OBARVENÍ</a:t>
            </a:r>
          </a:p>
          <a:p>
            <a:pPr marL="158278" indent="-146972" fontAlgn="auto">
              <a:spcBef>
                <a:spcPts val="427"/>
              </a:spcBef>
              <a:spcAft>
                <a:spcPts val="0"/>
              </a:spcAft>
              <a:buFontTx/>
              <a:buChar char="•"/>
              <a:tabLst>
                <a:tab pos="158843" algn="l"/>
              </a:tabLst>
              <a:defRPr/>
            </a:pPr>
            <a:r>
              <a:rPr lang="cs-CZ" sz="2400">
                <a:latin typeface="Century Gothic" pitchFamily="34" charset="0"/>
                <a:cs typeface="Gotham Book"/>
              </a:rPr>
              <a:t>DLOUHODOBÝ VÝSLEDEK</a:t>
            </a:r>
          </a:p>
          <a:p>
            <a:pPr marL="11306" fontAlgn="auto">
              <a:spcBef>
                <a:spcPts val="0"/>
              </a:spcBef>
              <a:spcAft>
                <a:spcPts val="0"/>
              </a:spcAft>
              <a:defRPr/>
            </a:pPr>
            <a:r>
              <a:rPr lang="cs-CZ" sz="2400">
                <a:latin typeface="Century Gothic" pitchFamily="34" charset="0"/>
                <a:cs typeface="Calibri"/>
              </a:rPr>
              <a:t>TYP VLASŮ </a:t>
            </a:r>
          </a:p>
          <a:p>
            <a:pPr marL="11306" fontAlgn="auto">
              <a:spcBef>
                <a:spcPts val="0"/>
              </a:spcBef>
              <a:spcAft>
                <a:spcPts val="0"/>
              </a:spcAft>
              <a:defRPr/>
            </a:pPr>
            <a:endParaRPr lang="en-US" sz="2400" dirty="0">
              <a:latin typeface="Century Gothic" pitchFamily="34" charset="0"/>
              <a:cs typeface="Calibri"/>
            </a:endParaRPr>
          </a:p>
          <a:p>
            <a:pPr marL="158278" indent="-146972" fontAlgn="auto">
              <a:spcBef>
                <a:spcPts val="0"/>
              </a:spcBef>
              <a:spcAft>
                <a:spcPts val="0"/>
              </a:spcAft>
              <a:tabLst>
                <a:tab pos="158843" algn="l"/>
              </a:tabLst>
              <a:defRPr/>
            </a:pPr>
            <a:r>
              <a:rPr lang="cs-CZ" sz="2400" b="1">
                <a:latin typeface="Century Gothic" pitchFamily="34" charset="0"/>
                <a:cs typeface="Gotham Book"/>
              </a:rPr>
              <a:t>TYPY VLASŮ</a:t>
            </a:r>
          </a:p>
          <a:p>
            <a:pPr marL="158278" indent="-146972" fontAlgn="auto">
              <a:spcBef>
                <a:spcPts val="0"/>
              </a:spcBef>
              <a:spcAft>
                <a:spcPts val="0"/>
              </a:spcAft>
              <a:buFont typeface="Arial" pitchFamily="34" charset="0"/>
              <a:buChar char="•"/>
              <a:tabLst>
                <a:tab pos="158843" algn="l"/>
              </a:tabLst>
              <a:defRPr/>
            </a:pPr>
            <a:r>
              <a:rPr lang="cs-CZ" sz="2400">
                <a:latin typeface="Century Gothic" pitchFamily="34" charset="0"/>
                <a:cs typeface="Gotham Book"/>
              </a:rPr>
              <a:t>VŠECHNY TYPY PŘIROZENÝCH NEBO OBARVENÝCH, ŠEDIVÝCH, ROZJASNĚNÝCH NEBO CITLIVÝCH VLASŮ</a:t>
            </a: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6" name="object 4"/>
          <p:cNvSpPr txBox="1">
            <a:spLocks noChangeArrowheads="1"/>
          </p:cNvSpPr>
          <p:nvPr/>
        </p:nvSpPr>
        <p:spPr bwMode="auto">
          <a:xfrm>
            <a:off x="594765" y="1289154"/>
            <a:ext cx="11924623" cy="5043563"/>
          </a:xfrm>
          <a:prstGeom prst="rect">
            <a:avLst/>
          </a:prstGeom>
          <a:noFill/>
          <a:ln w="9525">
            <a:noFill/>
            <a:miter lim="800000"/>
            <a:headEnd/>
            <a:tailEnd/>
          </a:ln>
        </p:spPr>
        <p:txBody>
          <a:bodyPr lIns="0" tIns="11306" rIns="0" bIns="0">
            <a:spAutoFit/>
          </a:bodyPr>
          <a:lstStyle/>
          <a:p>
            <a:pPr marL="11306">
              <a:spcBef>
                <a:spcPts val="0"/>
              </a:spcBef>
            </a:pPr>
            <a:r>
              <a:rPr lang="cs-CZ" sz="3200" b="1">
                <a:latin typeface="Century Gothic" pitchFamily="34" charset="0"/>
              </a:rPr>
              <a:t>Beauty Fusion Full</a:t>
            </a:r>
          </a:p>
          <a:p>
            <a:pPr marL="11306">
              <a:spcBef>
                <a:spcPts val="0"/>
              </a:spcBef>
            </a:pPr>
            <a:endParaRPr lang="en-US" sz="3200" b="1" dirty="0">
              <a:latin typeface="Century Gothic" pitchFamily="34" charset="0"/>
            </a:endParaRPr>
          </a:p>
          <a:p>
            <a:pPr marL="11306">
              <a:spcBef>
                <a:spcPts val="0"/>
              </a:spcBef>
            </a:pPr>
            <a:endParaRPr lang="en-US" sz="600" b="1" dirty="0">
              <a:latin typeface="Century Gothic" pitchFamily="34" charset="0"/>
            </a:endParaRPr>
          </a:p>
          <a:p>
            <a:pPr marL="11306">
              <a:spcBef>
                <a:spcPts val="0"/>
              </a:spcBef>
            </a:pPr>
            <a:r>
              <a:rPr lang="cs-CZ" sz="2500" b="1">
                <a:latin typeface="Century Gothic" pitchFamily="34" charset="0"/>
              </a:rPr>
              <a:t>Technické vlastnosti</a:t>
            </a:r>
          </a:p>
          <a:p>
            <a:pPr marL="11306">
              <a:spcBef>
                <a:spcPts val="0"/>
              </a:spcBef>
            </a:pPr>
            <a:endParaRPr lang="en-US" sz="2500" b="1" dirty="0">
              <a:latin typeface="Century Gothic" pitchFamily="34" charset="0"/>
            </a:endParaRPr>
          </a:p>
          <a:p>
            <a:pPr fontAlgn="auto">
              <a:spcBef>
                <a:spcPts val="13"/>
              </a:spcBef>
              <a:spcAft>
                <a:spcPts val="0"/>
              </a:spcAft>
              <a:buFont typeface="Arial" pitchFamily="34" charset="0"/>
              <a:buChar char="•"/>
              <a:defRPr/>
            </a:pPr>
            <a:r>
              <a:rPr lang="cs-CZ" sz="2800" b="1">
                <a:latin typeface="Century Gothic" pitchFamily="34" charset="0"/>
              </a:rPr>
              <a:t>100 %</a:t>
            </a:r>
            <a:r>
              <a:rPr lang="cs-CZ">
                <a:latin typeface="Century Gothic" pitchFamily="34" charset="0"/>
              </a:rPr>
              <a:t> ZAKRYTÍ</a:t>
            </a:r>
          </a:p>
          <a:p>
            <a:pPr fontAlgn="auto">
              <a:spcBef>
                <a:spcPts val="13"/>
              </a:spcBef>
              <a:spcAft>
                <a:spcPts val="0"/>
              </a:spcAft>
              <a:buFont typeface="Arial" pitchFamily="34" charset="0"/>
              <a:buChar char="•"/>
              <a:defRPr/>
            </a:pPr>
            <a:r>
              <a:rPr lang="cs-CZ" sz="2800" b="1">
                <a:latin typeface="Century Gothic" pitchFamily="34" charset="0"/>
              </a:rPr>
              <a:t>4-5</a:t>
            </a:r>
            <a:r>
              <a:rPr lang="cs-CZ" sz="3200" b="1">
                <a:latin typeface="Century Gothic" pitchFamily="34" charset="0"/>
              </a:rPr>
              <a:t> </a:t>
            </a:r>
            <a:r>
              <a:rPr lang="cs-CZ">
                <a:latin typeface="Century Gothic" pitchFamily="34" charset="0"/>
              </a:rPr>
              <a:t>STUPNŮ ROZJASNĚNÍ</a:t>
            </a:r>
          </a:p>
          <a:p>
            <a:pPr fontAlgn="auto">
              <a:spcBef>
                <a:spcPts val="13"/>
              </a:spcBef>
              <a:spcAft>
                <a:spcPts val="0"/>
              </a:spcAft>
              <a:buFont typeface="Arial" pitchFamily="34" charset="0"/>
              <a:buChar char="•"/>
              <a:defRPr/>
            </a:pPr>
            <a:r>
              <a:rPr lang="cs-CZ" sz="2400">
                <a:latin typeface="Century Gothic" pitchFamily="34" charset="0"/>
              </a:rPr>
              <a:t>OXYMILK 5, 13, 20, 30, 40 VOL.</a:t>
            </a:r>
          </a:p>
          <a:p>
            <a:pPr fontAlgn="auto">
              <a:spcBef>
                <a:spcPts val="13"/>
              </a:spcBef>
              <a:spcAft>
                <a:spcPts val="0"/>
              </a:spcAft>
              <a:buFont typeface="Arial" pitchFamily="34" charset="0"/>
              <a:buChar char="•"/>
              <a:defRPr/>
            </a:pPr>
            <a:r>
              <a:rPr lang="cs-CZ" sz="2400">
                <a:latin typeface="Century Gothic" pitchFamily="34" charset="0"/>
              </a:rPr>
              <a:t>KALIBROVANÉ A SILNÉ ODLESKY</a:t>
            </a:r>
          </a:p>
          <a:p>
            <a:pPr marL="158278" indent="-146972" fontAlgn="auto">
              <a:spcBef>
                <a:spcPts val="427"/>
              </a:spcBef>
              <a:spcAft>
                <a:spcPts val="0"/>
              </a:spcAft>
              <a:tabLst>
                <a:tab pos="158843" algn="l"/>
              </a:tabLst>
              <a:defRPr/>
            </a:pPr>
            <a:endParaRPr lang="en-US" sz="2400" dirty="0">
              <a:latin typeface="Century Gothic" pitchFamily="34" charset="0"/>
              <a:cs typeface="Gotham Book"/>
            </a:endParaRPr>
          </a:p>
          <a:p>
            <a:pPr marL="11306">
              <a:spcBef>
                <a:spcPts val="0"/>
              </a:spcBef>
            </a:pPr>
            <a:endParaRPr lang="en-US" sz="2500" b="1" dirty="0">
              <a:latin typeface="Century Gothic" pitchFamily="34" charset="0"/>
            </a:endParaRPr>
          </a:p>
          <a:p>
            <a:pPr marL="11306">
              <a:spcBef>
                <a:spcPts val="0"/>
              </a:spcBef>
            </a:pPr>
            <a:endParaRPr lang="en-US" sz="2500" b="1" dirty="0">
              <a:latin typeface="Century Gothic" pitchFamily="34" charset="0"/>
            </a:endParaRPr>
          </a:p>
          <a:p>
            <a:pPr marL="11306">
              <a:spcBef>
                <a:spcPts val="234"/>
              </a:spcBef>
            </a:pPr>
            <a:endParaRPr lang="en-US" sz="2000" dirty="0">
              <a:latin typeface="Century Gothic" pitchFamily="34" charset="0"/>
            </a:endParaRPr>
          </a:p>
        </p:txBody>
      </p:sp>
      <p:sp>
        <p:nvSpPr>
          <p:cNvPr id="7" name="object 11"/>
          <p:cNvSpPr txBox="1">
            <a:spLocks noChangeArrowheads="1"/>
          </p:cNvSpPr>
          <p:nvPr/>
        </p:nvSpPr>
        <p:spPr bwMode="auto">
          <a:xfrm>
            <a:off x="485413" y="5085213"/>
            <a:ext cx="8705428" cy="3059339"/>
          </a:xfrm>
          <a:prstGeom prst="rect">
            <a:avLst/>
          </a:prstGeom>
          <a:noFill/>
          <a:ln w="9525">
            <a:noFill/>
            <a:miter lim="800000"/>
            <a:headEnd/>
            <a:tailEnd/>
          </a:ln>
        </p:spPr>
        <p:txBody>
          <a:bodyPr lIns="0" tIns="65572" rIns="0" bIns="0">
            <a:spAutoFit/>
          </a:bodyPr>
          <a:lstStyle/>
          <a:p>
            <a:pPr marL="158278" indent="-146972">
              <a:lnSpc>
                <a:spcPct val="192000"/>
              </a:lnSpc>
              <a:spcBef>
                <a:spcPts val="312"/>
              </a:spcBef>
              <a:tabLst>
                <a:tab pos="158278" algn="l"/>
              </a:tabLst>
            </a:pPr>
            <a:r>
              <a:rPr lang="cs-CZ" sz="2500" b="1">
                <a:latin typeface="Century Gothic" pitchFamily="34" charset="0"/>
              </a:rPr>
              <a:t>ČAS PŮSOBENÍ</a:t>
            </a:r>
            <a:r>
              <a:rPr lang="cs-CZ" sz="2500">
                <a:latin typeface="Century Gothic" pitchFamily="34" charset="0"/>
              </a:rPr>
              <a:t>: 25 až 50 minut  </a:t>
            </a:r>
          </a:p>
          <a:p>
            <a:pPr marL="158278" indent="-146972">
              <a:lnSpc>
                <a:spcPct val="192000"/>
              </a:lnSpc>
              <a:spcBef>
                <a:spcPts val="312"/>
              </a:spcBef>
              <a:tabLst>
                <a:tab pos="158278" algn="l"/>
              </a:tabLst>
            </a:pPr>
            <a:r>
              <a:rPr lang="cs-CZ" sz="2500" b="1">
                <a:latin typeface="Century Gothic" pitchFamily="34" charset="0"/>
              </a:rPr>
              <a:t>MÍCHACÍ POMĚR</a:t>
            </a:r>
            <a:r>
              <a:rPr lang="cs-CZ" sz="2500">
                <a:latin typeface="Century Gothic" pitchFamily="34" charset="0"/>
              </a:rPr>
              <a:t>: 1:1</a:t>
            </a:r>
          </a:p>
          <a:p>
            <a:pPr marL="158278" indent="-146972">
              <a:lnSpc>
                <a:spcPct val="192000"/>
              </a:lnSpc>
              <a:tabLst>
                <a:tab pos="158278" algn="l"/>
              </a:tabLst>
            </a:pPr>
            <a:r>
              <a:rPr lang="cs-CZ" sz="2500" b="1">
                <a:latin typeface="Century Gothic" pitchFamily="34" charset="0"/>
              </a:rPr>
              <a:t>BOOSTER</a:t>
            </a:r>
            <a:r>
              <a:rPr lang="cs-CZ">
                <a:latin typeface="Century Gothic" pitchFamily="34" charset="0"/>
              </a:rPr>
              <a:t>:</a:t>
            </a:r>
            <a:r>
              <a:rPr lang="cs-CZ" sz="2400">
                <a:latin typeface="Century Gothic" pitchFamily="34" charset="0"/>
              </a:rPr>
              <a:t> </a:t>
            </a:r>
            <a:r>
              <a:rPr lang="cs-CZ" sz="2500">
                <a:latin typeface="Century Gothic" pitchFamily="34" charset="0"/>
              </a:rPr>
              <a:t>20% barvy  </a:t>
            </a:r>
          </a:p>
          <a:p>
            <a:pPr marL="158278" indent="-146972">
              <a:lnSpc>
                <a:spcPct val="192000"/>
              </a:lnSpc>
              <a:tabLst>
                <a:tab pos="158278" algn="l"/>
              </a:tabLst>
            </a:pPr>
            <a:r>
              <a:rPr lang="cs-CZ" sz="2500" b="1">
                <a:latin typeface="Century Gothic" pitchFamily="34" charset="0"/>
              </a:rPr>
              <a:t>TRVANLIVOST</a:t>
            </a:r>
            <a:r>
              <a:rPr lang="cs-CZ" sz="2500">
                <a:latin typeface="Century Gothic" pitchFamily="34" charset="0"/>
              </a:rPr>
              <a:t>: do odrůstání vlasů</a:t>
            </a:r>
          </a:p>
        </p:txBody>
      </p:sp>
      <p:sp>
        <p:nvSpPr>
          <p:cNvPr id="8" name="object 12"/>
          <p:cNvSpPr>
            <a:spLocks noChangeArrowheads="1"/>
          </p:cNvSpPr>
          <p:nvPr/>
        </p:nvSpPr>
        <p:spPr bwMode="auto">
          <a:xfrm>
            <a:off x="9510894" y="5516376"/>
            <a:ext cx="2563670" cy="2432258"/>
          </a:xfrm>
          <a:prstGeom prst="rect">
            <a:avLst/>
          </a:prstGeom>
          <a:blipFill dpi="0" rotWithShape="1">
            <a:blip r:embed="rId4" cstate="print"/>
            <a:srcRect/>
            <a:stretch>
              <a:fillRect/>
            </a:stretch>
          </a:blipFill>
          <a:ln w="9525">
            <a:noFill/>
            <a:miter lim="800000"/>
            <a:headEnd/>
            <a:tailEnd/>
          </a:ln>
        </p:spPr>
        <p:txBody>
          <a:bodyPr lIns="0" tIns="0" rIns="0" bIns="0"/>
          <a:lstStyle/>
          <a:p>
            <a:endParaRPr lang="it-IT">
              <a:latin typeface="Calibri" pitchFamily="34" charset="0"/>
            </a:endParaRP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6" name="object 4"/>
          <p:cNvSpPr txBox="1">
            <a:spLocks noChangeArrowheads="1"/>
          </p:cNvSpPr>
          <p:nvPr/>
        </p:nvSpPr>
        <p:spPr bwMode="auto">
          <a:xfrm>
            <a:off x="594765" y="1289154"/>
            <a:ext cx="12253913" cy="8551447"/>
          </a:xfrm>
          <a:prstGeom prst="rect">
            <a:avLst/>
          </a:prstGeom>
          <a:noFill/>
          <a:ln w="9525">
            <a:noFill/>
            <a:miter lim="800000"/>
            <a:headEnd/>
            <a:tailEnd/>
          </a:ln>
        </p:spPr>
        <p:txBody>
          <a:bodyPr wrap="square" lIns="0" tIns="11306" rIns="0" bIns="0">
            <a:spAutoFit/>
          </a:bodyPr>
          <a:lstStyle/>
          <a:p>
            <a:pPr marL="11306">
              <a:spcBef>
                <a:spcPts val="0"/>
              </a:spcBef>
            </a:pPr>
            <a:r>
              <a:rPr lang="cs-CZ" sz="3200" b="1" dirty="0">
                <a:latin typeface="Century Gothic" pitchFamily="34" charset="0"/>
              </a:rPr>
              <a:t>Beauty Fusion Full</a:t>
            </a:r>
          </a:p>
          <a:p>
            <a:pPr marL="11306">
              <a:spcBef>
                <a:spcPts val="0"/>
              </a:spcBef>
            </a:pPr>
            <a:endParaRPr lang="en-US" sz="3200" b="1" dirty="0">
              <a:latin typeface="Century Gothic" pitchFamily="34" charset="0"/>
            </a:endParaRPr>
          </a:p>
          <a:p>
            <a:pPr marL="11306">
              <a:spcBef>
                <a:spcPts val="0"/>
              </a:spcBef>
            </a:pPr>
            <a:endParaRPr lang="en-US" sz="500" b="1" dirty="0">
              <a:latin typeface="Century Gothic" pitchFamily="34" charset="0"/>
            </a:endParaRPr>
          </a:p>
          <a:p>
            <a:pPr marL="11306">
              <a:spcBef>
                <a:spcPts val="0"/>
              </a:spcBef>
            </a:pPr>
            <a:r>
              <a:rPr lang="cs-CZ" sz="2500" b="1" dirty="0">
                <a:latin typeface="Century Gothic" pitchFamily="34" charset="0"/>
              </a:rPr>
              <a:t>POSTUP</a:t>
            </a:r>
          </a:p>
          <a:p>
            <a:pPr marL="11306">
              <a:spcBef>
                <a:spcPts val="0"/>
              </a:spcBef>
            </a:pPr>
            <a:endParaRPr lang="en-US" sz="2500" b="1" dirty="0">
              <a:latin typeface="Century Gothic" pitchFamily="34" charset="0"/>
            </a:endParaRPr>
          </a:p>
          <a:p>
            <a:pPr marL="158278" indent="-146972">
              <a:spcBef>
                <a:spcPts val="512"/>
              </a:spcBef>
              <a:buFontTx/>
              <a:buAutoNum type="arabicPeriod"/>
              <a:tabLst>
                <a:tab pos="158278" algn="l"/>
              </a:tabLst>
            </a:pPr>
            <a:r>
              <a:rPr lang="cs-CZ" sz="2400" dirty="0">
                <a:latin typeface="Century Gothic" pitchFamily="34" charset="0"/>
                <a:cs typeface="Gotham Book"/>
              </a:rPr>
              <a:t> PROVEĎTE DIAGNOZU</a:t>
            </a:r>
          </a:p>
          <a:p>
            <a:pPr marL="158278" indent="-146972">
              <a:lnSpc>
                <a:spcPct val="136000"/>
              </a:lnSpc>
              <a:buFontTx/>
              <a:buAutoNum type="arabicPeriod"/>
              <a:tabLst>
                <a:tab pos="158278" algn="l"/>
              </a:tabLst>
            </a:pPr>
            <a:r>
              <a:rPr lang="cs-CZ" sz="2400" dirty="0">
                <a:latin typeface="Century Gothic" pitchFamily="34" charset="0"/>
              </a:rPr>
              <a:t>ODMĚŘTE A SMÍCHEJTE V MÍSIČCE 1 ČÁST BARVY A 1 ČÁST OXYMILK 5, 13, 20, 30 NEBO 40 VOL.</a:t>
            </a:r>
          </a:p>
          <a:p>
            <a:pPr marL="158278" indent="-146972">
              <a:spcBef>
                <a:spcPts val="423"/>
              </a:spcBef>
              <a:buFontTx/>
              <a:buAutoNum type="arabicPeriod"/>
              <a:tabLst>
                <a:tab pos="158278" algn="l"/>
              </a:tabLst>
            </a:pPr>
            <a:r>
              <a:rPr lang="cs-CZ" sz="2400" dirty="0">
                <a:latin typeface="Century Gothic" pitchFamily="34" charset="0"/>
              </a:rPr>
              <a:t>KE SMĚSI PŘIDEJTE BOOSTER 01 NEBO 02 (20 % BARVY) A SMÍCHEJTE</a:t>
            </a:r>
          </a:p>
          <a:p>
            <a:pPr marL="158278" indent="-146972">
              <a:spcBef>
                <a:spcPts val="423"/>
              </a:spcBef>
              <a:buFontTx/>
              <a:buAutoNum type="arabicPeriod"/>
              <a:tabLst>
                <a:tab pos="158278" algn="l"/>
              </a:tabLst>
            </a:pPr>
            <a:r>
              <a:rPr lang="cs-CZ" sz="2400" dirty="0">
                <a:latin typeface="Century Gothic" pitchFamily="34" charset="0"/>
              </a:rPr>
              <a:t>APLIKUJTE A VYČKEJTE PO DOBU PŮSOBENÍ (25 AŽ 50 MINUT)</a:t>
            </a:r>
          </a:p>
          <a:p>
            <a:pPr marL="158278" indent="-146972">
              <a:spcBef>
                <a:spcPts val="423"/>
              </a:spcBef>
              <a:buFontTx/>
              <a:buAutoNum type="arabicPeriod"/>
              <a:tabLst>
                <a:tab pos="158278" algn="l"/>
              </a:tabLst>
            </a:pPr>
            <a:r>
              <a:rPr lang="cs-CZ" sz="2400" dirty="0">
                <a:latin typeface="Century Gothic" pitchFamily="34" charset="0"/>
              </a:rPr>
              <a:t>DŮKLADNĚ OPLÁCHNĚTE VODOU AŽ VODA BUDE ZCELA ČIRÁ</a:t>
            </a:r>
          </a:p>
          <a:p>
            <a:pPr marL="158278" indent="-146972">
              <a:spcBef>
                <a:spcPts val="423"/>
              </a:spcBef>
              <a:buFontTx/>
              <a:buAutoNum type="arabicPeriod"/>
              <a:tabLst>
                <a:tab pos="158278" algn="l"/>
              </a:tabLst>
            </a:pPr>
            <a:r>
              <a:rPr lang="cs-CZ" sz="2400" dirty="0">
                <a:latin typeface="Century Gothic" pitchFamily="34" charset="0"/>
              </a:rPr>
              <a:t>UMÝT VLASY ŠAMPONEM</a:t>
            </a:r>
          </a:p>
          <a:p>
            <a:pPr marL="158278" indent="-146972">
              <a:spcBef>
                <a:spcPts val="423"/>
              </a:spcBef>
              <a:buFontTx/>
              <a:buAutoNum type="arabicPeriod"/>
              <a:tabLst>
                <a:tab pos="158278" algn="l"/>
              </a:tabLst>
            </a:pPr>
            <a:r>
              <a:rPr lang="cs-CZ" sz="2400" dirty="0">
                <a:latin typeface="Century Gothic" pitchFamily="34" charset="0"/>
              </a:rPr>
              <a:t>APLIKUJTE KONDICIONÉR</a:t>
            </a:r>
          </a:p>
          <a:p>
            <a:pPr marL="158278" indent="-146972">
              <a:spcBef>
                <a:spcPts val="423"/>
              </a:spcBef>
              <a:buFontTx/>
              <a:buAutoNum type="arabicPeriod"/>
              <a:tabLst>
                <a:tab pos="158278" algn="l"/>
              </a:tabLst>
            </a:pPr>
            <a:endParaRPr lang="it-IT" sz="2400" dirty="0">
              <a:latin typeface="Century Gothic" pitchFamily="34" charset="0"/>
            </a:endParaRPr>
          </a:p>
          <a:p>
            <a:pPr marL="11306" fontAlgn="auto">
              <a:spcBef>
                <a:spcPts val="303"/>
              </a:spcBef>
              <a:spcAft>
                <a:spcPts val="0"/>
              </a:spcAft>
              <a:defRPr/>
            </a:pPr>
            <a:r>
              <a:rPr lang="cs-CZ" sz="2400" b="1" dirty="0">
                <a:latin typeface="Century Gothic" pitchFamily="34" charset="0"/>
                <a:cs typeface="Calibri"/>
              </a:rPr>
              <a:t>BOOSTER</a:t>
            </a:r>
            <a:r>
              <a:rPr lang="cs-CZ" sz="2400" dirty="0">
                <a:latin typeface="Century Gothic" pitchFamily="34" charset="0"/>
                <a:cs typeface="Calibri"/>
              </a:rPr>
              <a:t>: </a:t>
            </a:r>
          </a:p>
          <a:p>
            <a:pPr marL="11306" fontAlgn="auto">
              <a:spcBef>
                <a:spcPts val="303"/>
              </a:spcBef>
              <a:spcAft>
                <a:spcPts val="0"/>
              </a:spcAft>
              <a:defRPr/>
            </a:pPr>
            <a:r>
              <a:rPr lang="cs-CZ" sz="2400" dirty="0">
                <a:latin typeface="Century Gothic" pitchFamily="34" charset="0"/>
                <a:cs typeface="Calibri"/>
              </a:rPr>
              <a:t>používejte Booster 01 k odstínům 1 až 6 a Booster 02 k odstínům 7 až 12, dle pokynů</a:t>
            </a:r>
          </a:p>
          <a:p>
            <a:pPr marL="11306" fontAlgn="auto">
              <a:spcBef>
                <a:spcPts val="303"/>
              </a:spcBef>
              <a:spcAft>
                <a:spcPts val="0"/>
              </a:spcAft>
              <a:defRPr/>
            </a:pPr>
            <a:endParaRPr lang="en-US" sz="2400" dirty="0">
              <a:latin typeface="Century Gothic" pitchFamily="34" charset="0"/>
              <a:cs typeface="Calibri"/>
            </a:endParaRPr>
          </a:p>
          <a:p>
            <a:pPr marL="158278" indent="-146972">
              <a:spcBef>
                <a:spcPts val="423"/>
              </a:spcBef>
              <a:tabLst>
                <a:tab pos="158278" algn="l"/>
              </a:tabLst>
            </a:pPr>
            <a:endParaRPr lang="it-IT" sz="2400" dirty="0">
              <a:latin typeface="Century Gothic" pitchFamily="34" charset="0"/>
            </a:endParaRPr>
          </a:p>
          <a:p>
            <a:pPr marL="11306">
              <a:spcBef>
                <a:spcPts val="0"/>
              </a:spcBef>
            </a:pPr>
            <a:endParaRPr lang="en-US" sz="2500" b="1" dirty="0">
              <a:latin typeface="Century Gothic" pitchFamily="34" charset="0"/>
            </a:endParaRPr>
          </a:p>
          <a:p>
            <a:pPr marL="11306">
              <a:spcBef>
                <a:spcPts val="0"/>
              </a:spcBef>
            </a:pPr>
            <a:endParaRPr lang="en-US" sz="2500" b="1" dirty="0">
              <a:latin typeface="Century Gothic" pitchFamily="34" charset="0"/>
            </a:endParaRPr>
          </a:p>
          <a:p>
            <a:pPr marL="11306">
              <a:spcBef>
                <a:spcPts val="234"/>
              </a:spcBef>
            </a:pPr>
            <a:endParaRPr lang="en-US" sz="2000" dirty="0">
              <a:latin typeface="Century Gothic" pitchFamily="34" charset="0"/>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pic>
        <p:nvPicPr>
          <p:cNvPr id="6" name="Picture 3"/>
          <p:cNvPicPr>
            <a:picLocks noChangeAspect="1" noChangeArrowheads="1"/>
          </p:cNvPicPr>
          <p:nvPr/>
        </p:nvPicPr>
        <p:blipFill>
          <a:blip r:embed="rId4" cstate="print"/>
          <a:srcRect/>
          <a:stretch>
            <a:fillRect/>
          </a:stretch>
        </p:blipFill>
        <p:spPr bwMode="auto">
          <a:xfrm>
            <a:off x="0" y="1245156"/>
            <a:ext cx="13004800" cy="8560866"/>
          </a:xfrm>
          <a:prstGeom prst="rect">
            <a:avLst/>
          </a:prstGeom>
          <a:noFill/>
          <a:ln w="9525">
            <a:noFill/>
            <a:miter lim="800000"/>
            <a:headEnd/>
            <a:tailEnd/>
          </a:ln>
        </p:spPr>
      </p:pic>
      <p:sp>
        <p:nvSpPr>
          <p:cNvPr id="7" name="CasellaDiTesto 6"/>
          <p:cNvSpPr txBox="1"/>
          <p:nvPr/>
        </p:nvSpPr>
        <p:spPr>
          <a:xfrm>
            <a:off x="758793" y="1208048"/>
            <a:ext cx="11792280" cy="8740850"/>
          </a:xfrm>
          <a:prstGeom prst="rect">
            <a:avLst/>
          </a:prstGeom>
          <a:noFill/>
        </p:spPr>
        <p:txBody>
          <a:bodyPr wrap="square" lIns="91437" tIns="45718" rIns="91437" bIns="45718" anchor="b">
            <a:spAutoFit/>
          </a:bodyPr>
          <a:lstStyle/>
          <a:p>
            <a:pPr>
              <a:defRPr/>
            </a:pPr>
            <a:r>
              <a:rPr lang="cs-CZ" sz="2400" b="1" i="1" dirty="0">
                <a:latin typeface="Bookman Old Style" pitchFamily="18" charset="0"/>
                <a:cs typeface="Times New Roman" pitchFamily="18" charset="0"/>
              </a:rPr>
              <a:t>Fytostabilizace</a:t>
            </a:r>
          </a:p>
          <a:p>
            <a:pPr>
              <a:defRPr/>
            </a:pPr>
            <a:endParaRPr lang="en-US" sz="900" dirty="0">
              <a:latin typeface="Century Gothic" pitchFamily="34" charset="0"/>
              <a:cs typeface="Arial" charset="0"/>
            </a:endParaRPr>
          </a:p>
          <a:p>
            <a:pPr>
              <a:defRPr/>
            </a:pPr>
            <a:r>
              <a:rPr lang="cs-CZ" sz="2200" b="1" cap="small" dirty="0">
                <a:latin typeface="Century Gothic" pitchFamily="34" charset="0"/>
                <a:cs typeface="Arial" charset="0"/>
              </a:rPr>
              <a:t>fyto</a:t>
            </a:r>
          </a:p>
          <a:p>
            <a:pPr>
              <a:defRPr/>
            </a:pPr>
            <a:r>
              <a:rPr lang="cs-CZ" sz="2200" cap="small" dirty="0">
                <a:latin typeface="Century Gothic" pitchFamily="34" charset="0"/>
                <a:cs typeface="Arial" charset="0"/>
              </a:rPr>
              <a:t>Klíčové složky</a:t>
            </a:r>
            <a:r>
              <a:rPr lang="cs-CZ" sz="2200" dirty="0">
                <a:latin typeface="Century Gothic" pitchFamily="34" charset="0"/>
                <a:cs typeface="Arial" charset="0"/>
              </a:rPr>
              <a:t> péče o vlasy a půvab</a:t>
            </a:r>
          </a:p>
          <a:p>
            <a:pPr marL="2238290">
              <a:defRPr/>
            </a:pPr>
            <a:endParaRPr lang="en-US" sz="1000" b="1" dirty="0">
              <a:latin typeface="Century Gothic" pitchFamily="34" charset="0"/>
              <a:cs typeface="Times New Roman" pitchFamily="18" charset="0"/>
            </a:endParaRPr>
          </a:p>
          <a:p>
            <a:pPr marL="985800">
              <a:defRPr/>
            </a:pPr>
            <a:r>
              <a:rPr lang="cs-CZ" sz="2200" b="1" i="1" dirty="0">
                <a:latin typeface="Bookman Old Style" pitchFamily="18" charset="0"/>
                <a:cs typeface="Times New Roman" pitchFamily="18" charset="0"/>
              </a:rPr>
              <a:t>Organická ředkev</a:t>
            </a:r>
          </a:p>
          <a:p>
            <a:pPr marL="985800">
              <a:defRPr/>
            </a:pPr>
            <a:r>
              <a:rPr lang="cs-CZ" sz="2100" b="1" cap="small" dirty="0">
                <a:latin typeface="Century Gothic" pitchFamily="34" charset="0"/>
                <a:cs typeface="Arial" charset="0"/>
              </a:rPr>
              <a:t>výhody: </a:t>
            </a:r>
            <a:r>
              <a:rPr lang="cs-CZ" sz="2100" dirty="0">
                <a:latin typeface="Century Gothic" pitchFamily="34" charset="0"/>
                <a:cs typeface="Arial" charset="0"/>
              </a:rPr>
              <a:t>Zpomaluje stárnutí, navlhčuje a chrání proti UV záření a znečistění</a:t>
            </a:r>
          </a:p>
          <a:p>
            <a:pPr marL="985800">
              <a:defRPr/>
            </a:pPr>
            <a:r>
              <a:rPr lang="cs-CZ" sz="2100" b="1" cap="small" dirty="0">
                <a:latin typeface="Century Gothic" pitchFamily="34" charset="0"/>
                <a:cs typeface="Arial" charset="0"/>
              </a:rPr>
              <a:t>vlastnosti: </a:t>
            </a:r>
            <a:r>
              <a:rPr lang="cs-CZ" sz="2100" dirty="0">
                <a:latin typeface="Century Gothic" pitchFamily="34" charset="0"/>
                <a:cs typeface="Arial" charset="0"/>
              </a:rPr>
              <a:t>Ředkev pochází z Asie a používá se už několik tisíc let. Je bohatým zdrojem vitaminu C, fosforu, vápníku kyseliny listové, vitaminu A, má antioxidační, revitalizační a obnovující účinky.</a:t>
            </a:r>
          </a:p>
          <a:p>
            <a:pPr marL="985800">
              <a:defRPr/>
            </a:pPr>
            <a:r>
              <a:rPr lang="cs-CZ" sz="2100" dirty="0">
                <a:latin typeface="Century Gothic" pitchFamily="34" charset="0"/>
                <a:cs typeface="Arial" charset="0"/>
              </a:rPr>
              <a:t>Tvoří ochranný film proti poškozením způsobeným oxidací, působením UV záření, znečištěním, solí, chlorem a agresivními zákroky (vysoká teplota fenu, používaní rovnacích kleští na vlasy).</a:t>
            </a:r>
          </a:p>
          <a:p>
            <a:pPr marL="985800">
              <a:defRPr/>
            </a:pPr>
            <a:r>
              <a:rPr lang="cs-CZ" sz="2100" dirty="0">
                <a:latin typeface="Century Gothic" pitchFamily="34" charset="0"/>
                <a:cs typeface="Arial" charset="0"/>
              </a:rPr>
              <a:t>Má také kladný vliv na tenké nebo oslabené vlasy, díky zklidňujícím a zvlhčujícím účinkům, které posilují kořínky vlasů.</a:t>
            </a:r>
          </a:p>
          <a:p>
            <a:pPr marL="985800">
              <a:defRPr/>
            </a:pPr>
            <a:r>
              <a:rPr lang="cs-CZ" sz="2200" b="1" cap="small" dirty="0">
                <a:latin typeface="Century Gothic" pitchFamily="34" charset="0"/>
                <a:cs typeface="Arial" charset="0"/>
              </a:rPr>
              <a:t>certifikát organických složek</a:t>
            </a:r>
            <a:r>
              <a:rPr lang="cs-CZ" sz="2200" b="1" cap="small" baseline="30000" dirty="0">
                <a:latin typeface="Century Gothic" pitchFamily="34" charset="0"/>
                <a:cs typeface="Arial" charset="0"/>
              </a:rPr>
              <a:t>*</a:t>
            </a:r>
          </a:p>
          <a:p>
            <a:pPr marL="985800">
              <a:defRPr/>
            </a:pPr>
            <a:endParaRPr lang="en-US" sz="2200" dirty="0">
              <a:latin typeface="Century Gothic" pitchFamily="34" charset="0"/>
              <a:cs typeface="Arial" charset="0"/>
            </a:endParaRPr>
          </a:p>
          <a:p>
            <a:pPr marL="985800">
              <a:defRPr/>
            </a:pPr>
            <a:r>
              <a:rPr lang="cs-CZ" sz="2200" b="1" i="1" dirty="0">
                <a:latin typeface="Bookman Old Style" pitchFamily="18" charset="0"/>
                <a:cs typeface="Times New Roman" pitchFamily="18" charset="0"/>
              </a:rPr>
              <a:t>Organický olej z hroznových semen</a:t>
            </a:r>
          </a:p>
          <a:p>
            <a:pPr marL="985800">
              <a:defRPr/>
            </a:pPr>
            <a:r>
              <a:rPr lang="cs-CZ" sz="2100" b="1" cap="small" dirty="0">
                <a:latin typeface="Century Gothic" pitchFamily="34" charset="0"/>
                <a:cs typeface="Arial" charset="0"/>
              </a:rPr>
              <a:t>výhody: </a:t>
            </a:r>
            <a:r>
              <a:rPr lang="cs-CZ" sz="2100" dirty="0">
                <a:latin typeface="Century Gothic" pitchFamily="34" charset="0"/>
                <a:cs typeface="Arial" charset="0"/>
              </a:rPr>
              <a:t>Antioxidační, vyživující, posilující účinek</a:t>
            </a:r>
          </a:p>
          <a:p>
            <a:pPr marL="985800">
              <a:defRPr/>
            </a:pPr>
            <a:r>
              <a:rPr lang="cs-CZ" sz="2100" b="1" cap="small" dirty="0">
                <a:latin typeface="Century Gothic" pitchFamily="34" charset="0"/>
                <a:cs typeface="Arial" charset="0"/>
              </a:rPr>
              <a:t>vlastnosti: </a:t>
            </a:r>
            <a:r>
              <a:rPr lang="cs-CZ" sz="2100" dirty="0">
                <a:latin typeface="Century Gothic" pitchFamily="34" charset="0"/>
                <a:cs typeface="Arial" charset="0"/>
              </a:rPr>
              <a:t>Vzniká lisováním semen, je olejem bohatým na kyselinu linolovou, díky zvlhčujícím a změkčujícím vlastnostem, pomáhá obnovovat fytosterole a je antioxidantem, který chrání buněčnou stěnu. Chrání vlasy a pokožku hlavy proti působení volných radikálů, a také zesiluje vlasy díky velkému objemu polyfenolů, antokyanů, flavonoidů, vitaminů a minerálů. Působí proti stárnutí vlasů, díky čemu se perfektně hodí na vlasy osob v pokročilém věku.</a:t>
            </a:r>
          </a:p>
          <a:p>
            <a:pPr marL="985800">
              <a:defRPr/>
            </a:pPr>
            <a:r>
              <a:rPr lang="cs-CZ" sz="2100" b="1" cap="small" dirty="0">
                <a:latin typeface="Century Gothic" pitchFamily="34" charset="0"/>
                <a:cs typeface="Arial" charset="0"/>
              </a:rPr>
              <a:t>certifikát organických složek</a:t>
            </a:r>
            <a:r>
              <a:rPr lang="cs-CZ" sz="2100" b="1" cap="small" baseline="30000" dirty="0">
                <a:latin typeface="Century Gothic" pitchFamily="34" charset="0"/>
                <a:cs typeface="Arial" charset="0"/>
              </a:rPr>
              <a:t>*</a:t>
            </a:r>
          </a:p>
          <a:p>
            <a:pPr marL="985800">
              <a:defRPr/>
            </a:pPr>
            <a:endParaRPr lang="en-US" sz="2200" b="1" cap="small" dirty="0">
              <a:latin typeface="Century Gothic" pitchFamily="34" charset="0"/>
              <a:cs typeface="Arial" charset="0"/>
            </a:endParaRPr>
          </a:p>
        </p:txBody>
      </p:sp>
      <p:pic>
        <p:nvPicPr>
          <p:cNvPr id="8" name="Picture 2"/>
          <p:cNvPicPr>
            <a:picLocks noChangeAspect="1" noChangeArrowheads="1"/>
          </p:cNvPicPr>
          <p:nvPr/>
        </p:nvPicPr>
        <p:blipFill>
          <a:blip r:embed="rId5" cstate="print"/>
          <a:srcRect/>
          <a:stretch>
            <a:fillRect/>
          </a:stretch>
        </p:blipFill>
        <p:spPr bwMode="auto">
          <a:xfrm>
            <a:off x="216036" y="3297927"/>
            <a:ext cx="1428235" cy="1991564"/>
          </a:xfrm>
          <a:prstGeom prst="rect">
            <a:avLst/>
          </a:prstGeom>
          <a:noFill/>
          <a:ln w="9525">
            <a:noFill/>
            <a:miter lim="800000"/>
            <a:headEnd/>
            <a:tailEnd/>
          </a:ln>
        </p:spPr>
      </p:pic>
      <p:pic>
        <p:nvPicPr>
          <p:cNvPr id="9" name="Picture 3"/>
          <p:cNvPicPr>
            <a:picLocks noChangeAspect="1" noChangeArrowheads="1"/>
          </p:cNvPicPr>
          <p:nvPr/>
        </p:nvPicPr>
        <p:blipFill>
          <a:blip r:embed="rId6" cstate="print"/>
          <a:srcRect/>
          <a:stretch>
            <a:fillRect/>
          </a:stretch>
        </p:blipFill>
        <p:spPr bwMode="auto">
          <a:xfrm>
            <a:off x="216036" y="6659171"/>
            <a:ext cx="1357556" cy="1725920"/>
          </a:xfrm>
          <a:prstGeom prst="rect">
            <a:avLst/>
          </a:prstGeom>
          <a:noFill/>
          <a:ln w="9525">
            <a:noFill/>
            <a:miter lim="800000"/>
            <a:headEnd/>
            <a:tailEnd/>
          </a:ln>
        </p:spPr>
      </p:pic>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bject 13"/>
          <p:cNvSpPr txBox="1">
            <a:spLocks noChangeArrowheads="1"/>
          </p:cNvSpPr>
          <p:nvPr/>
        </p:nvSpPr>
        <p:spPr bwMode="auto">
          <a:xfrm>
            <a:off x="5859458" y="8091510"/>
            <a:ext cx="4071966" cy="653241"/>
          </a:xfrm>
          <a:prstGeom prst="rect">
            <a:avLst/>
          </a:prstGeom>
          <a:noFill/>
          <a:ln w="9525">
            <a:noFill/>
            <a:miter lim="800000"/>
            <a:headEnd/>
            <a:tailEnd/>
          </a:ln>
        </p:spPr>
        <p:txBody>
          <a:bodyPr wrap="square" lIns="0" tIns="47483" rIns="0" bIns="0">
            <a:spAutoFit/>
          </a:bodyPr>
          <a:lstStyle/>
          <a:p>
            <a:pPr marL="648373" algn="ctr" fontAlgn="auto">
              <a:spcBef>
                <a:spcPts val="374"/>
              </a:spcBef>
              <a:spcAft>
                <a:spcPts val="0"/>
              </a:spcAft>
              <a:defRPr/>
            </a:pPr>
            <a:r>
              <a:rPr lang="cs-CZ">
                <a:latin typeface="Century Gothic" pitchFamily="34" charset="0"/>
                <a:cs typeface="Gotham Book"/>
              </a:rPr>
              <a:t>BOOSTER 02 10 g</a:t>
            </a:r>
          </a:p>
          <a:p>
            <a:pPr marL="648373" algn="ctr" fontAlgn="auto">
              <a:spcBef>
                <a:spcPts val="374"/>
              </a:spcBef>
              <a:spcAft>
                <a:spcPts val="0"/>
              </a:spcAft>
              <a:defRPr/>
            </a:pPr>
            <a:r>
              <a:rPr lang="cs-CZ">
                <a:latin typeface="Century Gothic" pitchFamily="34" charset="0"/>
                <a:cs typeface="Gotham Book"/>
              </a:rPr>
              <a:t> (20 % BARVY) A SMÍCHEJTE</a:t>
            </a:r>
          </a:p>
        </p:txBody>
      </p:sp>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6" name="object 30"/>
          <p:cNvSpPr>
            <a:spLocks noChangeArrowheads="1"/>
          </p:cNvSpPr>
          <p:nvPr/>
        </p:nvSpPr>
        <p:spPr bwMode="auto">
          <a:xfrm>
            <a:off x="10002862" y="6877064"/>
            <a:ext cx="901151" cy="2100003"/>
          </a:xfrm>
          <a:prstGeom prst="rect">
            <a:avLst/>
          </a:prstGeom>
          <a:blipFill dpi="0" rotWithShape="1">
            <a:blip r:embed="rId4"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7" name="object 7"/>
          <p:cNvSpPr txBox="1"/>
          <p:nvPr/>
        </p:nvSpPr>
        <p:spPr>
          <a:xfrm>
            <a:off x="787773" y="1194515"/>
            <a:ext cx="4928809" cy="396137"/>
          </a:xfrm>
          <a:prstGeom prst="rect">
            <a:avLst/>
          </a:prstGeom>
        </p:spPr>
        <p:txBody>
          <a:bodyPr wrap="square" lIns="0" tIns="11306" rIns="0" bIns="0">
            <a:spAutoFit/>
          </a:bodyPr>
          <a:lstStyle/>
          <a:p>
            <a:pPr marL="11306" fontAlgn="auto">
              <a:spcBef>
                <a:spcPts val="89"/>
              </a:spcBef>
              <a:spcAft>
                <a:spcPts val="0"/>
              </a:spcAft>
              <a:defRPr/>
            </a:pPr>
            <a:r>
              <a:rPr lang="cs-CZ" sz="2500" b="1">
                <a:latin typeface="Century Gothic" pitchFamily="34" charset="0"/>
              </a:rPr>
              <a:t>PŘÍKLAD: Odstíny 1 AŽ 6</a:t>
            </a:r>
          </a:p>
        </p:txBody>
      </p:sp>
      <p:sp>
        <p:nvSpPr>
          <p:cNvPr id="8" name="object 8"/>
          <p:cNvSpPr txBox="1"/>
          <p:nvPr/>
        </p:nvSpPr>
        <p:spPr>
          <a:xfrm>
            <a:off x="862461" y="4950505"/>
            <a:ext cx="9816403" cy="842413"/>
          </a:xfrm>
          <a:prstGeom prst="rect">
            <a:avLst/>
          </a:prstGeom>
        </p:spPr>
        <p:txBody>
          <a:bodyPr wrap="square" lIns="0" tIns="11306" rIns="0" bIns="0">
            <a:spAutoFit/>
          </a:bodyPr>
          <a:lstStyle/>
          <a:p>
            <a:pPr marL="11306" fontAlgn="auto">
              <a:spcBef>
                <a:spcPts val="89"/>
              </a:spcBef>
              <a:spcAft>
                <a:spcPts val="0"/>
              </a:spcAft>
              <a:defRPr/>
            </a:pPr>
            <a:r>
              <a:rPr lang="cs-CZ">
                <a:latin typeface="Century Gothic" pitchFamily="34" charset="0"/>
                <a:cs typeface="Gotham Book"/>
              </a:rPr>
              <a:t>*SMÍCHEJTE BARVU + OXYMILK, NÁSLEDNĚ PŘIDEJTE BOOSTER A JEMNĚ MÍCHEJTE.</a:t>
            </a:r>
          </a:p>
          <a:p>
            <a:pPr fontAlgn="auto">
              <a:spcBef>
                <a:spcPts val="0"/>
              </a:spcBef>
              <a:spcAft>
                <a:spcPts val="0"/>
              </a:spcAft>
              <a:defRPr/>
            </a:pPr>
            <a:endParaRPr dirty="0">
              <a:latin typeface="Century Gothic" pitchFamily="34" charset="0"/>
              <a:cs typeface="Times New Roman"/>
            </a:endParaRPr>
          </a:p>
          <a:p>
            <a:pPr fontAlgn="auto">
              <a:spcBef>
                <a:spcPts val="45"/>
              </a:spcBef>
              <a:spcAft>
                <a:spcPts val="0"/>
              </a:spcAft>
              <a:defRPr/>
            </a:pPr>
            <a:endParaRPr b="1" dirty="0">
              <a:latin typeface="Century Gothic" pitchFamily="34" charset="0"/>
              <a:cs typeface="Times New Roman"/>
            </a:endParaRPr>
          </a:p>
        </p:txBody>
      </p:sp>
      <p:sp>
        <p:nvSpPr>
          <p:cNvPr id="9" name="object 10"/>
          <p:cNvSpPr txBox="1"/>
          <p:nvPr/>
        </p:nvSpPr>
        <p:spPr>
          <a:xfrm>
            <a:off x="2716186" y="3950631"/>
            <a:ext cx="2706893" cy="640417"/>
          </a:xfrm>
          <a:prstGeom prst="rect">
            <a:avLst/>
          </a:prstGeom>
        </p:spPr>
        <p:txBody>
          <a:bodyPr wrap="square" lIns="0" tIns="47483" rIns="0" bIns="0">
            <a:spAutoFit/>
          </a:bodyPr>
          <a:lstStyle/>
          <a:p>
            <a:pPr marL="11306" fontAlgn="auto">
              <a:spcBef>
                <a:spcPts val="374"/>
              </a:spcBef>
              <a:spcAft>
                <a:spcPts val="0"/>
              </a:spcAft>
              <a:defRPr/>
            </a:pPr>
            <a:r>
              <a:rPr lang="cs-CZ">
                <a:latin typeface="Century Gothic" pitchFamily="34" charset="0"/>
                <a:cs typeface="Gotham Book"/>
              </a:rPr>
              <a:t>OXYMILK</a:t>
            </a:r>
          </a:p>
          <a:p>
            <a:pPr marL="11306" fontAlgn="auto">
              <a:spcBef>
                <a:spcPts val="285"/>
              </a:spcBef>
              <a:spcAft>
                <a:spcPts val="0"/>
              </a:spcAft>
              <a:defRPr/>
            </a:pPr>
            <a:r>
              <a:rPr lang="cs-CZ">
                <a:latin typeface="Century Gothic" pitchFamily="34" charset="0"/>
                <a:cs typeface="Gotham Book"/>
              </a:rPr>
              <a:t>5, 13, 20, 30 VOL. 50 g</a:t>
            </a:r>
          </a:p>
        </p:txBody>
      </p:sp>
      <p:sp>
        <p:nvSpPr>
          <p:cNvPr id="10" name="object 11"/>
          <p:cNvSpPr txBox="1"/>
          <p:nvPr/>
        </p:nvSpPr>
        <p:spPr>
          <a:xfrm>
            <a:off x="1054492" y="4233858"/>
            <a:ext cx="1447379" cy="324946"/>
          </a:xfrm>
          <a:prstGeom prst="rect">
            <a:avLst/>
          </a:prstGeom>
        </p:spPr>
        <p:txBody>
          <a:bodyPr wrap="square" lIns="0" tIns="47483" rIns="0" bIns="0">
            <a:spAutoFit/>
          </a:bodyPr>
          <a:lstStyle/>
          <a:p>
            <a:pPr marL="11306" fontAlgn="auto">
              <a:spcBef>
                <a:spcPts val="374"/>
              </a:spcBef>
              <a:spcAft>
                <a:spcPts val="0"/>
              </a:spcAft>
              <a:defRPr/>
            </a:pPr>
            <a:r>
              <a:rPr lang="cs-CZ">
                <a:latin typeface="Century Gothic" pitchFamily="34" charset="0"/>
                <a:cs typeface="Gotham Book"/>
              </a:rPr>
              <a:t>FARBA 50 g</a:t>
            </a:r>
          </a:p>
        </p:txBody>
      </p:sp>
      <p:sp>
        <p:nvSpPr>
          <p:cNvPr id="11" name="object 13"/>
          <p:cNvSpPr txBox="1">
            <a:spLocks noChangeArrowheads="1"/>
          </p:cNvSpPr>
          <p:nvPr/>
        </p:nvSpPr>
        <p:spPr bwMode="auto">
          <a:xfrm>
            <a:off x="5788020" y="3948106"/>
            <a:ext cx="4071966" cy="653241"/>
          </a:xfrm>
          <a:prstGeom prst="rect">
            <a:avLst/>
          </a:prstGeom>
          <a:noFill/>
          <a:ln w="9525">
            <a:noFill/>
            <a:miter lim="800000"/>
            <a:headEnd/>
            <a:tailEnd/>
          </a:ln>
        </p:spPr>
        <p:txBody>
          <a:bodyPr wrap="square" lIns="0" tIns="47483" rIns="0" bIns="0">
            <a:spAutoFit/>
          </a:bodyPr>
          <a:lstStyle/>
          <a:p>
            <a:pPr marL="648373" algn="ctr" fontAlgn="auto">
              <a:spcBef>
                <a:spcPts val="374"/>
              </a:spcBef>
              <a:spcAft>
                <a:spcPts val="0"/>
              </a:spcAft>
              <a:defRPr/>
            </a:pPr>
            <a:r>
              <a:rPr lang="cs-CZ">
                <a:latin typeface="Century Gothic" pitchFamily="34" charset="0"/>
                <a:cs typeface="Gotham Book"/>
              </a:rPr>
              <a:t>BOOSTER 01 10 g</a:t>
            </a:r>
          </a:p>
          <a:p>
            <a:pPr marL="648373" algn="ctr" fontAlgn="auto">
              <a:spcBef>
                <a:spcPts val="374"/>
              </a:spcBef>
              <a:spcAft>
                <a:spcPts val="0"/>
              </a:spcAft>
              <a:defRPr/>
            </a:pPr>
            <a:r>
              <a:rPr lang="cs-CZ">
                <a:latin typeface="Century Gothic" pitchFamily="34" charset="0"/>
                <a:cs typeface="Gotham Book"/>
              </a:rPr>
              <a:t> (20 % BARVY) A SMÍCHEJTE</a:t>
            </a:r>
          </a:p>
        </p:txBody>
      </p:sp>
      <p:sp>
        <p:nvSpPr>
          <p:cNvPr id="12" name="object 14"/>
          <p:cNvSpPr txBox="1"/>
          <p:nvPr/>
        </p:nvSpPr>
        <p:spPr>
          <a:xfrm>
            <a:off x="3486892" y="2880545"/>
            <a:ext cx="384063" cy="503859"/>
          </a:xfrm>
          <a:prstGeom prst="rect">
            <a:avLst/>
          </a:prstGeom>
        </p:spPr>
        <p:txBody>
          <a:bodyPr lIns="0" tIns="11306" rIns="0" bIns="0">
            <a:spAutoFit/>
          </a:bodyPr>
          <a:lstStyle/>
          <a:p>
            <a:pPr marL="11306" fontAlgn="auto">
              <a:spcBef>
                <a:spcPts val="89"/>
              </a:spcBef>
              <a:spcAft>
                <a:spcPts val="0"/>
              </a:spcAft>
              <a:defRPr/>
            </a:pPr>
            <a:r>
              <a:rPr lang="cs-CZ" sz="3200">
                <a:latin typeface="Calibri"/>
                <a:cs typeface="Calibri"/>
              </a:rPr>
              <a:t>+</a:t>
            </a:r>
          </a:p>
        </p:txBody>
      </p:sp>
      <p:sp>
        <p:nvSpPr>
          <p:cNvPr id="13" name="object 25"/>
          <p:cNvSpPr>
            <a:spLocks noChangeArrowheads="1"/>
          </p:cNvSpPr>
          <p:nvPr/>
        </p:nvSpPr>
        <p:spPr bwMode="auto">
          <a:xfrm>
            <a:off x="862461" y="4876800"/>
            <a:ext cx="9089491" cy="73705"/>
          </a:xfrm>
          <a:custGeom>
            <a:avLst/>
            <a:gdLst>
              <a:gd name="T0" fmla="*/ 0 w 7038340"/>
              <a:gd name="T1" fmla="*/ 0 h 76200"/>
              <a:gd name="T2" fmla="*/ 7038340 w 7038340"/>
              <a:gd name="T3" fmla="*/ 0 h 76200"/>
            </a:gdLst>
            <a:ahLst/>
            <a:cxnLst/>
            <a:rect l="T0" t="T1" r="T2" b="T3"/>
            <a:pathLst>
              <a:path w="7038340" h="76200">
                <a:moveTo>
                  <a:pt x="0" y="0"/>
                </a:moveTo>
                <a:lnTo>
                  <a:pt x="7037997" y="0"/>
                </a:lnTo>
              </a:path>
            </a:pathLst>
          </a:custGeom>
          <a:noFill/>
          <a:ln w="6350">
            <a:solidFill>
              <a:srgbClr val="000000"/>
            </a:solidFill>
            <a:miter lim="800000"/>
            <a:headEnd/>
            <a:tailEnd/>
          </a:ln>
        </p:spPr>
        <p:txBody>
          <a:bodyPr lIns="0" tIns="0" rIns="0" bIns="0"/>
          <a:lstStyle/>
          <a:p>
            <a:endParaRPr lang="it-IT">
              <a:latin typeface="Calibri" pitchFamily="34" charset="0"/>
            </a:endParaRPr>
          </a:p>
        </p:txBody>
      </p:sp>
      <p:sp>
        <p:nvSpPr>
          <p:cNvPr id="16" name="object 26"/>
          <p:cNvSpPr>
            <a:spLocks noChangeArrowheads="1"/>
          </p:cNvSpPr>
          <p:nvPr/>
        </p:nvSpPr>
        <p:spPr bwMode="auto">
          <a:xfrm>
            <a:off x="5216516" y="1662090"/>
            <a:ext cx="1068320" cy="3074676"/>
          </a:xfrm>
          <a:prstGeom prst="rect">
            <a:avLst/>
          </a:prstGeom>
          <a:blipFill dpi="0" rotWithShape="1">
            <a:blip r:embed="rId5"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17" name="object 27"/>
          <p:cNvSpPr>
            <a:spLocks noChangeArrowheads="1"/>
          </p:cNvSpPr>
          <p:nvPr/>
        </p:nvSpPr>
        <p:spPr bwMode="auto">
          <a:xfrm>
            <a:off x="10074300" y="2518247"/>
            <a:ext cx="857256" cy="2144239"/>
          </a:xfrm>
          <a:prstGeom prst="rect">
            <a:avLst/>
          </a:prstGeom>
          <a:blipFill dpi="0" rotWithShape="1">
            <a:blip r:embed="rId6"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19" name="object 32"/>
          <p:cNvSpPr>
            <a:spLocks noChangeArrowheads="1"/>
          </p:cNvSpPr>
          <p:nvPr/>
        </p:nvSpPr>
        <p:spPr bwMode="auto">
          <a:xfrm>
            <a:off x="1246524" y="2233594"/>
            <a:ext cx="758792" cy="1709030"/>
          </a:xfrm>
          <a:prstGeom prst="rect">
            <a:avLst/>
          </a:prstGeom>
          <a:blipFill dpi="0" rotWithShape="1">
            <a:blip r:embed="rId7"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20" name="Rettangolo 19"/>
          <p:cNvSpPr/>
          <p:nvPr/>
        </p:nvSpPr>
        <p:spPr>
          <a:xfrm>
            <a:off x="7967627" y="2880546"/>
            <a:ext cx="413176" cy="574637"/>
          </a:xfrm>
          <a:prstGeom prst="rect">
            <a:avLst/>
          </a:prstGeom>
        </p:spPr>
        <p:txBody>
          <a:bodyPr wrap="none" lIns="81400" tIns="40700" rIns="81400" bIns="40700">
            <a:spAutoFit/>
          </a:bodyPr>
          <a:lstStyle/>
          <a:p>
            <a:pPr marL="11306" fontAlgn="auto">
              <a:spcBef>
                <a:spcPts val="89"/>
              </a:spcBef>
              <a:spcAft>
                <a:spcPts val="0"/>
              </a:spcAft>
              <a:defRPr/>
            </a:pPr>
            <a:r>
              <a:rPr lang="cs-CZ" sz="3200">
                <a:solidFill>
                  <a:prstClr val="black"/>
                </a:solidFill>
                <a:latin typeface="Calibri"/>
                <a:cs typeface="Calibri"/>
              </a:rPr>
              <a:t>+</a:t>
            </a:r>
          </a:p>
        </p:txBody>
      </p:sp>
      <p:sp>
        <p:nvSpPr>
          <p:cNvPr id="22" name="object 7"/>
          <p:cNvSpPr txBox="1"/>
          <p:nvPr/>
        </p:nvSpPr>
        <p:spPr>
          <a:xfrm>
            <a:off x="787360" y="5552233"/>
            <a:ext cx="4928809" cy="396137"/>
          </a:xfrm>
          <a:prstGeom prst="rect">
            <a:avLst/>
          </a:prstGeom>
        </p:spPr>
        <p:txBody>
          <a:bodyPr wrap="square" lIns="0" tIns="11306" rIns="0" bIns="0">
            <a:spAutoFit/>
          </a:bodyPr>
          <a:lstStyle/>
          <a:p>
            <a:pPr marL="11306" fontAlgn="auto">
              <a:spcBef>
                <a:spcPts val="89"/>
              </a:spcBef>
              <a:spcAft>
                <a:spcPts val="0"/>
              </a:spcAft>
              <a:defRPr/>
            </a:pPr>
            <a:r>
              <a:rPr lang="cs-CZ" sz="2500" b="1">
                <a:latin typeface="Century Gothic" pitchFamily="34" charset="0"/>
              </a:rPr>
              <a:t>PŘÍKLAD: Odstíny 7 AŽ 12</a:t>
            </a:r>
          </a:p>
        </p:txBody>
      </p:sp>
      <p:sp>
        <p:nvSpPr>
          <p:cNvPr id="23" name="object 8"/>
          <p:cNvSpPr txBox="1"/>
          <p:nvPr/>
        </p:nvSpPr>
        <p:spPr>
          <a:xfrm>
            <a:off x="858798" y="9249361"/>
            <a:ext cx="10180106" cy="842413"/>
          </a:xfrm>
          <a:prstGeom prst="rect">
            <a:avLst/>
          </a:prstGeom>
        </p:spPr>
        <p:txBody>
          <a:bodyPr wrap="square" lIns="0" tIns="11306" rIns="0" bIns="0">
            <a:spAutoFit/>
          </a:bodyPr>
          <a:lstStyle/>
          <a:p>
            <a:pPr marL="11306" fontAlgn="auto">
              <a:spcBef>
                <a:spcPts val="89"/>
              </a:spcBef>
              <a:spcAft>
                <a:spcPts val="0"/>
              </a:spcAft>
              <a:defRPr/>
            </a:pPr>
            <a:r>
              <a:rPr lang="cs-CZ">
                <a:latin typeface="Century Gothic" pitchFamily="34" charset="0"/>
                <a:cs typeface="Gotham Book"/>
              </a:rPr>
              <a:t>*SMÍCHEJTE BARVU + OXYMILK, NÁSLEDNĚ PŘIDEJTE BOOSTER A JEMNĚ MÍCHEJTE.</a:t>
            </a:r>
          </a:p>
          <a:p>
            <a:pPr fontAlgn="auto">
              <a:spcBef>
                <a:spcPts val="0"/>
              </a:spcBef>
              <a:spcAft>
                <a:spcPts val="0"/>
              </a:spcAft>
              <a:defRPr/>
            </a:pPr>
            <a:endParaRPr dirty="0">
              <a:latin typeface="Century Gothic" pitchFamily="34" charset="0"/>
              <a:cs typeface="Times New Roman"/>
            </a:endParaRPr>
          </a:p>
          <a:p>
            <a:pPr fontAlgn="auto">
              <a:spcBef>
                <a:spcPts val="45"/>
              </a:spcBef>
              <a:spcAft>
                <a:spcPts val="0"/>
              </a:spcAft>
              <a:defRPr/>
            </a:pPr>
            <a:endParaRPr b="1" dirty="0">
              <a:latin typeface="Century Gothic" pitchFamily="34" charset="0"/>
              <a:cs typeface="Times New Roman"/>
            </a:endParaRPr>
          </a:p>
        </p:txBody>
      </p:sp>
      <p:sp>
        <p:nvSpPr>
          <p:cNvPr id="25" name="object 11"/>
          <p:cNvSpPr txBox="1"/>
          <p:nvPr/>
        </p:nvSpPr>
        <p:spPr>
          <a:xfrm>
            <a:off x="1050829" y="8532714"/>
            <a:ext cx="1447379" cy="324946"/>
          </a:xfrm>
          <a:prstGeom prst="rect">
            <a:avLst/>
          </a:prstGeom>
        </p:spPr>
        <p:txBody>
          <a:bodyPr wrap="square" lIns="0" tIns="47483" rIns="0" bIns="0">
            <a:spAutoFit/>
          </a:bodyPr>
          <a:lstStyle/>
          <a:p>
            <a:pPr marL="11306" fontAlgn="auto">
              <a:spcBef>
                <a:spcPts val="374"/>
              </a:spcBef>
              <a:spcAft>
                <a:spcPts val="0"/>
              </a:spcAft>
              <a:defRPr/>
            </a:pPr>
            <a:r>
              <a:rPr lang="cs-CZ">
                <a:latin typeface="Century Gothic" pitchFamily="34" charset="0"/>
                <a:cs typeface="Gotham Book"/>
              </a:rPr>
              <a:t>FARBA 50 g</a:t>
            </a:r>
          </a:p>
        </p:txBody>
      </p:sp>
      <p:sp>
        <p:nvSpPr>
          <p:cNvPr id="27" name="object 14"/>
          <p:cNvSpPr txBox="1"/>
          <p:nvPr/>
        </p:nvSpPr>
        <p:spPr>
          <a:xfrm>
            <a:off x="3483229" y="7179401"/>
            <a:ext cx="384063" cy="503859"/>
          </a:xfrm>
          <a:prstGeom prst="rect">
            <a:avLst/>
          </a:prstGeom>
        </p:spPr>
        <p:txBody>
          <a:bodyPr lIns="0" tIns="11306" rIns="0" bIns="0">
            <a:spAutoFit/>
          </a:bodyPr>
          <a:lstStyle/>
          <a:p>
            <a:pPr marL="11306" fontAlgn="auto">
              <a:spcBef>
                <a:spcPts val="89"/>
              </a:spcBef>
              <a:spcAft>
                <a:spcPts val="0"/>
              </a:spcAft>
              <a:defRPr/>
            </a:pPr>
            <a:r>
              <a:rPr lang="cs-CZ" sz="3200">
                <a:latin typeface="Calibri"/>
                <a:cs typeface="Calibri"/>
              </a:rPr>
              <a:t>+</a:t>
            </a:r>
          </a:p>
        </p:txBody>
      </p:sp>
      <p:sp>
        <p:nvSpPr>
          <p:cNvPr id="28" name="object 25"/>
          <p:cNvSpPr>
            <a:spLocks noChangeArrowheads="1"/>
          </p:cNvSpPr>
          <p:nvPr/>
        </p:nvSpPr>
        <p:spPr bwMode="auto">
          <a:xfrm>
            <a:off x="858798" y="9175656"/>
            <a:ext cx="9089491" cy="73705"/>
          </a:xfrm>
          <a:custGeom>
            <a:avLst/>
            <a:gdLst>
              <a:gd name="T0" fmla="*/ 0 w 7038340"/>
              <a:gd name="T1" fmla="*/ 0 h 76200"/>
              <a:gd name="T2" fmla="*/ 7038340 w 7038340"/>
              <a:gd name="T3" fmla="*/ 0 h 76200"/>
            </a:gdLst>
            <a:ahLst/>
            <a:cxnLst/>
            <a:rect l="T0" t="T1" r="T2" b="T3"/>
            <a:pathLst>
              <a:path w="7038340" h="76200">
                <a:moveTo>
                  <a:pt x="0" y="0"/>
                </a:moveTo>
                <a:lnTo>
                  <a:pt x="7037997" y="0"/>
                </a:lnTo>
              </a:path>
            </a:pathLst>
          </a:custGeom>
          <a:noFill/>
          <a:ln w="6350">
            <a:solidFill>
              <a:srgbClr val="000000"/>
            </a:solidFill>
            <a:miter lim="800000"/>
            <a:headEnd/>
            <a:tailEnd/>
          </a:ln>
        </p:spPr>
        <p:txBody>
          <a:bodyPr lIns="0" tIns="0" rIns="0" bIns="0"/>
          <a:lstStyle/>
          <a:p>
            <a:endParaRPr lang="it-IT">
              <a:latin typeface="Calibri" pitchFamily="34" charset="0"/>
            </a:endParaRPr>
          </a:p>
        </p:txBody>
      </p:sp>
      <p:sp>
        <p:nvSpPr>
          <p:cNvPr id="29" name="object 26"/>
          <p:cNvSpPr>
            <a:spLocks noChangeArrowheads="1"/>
          </p:cNvSpPr>
          <p:nvPr/>
        </p:nvSpPr>
        <p:spPr bwMode="auto">
          <a:xfrm>
            <a:off x="5212853" y="5960946"/>
            <a:ext cx="1068320" cy="3074676"/>
          </a:xfrm>
          <a:prstGeom prst="rect">
            <a:avLst/>
          </a:prstGeom>
          <a:blipFill dpi="0" rotWithShape="1">
            <a:blip r:embed="rId5"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30" name="object 32"/>
          <p:cNvSpPr>
            <a:spLocks noChangeArrowheads="1"/>
          </p:cNvSpPr>
          <p:nvPr/>
        </p:nvSpPr>
        <p:spPr bwMode="auto">
          <a:xfrm>
            <a:off x="1242861" y="6532450"/>
            <a:ext cx="758792" cy="1709030"/>
          </a:xfrm>
          <a:prstGeom prst="rect">
            <a:avLst/>
          </a:prstGeom>
          <a:blipFill dpi="0" rotWithShape="1">
            <a:blip r:embed="rId7"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31" name="Rettangolo 30"/>
          <p:cNvSpPr/>
          <p:nvPr/>
        </p:nvSpPr>
        <p:spPr>
          <a:xfrm>
            <a:off x="7963964" y="7179402"/>
            <a:ext cx="413176" cy="574637"/>
          </a:xfrm>
          <a:prstGeom prst="rect">
            <a:avLst/>
          </a:prstGeom>
        </p:spPr>
        <p:txBody>
          <a:bodyPr wrap="none" lIns="81400" tIns="40700" rIns="81400" bIns="40700">
            <a:spAutoFit/>
          </a:bodyPr>
          <a:lstStyle/>
          <a:p>
            <a:pPr marL="11306" fontAlgn="auto">
              <a:spcBef>
                <a:spcPts val="89"/>
              </a:spcBef>
              <a:spcAft>
                <a:spcPts val="0"/>
              </a:spcAft>
              <a:defRPr/>
            </a:pPr>
            <a:r>
              <a:rPr lang="cs-CZ" sz="3200">
                <a:solidFill>
                  <a:prstClr val="black"/>
                </a:solidFill>
                <a:latin typeface="Calibri"/>
                <a:cs typeface="Calibri"/>
              </a:rPr>
              <a:t>+</a:t>
            </a:r>
          </a:p>
        </p:txBody>
      </p:sp>
      <p:sp>
        <p:nvSpPr>
          <p:cNvPr id="33" name="object 10"/>
          <p:cNvSpPr txBox="1"/>
          <p:nvPr/>
        </p:nvSpPr>
        <p:spPr>
          <a:xfrm>
            <a:off x="2716186" y="8236911"/>
            <a:ext cx="2706893" cy="640417"/>
          </a:xfrm>
          <a:prstGeom prst="rect">
            <a:avLst/>
          </a:prstGeom>
        </p:spPr>
        <p:txBody>
          <a:bodyPr wrap="square" lIns="0" tIns="47483" rIns="0" bIns="0">
            <a:spAutoFit/>
          </a:bodyPr>
          <a:lstStyle/>
          <a:p>
            <a:pPr marL="11306" fontAlgn="auto">
              <a:spcBef>
                <a:spcPts val="374"/>
              </a:spcBef>
              <a:spcAft>
                <a:spcPts val="0"/>
              </a:spcAft>
              <a:defRPr/>
            </a:pPr>
            <a:r>
              <a:rPr lang="cs-CZ">
                <a:latin typeface="Century Gothic" pitchFamily="34" charset="0"/>
                <a:cs typeface="Gotham Book"/>
              </a:rPr>
              <a:t>OXYMILK</a:t>
            </a:r>
          </a:p>
          <a:p>
            <a:pPr marL="11306" fontAlgn="auto">
              <a:spcBef>
                <a:spcPts val="285"/>
              </a:spcBef>
              <a:spcAft>
                <a:spcPts val="0"/>
              </a:spcAft>
              <a:defRPr/>
            </a:pPr>
            <a:r>
              <a:rPr lang="cs-CZ">
                <a:latin typeface="Century Gothic" pitchFamily="34" charset="0"/>
                <a:cs typeface="Gotham Book"/>
              </a:rPr>
              <a:t>5, 13, 20, 30 VOL. 50 g</a:t>
            </a: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6" name="object 7"/>
          <p:cNvSpPr txBox="1"/>
          <p:nvPr/>
        </p:nvSpPr>
        <p:spPr>
          <a:xfrm>
            <a:off x="787773" y="1194515"/>
            <a:ext cx="6500445" cy="396137"/>
          </a:xfrm>
          <a:prstGeom prst="rect">
            <a:avLst/>
          </a:prstGeom>
        </p:spPr>
        <p:txBody>
          <a:bodyPr wrap="square" lIns="0" tIns="11306" rIns="0" bIns="0">
            <a:spAutoFit/>
          </a:bodyPr>
          <a:lstStyle/>
          <a:p>
            <a:pPr marL="11306" fontAlgn="auto">
              <a:spcBef>
                <a:spcPts val="89"/>
              </a:spcBef>
              <a:spcAft>
                <a:spcPts val="0"/>
              </a:spcAft>
              <a:defRPr/>
            </a:pPr>
            <a:r>
              <a:rPr lang="cs-CZ" sz="2500" b="1">
                <a:latin typeface="Century Gothic" pitchFamily="34" charset="0"/>
              </a:rPr>
              <a:t>PŘÍKLAD: ŘADA 12 SPECIÁLNÍCH BLOND</a:t>
            </a:r>
          </a:p>
        </p:txBody>
      </p:sp>
      <p:sp>
        <p:nvSpPr>
          <p:cNvPr id="7" name="object 10"/>
          <p:cNvSpPr txBox="1"/>
          <p:nvPr/>
        </p:nvSpPr>
        <p:spPr>
          <a:xfrm>
            <a:off x="2716186" y="3950631"/>
            <a:ext cx="2706893" cy="640417"/>
          </a:xfrm>
          <a:prstGeom prst="rect">
            <a:avLst/>
          </a:prstGeom>
        </p:spPr>
        <p:txBody>
          <a:bodyPr wrap="square" lIns="0" tIns="47483" rIns="0" bIns="0">
            <a:spAutoFit/>
          </a:bodyPr>
          <a:lstStyle/>
          <a:p>
            <a:pPr marL="11306" fontAlgn="auto">
              <a:spcBef>
                <a:spcPts val="374"/>
              </a:spcBef>
              <a:spcAft>
                <a:spcPts val="0"/>
              </a:spcAft>
              <a:defRPr/>
            </a:pPr>
            <a:r>
              <a:rPr lang="cs-CZ">
                <a:latin typeface="Century Gothic" pitchFamily="34" charset="0"/>
                <a:cs typeface="Gotham Book"/>
              </a:rPr>
              <a:t>OXYMILK</a:t>
            </a:r>
          </a:p>
          <a:p>
            <a:pPr marL="11306" fontAlgn="auto">
              <a:spcBef>
                <a:spcPts val="285"/>
              </a:spcBef>
              <a:spcAft>
                <a:spcPts val="0"/>
              </a:spcAft>
              <a:defRPr/>
            </a:pPr>
            <a:r>
              <a:rPr lang="cs-CZ">
                <a:latin typeface="Century Gothic" pitchFamily="34" charset="0"/>
                <a:cs typeface="Gotham Book"/>
              </a:rPr>
              <a:t>5, 13, 20, 30 VOL. 80 g</a:t>
            </a:r>
          </a:p>
        </p:txBody>
      </p:sp>
      <p:sp>
        <p:nvSpPr>
          <p:cNvPr id="8" name="object 11"/>
          <p:cNvSpPr txBox="1"/>
          <p:nvPr/>
        </p:nvSpPr>
        <p:spPr>
          <a:xfrm>
            <a:off x="1054492" y="4233858"/>
            <a:ext cx="1447379" cy="324946"/>
          </a:xfrm>
          <a:prstGeom prst="rect">
            <a:avLst/>
          </a:prstGeom>
        </p:spPr>
        <p:txBody>
          <a:bodyPr wrap="square" lIns="0" tIns="47483" rIns="0" bIns="0">
            <a:spAutoFit/>
          </a:bodyPr>
          <a:lstStyle/>
          <a:p>
            <a:pPr marL="11306" fontAlgn="auto">
              <a:spcBef>
                <a:spcPts val="374"/>
              </a:spcBef>
              <a:spcAft>
                <a:spcPts val="0"/>
              </a:spcAft>
              <a:defRPr/>
            </a:pPr>
            <a:r>
              <a:rPr lang="cs-CZ">
                <a:latin typeface="Century Gothic" pitchFamily="34" charset="0"/>
                <a:cs typeface="Gotham Book"/>
              </a:rPr>
              <a:t>FARBA 40 g</a:t>
            </a:r>
          </a:p>
        </p:txBody>
      </p:sp>
      <p:sp>
        <p:nvSpPr>
          <p:cNvPr id="9" name="object 13"/>
          <p:cNvSpPr txBox="1">
            <a:spLocks noChangeArrowheads="1"/>
          </p:cNvSpPr>
          <p:nvPr/>
        </p:nvSpPr>
        <p:spPr bwMode="auto">
          <a:xfrm>
            <a:off x="5788020" y="3948106"/>
            <a:ext cx="4071966" cy="653241"/>
          </a:xfrm>
          <a:prstGeom prst="rect">
            <a:avLst/>
          </a:prstGeom>
          <a:noFill/>
          <a:ln w="9525">
            <a:noFill/>
            <a:miter lim="800000"/>
            <a:headEnd/>
            <a:tailEnd/>
          </a:ln>
        </p:spPr>
        <p:txBody>
          <a:bodyPr wrap="square" lIns="0" tIns="47483" rIns="0" bIns="0">
            <a:spAutoFit/>
          </a:bodyPr>
          <a:lstStyle/>
          <a:p>
            <a:pPr marL="648373" algn="ctr" fontAlgn="auto">
              <a:spcBef>
                <a:spcPts val="374"/>
              </a:spcBef>
              <a:spcAft>
                <a:spcPts val="0"/>
              </a:spcAft>
              <a:defRPr/>
            </a:pPr>
            <a:r>
              <a:rPr lang="cs-CZ">
                <a:latin typeface="Century Gothic" pitchFamily="34" charset="0"/>
                <a:cs typeface="Gotham Book"/>
              </a:rPr>
              <a:t>BOOSTER 02 12 g</a:t>
            </a:r>
          </a:p>
          <a:p>
            <a:pPr marL="648373" algn="ctr" fontAlgn="auto">
              <a:spcBef>
                <a:spcPts val="374"/>
              </a:spcBef>
              <a:spcAft>
                <a:spcPts val="0"/>
              </a:spcAft>
              <a:defRPr/>
            </a:pPr>
            <a:r>
              <a:rPr lang="cs-CZ">
                <a:latin typeface="Century Gothic" pitchFamily="34" charset="0"/>
                <a:cs typeface="Gotham Book"/>
              </a:rPr>
              <a:t> (30 % BARVY) A SMÍCHEJTE</a:t>
            </a:r>
          </a:p>
        </p:txBody>
      </p:sp>
      <p:sp>
        <p:nvSpPr>
          <p:cNvPr id="10" name="object 14"/>
          <p:cNvSpPr txBox="1"/>
          <p:nvPr/>
        </p:nvSpPr>
        <p:spPr>
          <a:xfrm>
            <a:off x="3486892" y="2880545"/>
            <a:ext cx="384063" cy="503859"/>
          </a:xfrm>
          <a:prstGeom prst="rect">
            <a:avLst/>
          </a:prstGeom>
        </p:spPr>
        <p:txBody>
          <a:bodyPr lIns="0" tIns="11306" rIns="0" bIns="0">
            <a:spAutoFit/>
          </a:bodyPr>
          <a:lstStyle/>
          <a:p>
            <a:pPr marL="11306" fontAlgn="auto">
              <a:spcBef>
                <a:spcPts val="89"/>
              </a:spcBef>
              <a:spcAft>
                <a:spcPts val="0"/>
              </a:spcAft>
              <a:defRPr/>
            </a:pPr>
            <a:r>
              <a:rPr lang="cs-CZ" sz="3200">
                <a:latin typeface="Calibri"/>
                <a:cs typeface="Calibri"/>
              </a:rPr>
              <a:t>+</a:t>
            </a:r>
          </a:p>
        </p:txBody>
      </p:sp>
      <p:sp>
        <p:nvSpPr>
          <p:cNvPr id="11" name="object 26"/>
          <p:cNvSpPr>
            <a:spLocks noChangeArrowheads="1"/>
          </p:cNvSpPr>
          <p:nvPr/>
        </p:nvSpPr>
        <p:spPr bwMode="auto">
          <a:xfrm>
            <a:off x="5216516" y="1662090"/>
            <a:ext cx="1068320" cy="3074676"/>
          </a:xfrm>
          <a:prstGeom prst="rect">
            <a:avLst/>
          </a:prstGeom>
          <a:blipFill dpi="0" rotWithShape="1">
            <a:blip r:embed="rId4"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13" name="object 32"/>
          <p:cNvSpPr>
            <a:spLocks noChangeArrowheads="1"/>
          </p:cNvSpPr>
          <p:nvPr/>
        </p:nvSpPr>
        <p:spPr bwMode="auto">
          <a:xfrm>
            <a:off x="1246524" y="2233594"/>
            <a:ext cx="758792" cy="1709030"/>
          </a:xfrm>
          <a:prstGeom prst="rect">
            <a:avLst/>
          </a:prstGeom>
          <a:blipFill dpi="0" rotWithShape="1">
            <a:blip r:embed="rId5"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16" name="Rettangolo 15"/>
          <p:cNvSpPr/>
          <p:nvPr/>
        </p:nvSpPr>
        <p:spPr>
          <a:xfrm>
            <a:off x="7967627" y="2880546"/>
            <a:ext cx="413176" cy="574637"/>
          </a:xfrm>
          <a:prstGeom prst="rect">
            <a:avLst/>
          </a:prstGeom>
        </p:spPr>
        <p:txBody>
          <a:bodyPr wrap="none" lIns="81400" tIns="40700" rIns="81400" bIns="40700">
            <a:spAutoFit/>
          </a:bodyPr>
          <a:lstStyle/>
          <a:p>
            <a:pPr marL="11306" fontAlgn="auto">
              <a:spcBef>
                <a:spcPts val="89"/>
              </a:spcBef>
              <a:spcAft>
                <a:spcPts val="0"/>
              </a:spcAft>
              <a:defRPr/>
            </a:pPr>
            <a:r>
              <a:rPr lang="cs-CZ" sz="3200">
                <a:solidFill>
                  <a:prstClr val="black"/>
                </a:solidFill>
                <a:latin typeface="Calibri"/>
                <a:cs typeface="Calibri"/>
              </a:rPr>
              <a:t>+</a:t>
            </a:r>
          </a:p>
        </p:txBody>
      </p:sp>
      <p:sp>
        <p:nvSpPr>
          <p:cNvPr id="17" name="object 30"/>
          <p:cNvSpPr>
            <a:spLocks noChangeArrowheads="1"/>
          </p:cNvSpPr>
          <p:nvPr/>
        </p:nvSpPr>
        <p:spPr bwMode="auto">
          <a:xfrm>
            <a:off x="9359920" y="2019280"/>
            <a:ext cx="901151" cy="2100003"/>
          </a:xfrm>
          <a:prstGeom prst="rect">
            <a:avLst/>
          </a:prstGeom>
          <a:blipFill dpi="0" rotWithShape="1">
            <a:blip r:embed="rId6"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19" name="object 8"/>
          <p:cNvSpPr txBox="1"/>
          <p:nvPr/>
        </p:nvSpPr>
        <p:spPr>
          <a:xfrm>
            <a:off x="858798" y="5177395"/>
            <a:ext cx="9089491" cy="842413"/>
          </a:xfrm>
          <a:prstGeom prst="rect">
            <a:avLst/>
          </a:prstGeom>
        </p:spPr>
        <p:txBody>
          <a:bodyPr wrap="square" lIns="0" tIns="11306" rIns="0" bIns="0">
            <a:spAutoFit/>
          </a:bodyPr>
          <a:lstStyle/>
          <a:p>
            <a:pPr marL="11306" fontAlgn="auto">
              <a:spcBef>
                <a:spcPts val="89"/>
              </a:spcBef>
              <a:spcAft>
                <a:spcPts val="0"/>
              </a:spcAft>
              <a:defRPr/>
            </a:pPr>
            <a:r>
              <a:rPr lang="cs-CZ" dirty="0">
                <a:latin typeface="Century Gothic" pitchFamily="34" charset="0"/>
                <a:cs typeface="Gotham Book"/>
              </a:rPr>
              <a:t>*SMÍCHEJTE BARVU + OXYMILK, NÁSLEDNĚ PŘIDEJTE BOOSTER A JEMNĚ MÍCHEJTE.</a:t>
            </a:r>
          </a:p>
          <a:p>
            <a:pPr fontAlgn="auto">
              <a:spcBef>
                <a:spcPts val="0"/>
              </a:spcBef>
              <a:spcAft>
                <a:spcPts val="0"/>
              </a:spcAft>
              <a:defRPr/>
            </a:pPr>
            <a:endParaRPr dirty="0">
              <a:latin typeface="Century Gothic" pitchFamily="34" charset="0"/>
              <a:cs typeface="Times New Roman"/>
            </a:endParaRPr>
          </a:p>
          <a:p>
            <a:pPr fontAlgn="auto">
              <a:spcBef>
                <a:spcPts val="45"/>
              </a:spcBef>
              <a:spcAft>
                <a:spcPts val="0"/>
              </a:spcAft>
              <a:defRPr/>
            </a:pPr>
            <a:endParaRPr b="1" dirty="0">
              <a:latin typeface="Century Gothic" pitchFamily="34" charset="0"/>
              <a:cs typeface="Times New Roman"/>
            </a:endParaRPr>
          </a:p>
        </p:txBody>
      </p:sp>
      <p:sp>
        <p:nvSpPr>
          <p:cNvPr id="20" name="object 25"/>
          <p:cNvSpPr>
            <a:spLocks noChangeArrowheads="1"/>
          </p:cNvSpPr>
          <p:nvPr/>
        </p:nvSpPr>
        <p:spPr bwMode="auto">
          <a:xfrm>
            <a:off x="862461" y="5017409"/>
            <a:ext cx="9089491" cy="73705"/>
          </a:xfrm>
          <a:custGeom>
            <a:avLst/>
            <a:gdLst>
              <a:gd name="T0" fmla="*/ 0 w 7038340"/>
              <a:gd name="T1" fmla="*/ 0 h 76200"/>
              <a:gd name="T2" fmla="*/ 7038340 w 7038340"/>
              <a:gd name="T3" fmla="*/ 0 h 76200"/>
            </a:gdLst>
            <a:ahLst/>
            <a:cxnLst/>
            <a:rect l="T0" t="T1" r="T2" b="T3"/>
            <a:pathLst>
              <a:path w="7038340" h="76200">
                <a:moveTo>
                  <a:pt x="0" y="0"/>
                </a:moveTo>
                <a:lnTo>
                  <a:pt x="7037997" y="0"/>
                </a:lnTo>
              </a:path>
            </a:pathLst>
          </a:custGeom>
          <a:noFill/>
          <a:ln w="6350">
            <a:solidFill>
              <a:srgbClr val="000000"/>
            </a:solidFill>
            <a:miter lim="800000"/>
            <a:headEnd/>
            <a:tailEnd/>
          </a:ln>
        </p:spPr>
        <p:txBody>
          <a:bodyPr lIns="0" tIns="0" rIns="0" bIns="0"/>
          <a:lstStyle/>
          <a:p>
            <a:endParaRPr lang="it-IT">
              <a:latin typeface="Calibri" pitchFamily="34" charset="0"/>
            </a:endParaRP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6" name="object 7"/>
          <p:cNvSpPr txBox="1">
            <a:spLocks noChangeArrowheads="1"/>
          </p:cNvSpPr>
          <p:nvPr/>
        </p:nvSpPr>
        <p:spPr bwMode="auto">
          <a:xfrm>
            <a:off x="733463" y="1239227"/>
            <a:ext cx="11412539" cy="1180967"/>
          </a:xfrm>
          <a:prstGeom prst="rect">
            <a:avLst/>
          </a:prstGeom>
          <a:noFill/>
          <a:ln w="9525">
            <a:noFill/>
            <a:miter lim="800000"/>
            <a:headEnd/>
            <a:tailEnd/>
          </a:ln>
        </p:spPr>
        <p:txBody>
          <a:bodyPr lIns="0" tIns="11306" rIns="0" bIns="0">
            <a:spAutoFit/>
          </a:bodyPr>
          <a:lstStyle/>
          <a:p>
            <a:pPr marL="11306">
              <a:spcBef>
                <a:spcPts val="0"/>
              </a:spcBef>
            </a:pPr>
            <a:r>
              <a:rPr lang="cs-CZ" sz="2800" b="1">
                <a:latin typeface="Century Gothic" pitchFamily="34" charset="0"/>
                <a:ea typeface="Book Antiqua" pitchFamily="18" charset="0"/>
                <a:cs typeface="Book Antiqua" pitchFamily="18" charset="0"/>
              </a:rPr>
              <a:t>Tabulka míchaní Boostera Full</a:t>
            </a:r>
          </a:p>
          <a:p>
            <a:pPr marL="11306">
              <a:spcBef>
                <a:spcPts val="0"/>
              </a:spcBef>
            </a:pPr>
            <a:r>
              <a:rPr lang="cs-CZ" sz="2400">
                <a:latin typeface="Century Gothic" pitchFamily="34" charset="0"/>
              </a:rPr>
              <a:t>Po smíchání barvy BEAUTY FUSION s Oxymilk, doporučujeme přidat Booster ke směsi Demi Plus v následujícím poměru objemových jednotek:</a:t>
            </a:r>
          </a:p>
        </p:txBody>
      </p:sp>
      <p:pic>
        <p:nvPicPr>
          <p:cNvPr id="8" name="Picture 2"/>
          <p:cNvPicPr>
            <a:picLocks noChangeAspect="1" noChangeArrowheads="1"/>
          </p:cNvPicPr>
          <p:nvPr/>
        </p:nvPicPr>
        <p:blipFill>
          <a:blip r:embed="rId4" cstate="print"/>
          <a:srcRect l="69165" t="23750"/>
          <a:stretch>
            <a:fillRect/>
          </a:stretch>
        </p:blipFill>
        <p:spPr bwMode="auto">
          <a:xfrm>
            <a:off x="9931970" y="4311674"/>
            <a:ext cx="2285470" cy="2708266"/>
          </a:xfrm>
          <a:prstGeom prst="rect">
            <a:avLst/>
          </a:prstGeom>
          <a:noFill/>
          <a:ln w="9525">
            <a:noFill/>
            <a:miter lim="800000"/>
            <a:headEnd/>
            <a:tailEnd/>
          </a:ln>
        </p:spPr>
      </p:pic>
      <p:graphicFrame>
        <p:nvGraphicFramePr>
          <p:cNvPr id="9" name="object 37"/>
          <p:cNvGraphicFramePr>
            <a:graphicFrameLocks noGrp="1"/>
          </p:cNvGraphicFramePr>
          <p:nvPr/>
        </p:nvGraphicFramePr>
        <p:xfrm>
          <a:off x="997496" y="2813066"/>
          <a:ext cx="8076671" cy="6020953"/>
        </p:xfrm>
        <a:graphic>
          <a:graphicData uri="http://schemas.openxmlformats.org/drawingml/2006/table">
            <a:tbl>
              <a:tblPr firstRow="1" bandRow="1">
                <a:tableStyleId>{2D5ABB26-0587-4C30-8999-92F81FD0307C}</a:tableStyleId>
              </a:tblPr>
              <a:tblGrid>
                <a:gridCol w="1899592">
                  <a:extLst>
                    <a:ext uri="{9D8B030D-6E8A-4147-A177-3AD203B41FA5}">
                      <a16:colId xmlns:a16="http://schemas.microsoft.com/office/drawing/2014/main" xmlns="" val="20000"/>
                    </a:ext>
                  </a:extLst>
                </a:gridCol>
                <a:gridCol w="2262212">
                  <a:extLst>
                    <a:ext uri="{9D8B030D-6E8A-4147-A177-3AD203B41FA5}">
                      <a16:colId xmlns:a16="http://schemas.microsoft.com/office/drawing/2014/main" xmlns="" val="20001"/>
                    </a:ext>
                  </a:extLst>
                </a:gridCol>
                <a:gridCol w="1325168">
                  <a:extLst>
                    <a:ext uri="{9D8B030D-6E8A-4147-A177-3AD203B41FA5}">
                      <a16:colId xmlns:a16="http://schemas.microsoft.com/office/drawing/2014/main" xmlns="" val="20002"/>
                    </a:ext>
                  </a:extLst>
                </a:gridCol>
                <a:gridCol w="2589699">
                  <a:extLst>
                    <a:ext uri="{9D8B030D-6E8A-4147-A177-3AD203B41FA5}">
                      <a16:colId xmlns:a16="http://schemas.microsoft.com/office/drawing/2014/main" xmlns="" val="20003"/>
                    </a:ext>
                  </a:extLst>
                </a:gridCol>
              </a:tblGrid>
              <a:tr h="375280">
                <a:tc>
                  <a:txBody>
                    <a:bodyPr/>
                    <a:lstStyle/>
                    <a:p>
                      <a:pPr marL="100965">
                        <a:lnSpc>
                          <a:spcPct val="100000"/>
                        </a:lnSpc>
                        <a:spcBef>
                          <a:spcPts val="175"/>
                        </a:spcBef>
                      </a:pPr>
                      <a:r>
                        <a:rPr lang="cs-CZ" sz="1800">
                          <a:latin typeface="Century Gothic" pitchFamily="34" charset="0"/>
                          <a:cs typeface="Calibri"/>
                        </a:rPr>
                        <a:t>5 g BARVY</a:t>
                      </a:r>
                    </a:p>
                  </a:txBody>
                  <a:tcPr marL="0" marR="0" marT="2149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3345">
                        <a:lnSpc>
                          <a:spcPct val="100000"/>
                        </a:lnSpc>
                        <a:spcBef>
                          <a:spcPts val="175"/>
                        </a:spcBef>
                      </a:pPr>
                      <a:r>
                        <a:rPr lang="cs-CZ" sz="1800">
                          <a:latin typeface="Century Gothic" pitchFamily="34" charset="0"/>
                          <a:cs typeface="Calibri"/>
                        </a:rPr>
                        <a:t>+ 5 g OXYMILK</a:t>
                      </a:r>
                    </a:p>
                  </a:txBody>
                  <a:tcPr marL="0" marR="0" marT="2149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3345">
                        <a:lnSpc>
                          <a:spcPct val="100000"/>
                        </a:lnSpc>
                        <a:spcBef>
                          <a:spcPts val="175"/>
                        </a:spcBef>
                      </a:pPr>
                      <a:r>
                        <a:rPr lang="cs-CZ" sz="1800">
                          <a:latin typeface="Century Gothic" pitchFamily="34" charset="0"/>
                          <a:cs typeface="Calibri"/>
                        </a:rPr>
                        <a:t>= 10 g</a:t>
                      </a:r>
                    </a:p>
                  </a:txBody>
                  <a:tcPr marL="0" marR="0" marT="21497"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262255">
                        <a:lnSpc>
                          <a:spcPct val="100000"/>
                        </a:lnSpc>
                        <a:spcBef>
                          <a:spcPts val="175"/>
                        </a:spcBef>
                      </a:pPr>
                      <a:r>
                        <a:rPr lang="cs-CZ" sz="1800">
                          <a:latin typeface="Century Gothic" pitchFamily="34" charset="0"/>
                          <a:cs typeface="Calibri"/>
                        </a:rPr>
                        <a:t>1 g BOOSTER</a:t>
                      </a:r>
                    </a:p>
                  </a:txBody>
                  <a:tcPr marL="0" marR="0" marT="21497"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BD3DD"/>
                    </a:solidFill>
                  </a:tcPr>
                </a:tc>
                <a:extLst>
                  <a:ext uri="{0D108BD9-81ED-4DB2-BD59-A6C34878D82A}">
                    <a16:rowId xmlns:a16="http://schemas.microsoft.com/office/drawing/2014/main" xmlns="" val="10000"/>
                  </a:ext>
                </a:extLst>
              </a:tr>
              <a:tr h="513243">
                <a:tc>
                  <a:txBody>
                    <a:bodyPr/>
                    <a:lstStyle/>
                    <a:p>
                      <a:pPr marL="100965">
                        <a:lnSpc>
                          <a:spcPct val="100000"/>
                        </a:lnSpc>
                        <a:spcBef>
                          <a:spcPts val="175"/>
                        </a:spcBef>
                      </a:pPr>
                      <a:r>
                        <a:rPr lang="cs-CZ" sz="1800">
                          <a:latin typeface="Century Gothic" pitchFamily="34" charset="0"/>
                          <a:cs typeface="Calibri"/>
                        </a:rPr>
                        <a:t>10 g BARVY</a:t>
                      </a:r>
                    </a:p>
                  </a:txBody>
                  <a:tcPr marL="0" marR="0" marT="21497" marB="0">
                    <a:lnL w="1270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tcPr>
                </a:tc>
                <a:tc>
                  <a:txBody>
                    <a:bodyPr/>
                    <a:lstStyle/>
                    <a:p>
                      <a:pPr marL="93345">
                        <a:lnSpc>
                          <a:spcPct val="100000"/>
                        </a:lnSpc>
                        <a:spcBef>
                          <a:spcPts val="175"/>
                        </a:spcBef>
                      </a:pPr>
                      <a:r>
                        <a:rPr lang="cs-CZ" sz="1800">
                          <a:latin typeface="Century Gothic" pitchFamily="34" charset="0"/>
                          <a:cs typeface="Calibri"/>
                        </a:rPr>
                        <a:t>+ 10 g OXYMILK</a:t>
                      </a:r>
                    </a:p>
                  </a:txBody>
                  <a:tcPr marL="0" marR="0" marT="21497" marB="0">
                    <a:lnL w="1270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tcPr>
                </a:tc>
                <a:tc>
                  <a:txBody>
                    <a:bodyPr/>
                    <a:lstStyle/>
                    <a:p>
                      <a:pPr marL="93345">
                        <a:lnSpc>
                          <a:spcPct val="100000"/>
                        </a:lnSpc>
                        <a:spcBef>
                          <a:spcPts val="175"/>
                        </a:spcBef>
                      </a:pPr>
                      <a:r>
                        <a:rPr lang="cs-CZ" sz="1800">
                          <a:latin typeface="Century Gothic" pitchFamily="34" charset="0"/>
                          <a:cs typeface="Calibri"/>
                        </a:rPr>
                        <a:t>= 20 g</a:t>
                      </a:r>
                    </a:p>
                  </a:txBody>
                  <a:tcPr marL="0" marR="0" marT="21497" marB="0">
                    <a:lnL w="12700">
                      <a:solidFill>
                        <a:srgbClr val="000000"/>
                      </a:solidFill>
                      <a:prstDash val="solid"/>
                    </a:lnL>
                    <a:lnR w="19050">
                      <a:solidFill>
                        <a:srgbClr val="000000"/>
                      </a:solidFill>
                      <a:prstDash val="solid"/>
                    </a:lnR>
                    <a:lnT w="12700">
                      <a:solidFill>
                        <a:srgbClr val="000000"/>
                      </a:solidFill>
                      <a:prstDash val="solid"/>
                    </a:lnT>
                    <a:lnB w="19050">
                      <a:solidFill>
                        <a:srgbClr val="000000"/>
                      </a:solidFill>
                      <a:prstDash val="solid"/>
                    </a:lnB>
                  </a:tcPr>
                </a:tc>
                <a:tc>
                  <a:txBody>
                    <a:bodyPr/>
                    <a:lstStyle/>
                    <a:p>
                      <a:pPr marL="262255">
                        <a:lnSpc>
                          <a:spcPct val="100000"/>
                        </a:lnSpc>
                        <a:spcBef>
                          <a:spcPts val="175"/>
                        </a:spcBef>
                      </a:pPr>
                      <a:r>
                        <a:rPr lang="cs-CZ" sz="1800">
                          <a:latin typeface="Century Gothic" pitchFamily="34" charset="0"/>
                          <a:cs typeface="Calibri"/>
                        </a:rPr>
                        <a:t>2 g BOOSTER</a:t>
                      </a:r>
                    </a:p>
                  </a:txBody>
                  <a:tcPr marL="0" marR="0" marT="21497" marB="0">
                    <a:lnL w="1905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solidFill>
                      <a:srgbClr val="9BD3DD"/>
                    </a:solidFill>
                  </a:tcPr>
                </a:tc>
                <a:extLst>
                  <a:ext uri="{0D108BD9-81ED-4DB2-BD59-A6C34878D82A}">
                    <a16:rowId xmlns:a16="http://schemas.microsoft.com/office/drawing/2014/main" xmlns="" val="10001"/>
                  </a:ext>
                </a:extLst>
              </a:tr>
              <a:tr h="513243">
                <a:tc>
                  <a:txBody>
                    <a:bodyPr/>
                    <a:lstStyle/>
                    <a:p>
                      <a:pPr marL="100965">
                        <a:lnSpc>
                          <a:spcPct val="100000"/>
                        </a:lnSpc>
                        <a:spcBef>
                          <a:spcPts val="175"/>
                        </a:spcBef>
                      </a:pPr>
                      <a:r>
                        <a:rPr lang="cs-CZ" sz="1800">
                          <a:latin typeface="Century Gothic" pitchFamily="34" charset="0"/>
                          <a:cs typeface="Calibri"/>
                        </a:rPr>
                        <a:t>15 g BARVY</a:t>
                      </a:r>
                    </a:p>
                  </a:txBody>
                  <a:tcPr marL="0" marR="0" marT="21497" marB="0">
                    <a:lnL w="1270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tcPr>
                </a:tc>
                <a:tc>
                  <a:txBody>
                    <a:bodyPr/>
                    <a:lstStyle/>
                    <a:p>
                      <a:pPr marL="93345">
                        <a:lnSpc>
                          <a:spcPct val="100000"/>
                        </a:lnSpc>
                        <a:spcBef>
                          <a:spcPts val="175"/>
                        </a:spcBef>
                      </a:pPr>
                      <a:r>
                        <a:rPr lang="cs-CZ" sz="1800">
                          <a:latin typeface="Century Gothic" pitchFamily="34" charset="0"/>
                          <a:cs typeface="Calibri"/>
                        </a:rPr>
                        <a:t>+ 15 g OXYMILK</a:t>
                      </a:r>
                    </a:p>
                  </a:txBody>
                  <a:tcPr marL="0" marR="0" marT="21497" marB="0">
                    <a:lnL w="1270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tcPr>
                </a:tc>
                <a:tc>
                  <a:txBody>
                    <a:bodyPr/>
                    <a:lstStyle/>
                    <a:p>
                      <a:pPr marL="93345">
                        <a:lnSpc>
                          <a:spcPct val="100000"/>
                        </a:lnSpc>
                        <a:spcBef>
                          <a:spcPts val="175"/>
                        </a:spcBef>
                      </a:pPr>
                      <a:r>
                        <a:rPr lang="cs-CZ" sz="1800">
                          <a:latin typeface="Century Gothic" pitchFamily="34" charset="0"/>
                          <a:cs typeface="Calibri"/>
                        </a:rPr>
                        <a:t>= 30 g</a:t>
                      </a:r>
                    </a:p>
                  </a:txBody>
                  <a:tcPr marL="0" marR="0" marT="21497" marB="0">
                    <a:lnL w="12700">
                      <a:solidFill>
                        <a:srgbClr val="000000"/>
                      </a:solidFill>
                      <a:prstDash val="solid"/>
                    </a:lnL>
                    <a:lnR w="19050">
                      <a:solidFill>
                        <a:srgbClr val="000000"/>
                      </a:solidFill>
                      <a:prstDash val="solid"/>
                    </a:lnR>
                    <a:lnT w="19050">
                      <a:solidFill>
                        <a:srgbClr val="000000"/>
                      </a:solidFill>
                      <a:prstDash val="solid"/>
                    </a:lnT>
                    <a:lnB w="12700">
                      <a:solidFill>
                        <a:srgbClr val="000000"/>
                      </a:solidFill>
                      <a:prstDash val="solid"/>
                    </a:lnB>
                  </a:tcPr>
                </a:tc>
                <a:tc>
                  <a:txBody>
                    <a:bodyPr/>
                    <a:lstStyle/>
                    <a:p>
                      <a:pPr marL="262255">
                        <a:lnSpc>
                          <a:spcPct val="100000"/>
                        </a:lnSpc>
                        <a:spcBef>
                          <a:spcPts val="175"/>
                        </a:spcBef>
                      </a:pPr>
                      <a:r>
                        <a:rPr lang="cs-CZ" sz="1800">
                          <a:latin typeface="Century Gothic" pitchFamily="34" charset="0"/>
                          <a:cs typeface="Calibri"/>
                        </a:rPr>
                        <a:t>3 g BOOSTER</a:t>
                      </a:r>
                    </a:p>
                  </a:txBody>
                  <a:tcPr marL="0" marR="0" marT="21497" marB="0">
                    <a:lnL w="1905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solidFill>
                      <a:srgbClr val="9BD3DD"/>
                    </a:solidFill>
                  </a:tcPr>
                </a:tc>
                <a:extLst>
                  <a:ext uri="{0D108BD9-81ED-4DB2-BD59-A6C34878D82A}">
                    <a16:rowId xmlns:a16="http://schemas.microsoft.com/office/drawing/2014/main" xmlns="" val="10002"/>
                  </a:ext>
                </a:extLst>
              </a:tr>
              <a:tr h="513243">
                <a:tc>
                  <a:txBody>
                    <a:bodyPr/>
                    <a:lstStyle/>
                    <a:p>
                      <a:pPr marL="100965">
                        <a:lnSpc>
                          <a:spcPct val="100000"/>
                        </a:lnSpc>
                        <a:spcBef>
                          <a:spcPts val="175"/>
                        </a:spcBef>
                      </a:pPr>
                      <a:r>
                        <a:rPr lang="cs-CZ" sz="1800">
                          <a:latin typeface="Century Gothic" pitchFamily="34" charset="0"/>
                          <a:cs typeface="Calibri"/>
                        </a:rPr>
                        <a:t>20 g BARVY</a:t>
                      </a:r>
                    </a:p>
                  </a:txBody>
                  <a:tcPr marL="0" marR="0" marT="21497" marB="0">
                    <a:lnL w="1270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tcPr>
                </a:tc>
                <a:tc>
                  <a:txBody>
                    <a:bodyPr/>
                    <a:lstStyle/>
                    <a:p>
                      <a:pPr marL="93345">
                        <a:lnSpc>
                          <a:spcPct val="100000"/>
                        </a:lnSpc>
                        <a:spcBef>
                          <a:spcPts val="175"/>
                        </a:spcBef>
                      </a:pPr>
                      <a:r>
                        <a:rPr lang="cs-CZ" sz="1800">
                          <a:latin typeface="Century Gothic" pitchFamily="34" charset="0"/>
                          <a:cs typeface="Calibri"/>
                        </a:rPr>
                        <a:t>+ 20 g OXYMILK</a:t>
                      </a:r>
                    </a:p>
                  </a:txBody>
                  <a:tcPr marL="0" marR="0" marT="21497" marB="0">
                    <a:lnL w="1270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tcPr>
                </a:tc>
                <a:tc>
                  <a:txBody>
                    <a:bodyPr/>
                    <a:lstStyle/>
                    <a:p>
                      <a:pPr marL="93345">
                        <a:lnSpc>
                          <a:spcPct val="100000"/>
                        </a:lnSpc>
                        <a:spcBef>
                          <a:spcPts val="175"/>
                        </a:spcBef>
                      </a:pPr>
                      <a:r>
                        <a:rPr lang="cs-CZ" sz="1800">
                          <a:latin typeface="Century Gothic" pitchFamily="34" charset="0"/>
                          <a:cs typeface="Calibri"/>
                        </a:rPr>
                        <a:t>= 40 g</a:t>
                      </a:r>
                    </a:p>
                  </a:txBody>
                  <a:tcPr marL="0" marR="0" marT="21497" marB="0">
                    <a:lnL w="12700">
                      <a:solidFill>
                        <a:srgbClr val="000000"/>
                      </a:solidFill>
                      <a:prstDash val="solid"/>
                    </a:lnL>
                    <a:lnR w="19050">
                      <a:solidFill>
                        <a:srgbClr val="000000"/>
                      </a:solidFill>
                      <a:prstDash val="solid"/>
                    </a:lnR>
                    <a:lnT w="12700">
                      <a:solidFill>
                        <a:srgbClr val="000000"/>
                      </a:solidFill>
                      <a:prstDash val="solid"/>
                    </a:lnT>
                    <a:lnB w="19050">
                      <a:solidFill>
                        <a:srgbClr val="000000"/>
                      </a:solidFill>
                      <a:prstDash val="solid"/>
                    </a:lnB>
                  </a:tcPr>
                </a:tc>
                <a:tc>
                  <a:txBody>
                    <a:bodyPr/>
                    <a:lstStyle/>
                    <a:p>
                      <a:pPr marL="262255">
                        <a:lnSpc>
                          <a:spcPct val="100000"/>
                        </a:lnSpc>
                        <a:spcBef>
                          <a:spcPts val="175"/>
                        </a:spcBef>
                      </a:pPr>
                      <a:r>
                        <a:rPr lang="cs-CZ" sz="1800">
                          <a:latin typeface="Century Gothic" pitchFamily="34" charset="0"/>
                          <a:cs typeface="Calibri"/>
                        </a:rPr>
                        <a:t>4 g BOOSTER</a:t>
                      </a:r>
                    </a:p>
                  </a:txBody>
                  <a:tcPr marL="0" marR="0" marT="21497" marB="0">
                    <a:lnL w="1905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solidFill>
                      <a:srgbClr val="9BD3DD"/>
                    </a:solidFill>
                  </a:tcPr>
                </a:tc>
                <a:extLst>
                  <a:ext uri="{0D108BD9-81ED-4DB2-BD59-A6C34878D82A}">
                    <a16:rowId xmlns:a16="http://schemas.microsoft.com/office/drawing/2014/main" xmlns="" val="10003"/>
                  </a:ext>
                </a:extLst>
              </a:tr>
              <a:tr h="513243">
                <a:tc>
                  <a:txBody>
                    <a:bodyPr/>
                    <a:lstStyle/>
                    <a:p>
                      <a:pPr marL="100965">
                        <a:lnSpc>
                          <a:spcPct val="100000"/>
                        </a:lnSpc>
                        <a:spcBef>
                          <a:spcPts val="175"/>
                        </a:spcBef>
                      </a:pPr>
                      <a:r>
                        <a:rPr lang="cs-CZ" sz="1800">
                          <a:latin typeface="Century Gothic" pitchFamily="34" charset="0"/>
                          <a:cs typeface="Calibri"/>
                        </a:rPr>
                        <a:t>25 g BARVY</a:t>
                      </a:r>
                    </a:p>
                  </a:txBody>
                  <a:tcPr marL="0" marR="0" marT="21497"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93345">
                        <a:lnSpc>
                          <a:spcPct val="100000"/>
                        </a:lnSpc>
                        <a:spcBef>
                          <a:spcPts val="175"/>
                        </a:spcBef>
                      </a:pPr>
                      <a:r>
                        <a:rPr lang="cs-CZ" sz="1800">
                          <a:latin typeface="Century Gothic" pitchFamily="34" charset="0"/>
                          <a:cs typeface="Calibri"/>
                        </a:rPr>
                        <a:t>+ 25 g OXYMILK</a:t>
                      </a:r>
                    </a:p>
                  </a:txBody>
                  <a:tcPr marL="0" marR="0" marT="21497"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93345">
                        <a:lnSpc>
                          <a:spcPct val="100000"/>
                        </a:lnSpc>
                        <a:spcBef>
                          <a:spcPts val="175"/>
                        </a:spcBef>
                      </a:pPr>
                      <a:r>
                        <a:rPr lang="cs-CZ" sz="1800">
                          <a:latin typeface="Century Gothic" pitchFamily="34" charset="0"/>
                          <a:cs typeface="Calibri"/>
                        </a:rPr>
                        <a:t>= 50 g</a:t>
                      </a:r>
                    </a:p>
                  </a:txBody>
                  <a:tcPr marL="0" marR="0" marT="21497" marB="0">
                    <a:lnL w="1270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62255">
                        <a:lnSpc>
                          <a:spcPct val="100000"/>
                        </a:lnSpc>
                        <a:spcBef>
                          <a:spcPts val="175"/>
                        </a:spcBef>
                      </a:pPr>
                      <a:r>
                        <a:rPr lang="cs-CZ" sz="1800">
                          <a:latin typeface="Century Gothic" pitchFamily="34" charset="0"/>
                          <a:cs typeface="Calibri"/>
                        </a:rPr>
                        <a:t>5 g BOOSTER</a:t>
                      </a:r>
                    </a:p>
                  </a:txBody>
                  <a:tcPr marL="0" marR="0" marT="21497" marB="0">
                    <a:lnL w="1905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9BD3DD"/>
                    </a:solidFill>
                  </a:tcPr>
                </a:tc>
                <a:extLst>
                  <a:ext uri="{0D108BD9-81ED-4DB2-BD59-A6C34878D82A}">
                    <a16:rowId xmlns:a16="http://schemas.microsoft.com/office/drawing/2014/main" xmlns="" val="10004"/>
                  </a:ext>
                </a:extLst>
              </a:tr>
              <a:tr h="513243">
                <a:tc>
                  <a:txBody>
                    <a:bodyPr/>
                    <a:lstStyle/>
                    <a:p>
                      <a:pPr marL="100965">
                        <a:lnSpc>
                          <a:spcPct val="100000"/>
                        </a:lnSpc>
                        <a:spcBef>
                          <a:spcPts val="175"/>
                        </a:spcBef>
                      </a:pPr>
                      <a:r>
                        <a:rPr lang="cs-CZ" sz="1800">
                          <a:latin typeface="Century Gothic" pitchFamily="34" charset="0"/>
                          <a:cs typeface="Calibri"/>
                        </a:rPr>
                        <a:t>30 g BARVY</a:t>
                      </a:r>
                    </a:p>
                  </a:txBody>
                  <a:tcPr marL="0" marR="0" marT="21497" marB="0">
                    <a:lnL w="1270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tcPr>
                </a:tc>
                <a:tc>
                  <a:txBody>
                    <a:bodyPr/>
                    <a:lstStyle/>
                    <a:p>
                      <a:pPr marL="93345">
                        <a:lnSpc>
                          <a:spcPct val="100000"/>
                        </a:lnSpc>
                        <a:spcBef>
                          <a:spcPts val="175"/>
                        </a:spcBef>
                      </a:pPr>
                      <a:r>
                        <a:rPr lang="cs-CZ" sz="1800">
                          <a:latin typeface="Century Gothic" pitchFamily="34" charset="0"/>
                          <a:cs typeface="Calibri"/>
                        </a:rPr>
                        <a:t>+ 30 g OXYMILK</a:t>
                      </a:r>
                    </a:p>
                  </a:txBody>
                  <a:tcPr marL="0" marR="0" marT="21497" marB="0">
                    <a:lnL w="1270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tcPr>
                </a:tc>
                <a:tc>
                  <a:txBody>
                    <a:bodyPr/>
                    <a:lstStyle/>
                    <a:p>
                      <a:pPr marL="93345">
                        <a:lnSpc>
                          <a:spcPct val="100000"/>
                        </a:lnSpc>
                        <a:spcBef>
                          <a:spcPts val="175"/>
                        </a:spcBef>
                      </a:pPr>
                      <a:r>
                        <a:rPr lang="cs-CZ" sz="1800">
                          <a:latin typeface="Century Gothic" pitchFamily="34" charset="0"/>
                          <a:cs typeface="Calibri"/>
                        </a:rPr>
                        <a:t>= 60 g</a:t>
                      </a:r>
                    </a:p>
                  </a:txBody>
                  <a:tcPr marL="0" marR="0" marT="21497" marB="0">
                    <a:lnL w="12700">
                      <a:solidFill>
                        <a:srgbClr val="000000"/>
                      </a:solidFill>
                      <a:prstDash val="solid"/>
                    </a:lnL>
                    <a:lnR w="19050">
                      <a:solidFill>
                        <a:srgbClr val="000000"/>
                      </a:solidFill>
                      <a:prstDash val="solid"/>
                    </a:lnR>
                    <a:lnT w="19050">
                      <a:solidFill>
                        <a:srgbClr val="000000"/>
                      </a:solidFill>
                      <a:prstDash val="solid"/>
                    </a:lnT>
                    <a:lnB w="12700">
                      <a:solidFill>
                        <a:srgbClr val="000000"/>
                      </a:solidFill>
                      <a:prstDash val="solid"/>
                    </a:lnB>
                  </a:tcPr>
                </a:tc>
                <a:tc>
                  <a:txBody>
                    <a:bodyPr/>
                    <a:lstStyle/>
                    <a:p>
                      <a:pPr marL="262255">
                        <a:lnSpc>
                          <a:spcPct val="100000"/>
                        </a:lnSpc>
                        <a:spcBef>
                          <a:spcPts val="175"/>
                        </a:spcBef>
                      </a:pPr>
                      <a:r>
                        <a:rPr lang="cs-CZ" sz="1800">
                          <a:latin typeface="Century Gothic" pitchFamily="34" charset="0"/>
                          <a:cs typeface="Calibri"/>
                        </a:rPr>
                        <a:t>6 g BOOSTER</a:t>
                      </a:r>
                    </a:p>
                  </a:txBody>
                  <a:tcPr marL="0" marR="0" marT="21497" marB="0">
                    <a:lnL w="1905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solidFill>
                      <a:srgbClr val="9BD3DD"/>
                    </a:solidFill>
                  </a:tcPr>
                </a:tc>
                <a:extLst>
                  <a:ext uri="{0D108BD9-81ED-4DB2-BD59-A6C34878D82A}">
                    <a16:rowId xmlns:a16="http://schemas.microsoft.com/office/drawing/2014/main" xmlns="" val="10005"/>
                  </a:ext>
                </a:extLst>
              </a:tr>
              <a:tr h="513243">
                <a:tc>
                  <a:txBody>
                    <a:bodyPr/>
                    <a:lstStyle/>
                    <a:p>
                      <a:pPr marL="100965">
                        <a:lnSpc>
                          <a:spcPct val="100000"/>
                        </a:lnSpc>
                        <a:spcBef>
                          <a:spcPts val="175"/>
                        </a:spcBef>
                      </a:pPr>
                      <a:r>
                        <a:rPr lang="cs-CZ" sz="1800">
                          <a:latin typeface="Century Gothic" pitchFamily="34" charset="0"/>
                          <a:cs typeface="Calibri"/>
                        </a:rPr>
                        <a:t>35 g BARVY</a:t>
                      </a:r>
                    </a:p>
                  </a:txBody>
                  <a:tcPr marL="0" marR="0" marT="21497" marB="0">
                    <a:lnL w="1270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tcPr>
                </a:tc>
                <a:tc>
                  <a:txBody>
                    <a:bodyPr/>
                    <a:lstStyle/>
                    <a:p>
                      <a:pPr marL="93345">
                        <a:lnSpc>
                          <a:spcPct val="100000"/>
                        </a:lnSpc>
                        <a:spcBef>
                          <a:spcPts val="175"/>
                        </a:spcBef>
                      </a:pPr>
                      <a:r>
                        <a:rPr lang="cs-CZ" sz="1800">
                          <a:latin typeface="Century Gothic" pitchFamily="34" charset="0"/>
                          <a:cs typeface="Calibri"/>
                        </a:rPr>
                        <a:t>+ 35 g OXYMILK</a:t>
                      </a:r>
                    </a:p>
                  </a:txBody>
                  <a:tcPr marL="0" marR="0" marT="21497" marB="0">
                    <a:lnL w="1270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tcPr>
                </a:tc>
                <a:tc>
                  <a:txBody>
                    <a:bodyPr/>
                    <a:lstStyle/>
                    <a:p>
                      <a:pPr marL="93345">
                        <a:lnSpc>
                          <a:spcPct val="100000"/>
                        </a:lnSpc>
                        <a:spcBef>
                          <a:spcPts val="175"/>
                        </a:spcBef>
                      </a:pPr>
                      <a:r>
                        <a:rPr lang="cs-CZ" sz="1800">
                          <a:latin typeface="Century Gothic" pitchFamily="34" charset="0"/>
                          <a:cs typeface="Calibri"/>
                        </a:rPr>
                        <a:t>= 70 g</a:t>
                      </a:r>
                    </a:p>
                  </a:txBody>
                  <a:tcPr marL="0" marR="0" marT="21497" marB="0">
                    <a:lnL w="12700">
                      <a:solidFill>
                        <a:srgbClr val="000000"/>
                      </a:solidFill>
                      <a:prstDash val="solid"/>
                    </a:lnL>
                    <a:lnR w="19050">
                      <a:solidFill>
                        <a:srgbClr val="000000"/>
                      </a:solidFill>
                      <a:prstDash val="solid"/>
                    </a:lnR>
                    <a:lnT w="12700">
                      <a:solidFill>
                        <a:srgbClr val="000000"/>
                      </a:solidFill>
                      <a:prstDash val="solid"/>
                    </a:lnT>
                    <a:lnB w="19050">
                      <a:solidFill>
                        <a:srgbClr val="000000"/>
                      </a:solidFill>
                      <a:prstDash val="solid"/>
                    </a:lnB>
                  </a:tcPr>
                </a:tc>
                <a:tc>
                  <a:txBody>
                    <a:bodyPr/>
                    <a:lstStyle/>
                    <a:p>
                      <a:pPr marL="262255">
                        <a:lnSpc>
                          <a:spcPct val="100000"/>
                        </a:lnSpc>
                        <a:spcBef>
                          <a:spcPts val="175"/>
                        </a:spcBef>
                      </a:pPr>
                      <a:r>
                        <a:rPr lang="cs-CZ" sz="1800">
                          <a:latin typeface="Century Gothic" pitchFamily="34" charset="0"/>
                          <a:cs typeface="Calibri"/>
                        </a:rPr>
                        <a:t>7 g BOOSTER</a:t>
                      </a:r>
                    </a:p>
                  </a:txBody>
                  <a:tcPr marL="0" marR="0" marT="21497" marB="0">
                    <a:lnL w="1905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solidFill>
                      <a:srgbClr val="9BD3DD"/>
                    </a:solidFill>
                  </a:tcPr>
                </a:tc>
                <a:extLst>
                  <a:ext uri="{0D108BD9-81ED-4DB2-BD59-A6C34878D82A}">
                    <a16:rowId xmlns:a16="http://schemas.microsoft.com/office/drawing/2014/main" xmlns="" val="10006"/>
                  </a:ext>
                </a:extLst>
              </a:tr>
              <a:tr h="513243">
                <a:tc>
                  <a:txBody>
                    <a:bodyPr/>
                    <a:lstStyle/>
                    <a:p>
                      <a:pPr marL="100965">
                        <a:lnSpc>
                          <a:spcPct val="100000"/>
                        </a:lnSpc>
                        <a:spcBef>
                          <a:spcPts val="175"/>
                        </a:spcBef>
                      </a:pPr>
                      <a:r>
                        <a:rPr lang="cs-CZ" sz="1800">
                          <a:latin typeface="Century Gothic" pitchFamily="34" charset="0"/>
                          <a:cs typeface="Calibri"/>
                        </a:rPr>
                        <a:t>40 g BARVY</a:t>
                      </a:r>
                    </a:p>
                  </a:txBody>
                  <a:tcPr marL="0" marR="0" marT="21497"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93345">
                        <a:lnSpc>
                          <a:spcPct val="100000"/>
                        </a:lnSpc>
                        <a:spcBef>
                          <a:spcPts val="175"/>
                        </a:spcBef>
                      </a:pPr>
                      <a:r>
                        <a:rPr lang="cs-CZ" sz="1800">
                          <a:latin typeface="Century Gothic" pitchFamily="34" charset="0"/>
                          <a:cs typeface="Calibri"/>
                        </a:rPr>
                        <a:t>+ 40 g OXYMILK</a:t>
                      </a:r>
                    </a:p>
                  </a:txBody>
                  <a:tcPr marL="0" marR="0" marT="21497"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93345">
                        <a:lnSpc>
                          <a:spcPct val="100000"/>
                        </a:lnSpc>
                        <a:spcBef>
                          <a:spcPts val="175"/>
                        </a:spcBef>
                      </a:pPr>
                      <a:r>
                        <a:rPr lang="cs-CZ" sz="1800">
                          <a:latin typeface="Century Gothic" pitchFamily="34" charset="0"/>
                          <a:cs typeface="Calibri"/>
                        </a:rPr>
                        <a:t>= 80 g</a:t>
                      </a:r>
                    </a:p>
                  </a:txBody>
                  <a:tcPr marL="0" marR="0" marT="21497" marB="0">
                    <a:lnL w="1270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62255">
                        <a:lnSpc>
                          <a:spcPct val="100000"/>
                        </a:lnSpc>
                        <a:spcBef>
                          <a:spcPts val="175"/>
                        </a:spcBef>
                      </a:pPr>
                      <a:r>
                        <a:rPr lang="cs-CZ" sz="1800">
                          <a:latin typeface="Century Gothic" pitchFamily="34" charset="0"/>
                          <a:cs typeface="Calibri"/>
                        </a:rPr>
                        <a:t>8 g BOOSTER</a:t>
                      </a:r>
                    </a:p>
                  </a:txBody>
                  <a:tcPr marL="0" marR="0" marT="21497" marB="0">
                    <a:lnL w="1905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9BD3DD"/>
                    </a:solidFill>
                  </a:tcPr>
                </a:tc>
                <a:extLst>
                  <a:ext uri="{0D108BD9-81ED-4DB2-BD59-A6C34878D82A}">
                    <a16:rowId xmlns:a16="http://schemas.microsoft.com/office/drawing/2014/main" xmlns="" val="10007"/>
                  </a:ext>
                </a:extLst>
              </a:tr>
              <a:tr h="513243">
                <a:tc>
                  <a:txBody>
                    <a:bodyPr/>
                    <a:lstStyle/>
                    <a:p>
                      <a:pPr marL="100965">
                        <a:lnSpc>
                          <a:spcPct val="100000"/>
                        </a:lnSpc>
                        <a:spcBef>
                          <a:spcPts val="175"/>
                        </a:spcBef>
                      </a:pPr>
                      <a:r>
                        <a:rPr lang="cs-CZ" sz="1800">
                          <a:latin typeface="Century Gothic" pitchFamily="34" charset="0"/>
                          <a:cs typeface="Calibri"/>
                        </a:rPr>
                        <a:t>45 g BARVY</a:t>
                      </a:r>
                    </a:p>
                  </a:txBody>
                  <a:tcPr marL="0" marR="0" marT="21497" marB="0">
                    <a:lnL w="1270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tcPr>
                </a:tc>
                <a:tc>
                  <a:txBody>
                    <a:bodyPr/>
                    <a:lstStyle/>
                    <a:p>
                      <a:pPr marL="93345">
                        <a:lnSpc>
                          <a:spcPct val="100000"/>
                        </a:lnSpc>
                        <a:spcBef>
                          <a:spcPts val="175"/>
                        </a:spcBef>
                      </a:pPr>
                      <a:r>
                        <a:rPr lang="cs-CZ" sz="1800">
                          <a:latin typeface="Century Gothic" pitchFamily="34" charset="0"/>
                          <a:cs typeface="Calibri"/>
                        </a:rPr>
                        <a:t>+ 45 g OXYMILK</a:t>
                      </a:r>
                    </a:p>
                  </a:txBody>
                  <a:tcPr marL="0" marR="0" marT="21497" marB="0">
                    <a:lnL w="1270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tcPr>
                </a:tc>
                <a:tc>
                  <a:txBody>
                    <a:bodyPr/>
                    <a:lstStyle/>
                    <a:p>
                      <a:pPr marL="93345">
                        <a:lnSpc>
                          <a:spcPct val="100000"/>
                        </a:lnSpc>
                        <a:spcBef>
                          <a:spcPts val="175"/>
                        </a:spcBef>
                      </a:pPr>
                      <a:r>
                        <a:rPr lang="cs-CZ" sz="1800">
                          <a:latin typeface="Century Gothic" pitchFamily="34" charset="0"/>
                          <a:cs typeface="Calibri"/>
                        </a:rPr>
                        <a:t>= 90 g</a:t>
                      </a:r>
                    </a:p>
                  </a:txBody>
                  <a:tcPr marL="0" marR="0" marT="21497" marB="0">
                    <a:lnL w="12700">
                      <a:solidFill>
                        <a:srgbClr val="000000"/>
                      </a:solidFill>
                      <a:prstDash val="solid"/>
                    </a:lnL>
                    <a:lnR w="19050">
                      <a:solidFill>
                        <a:srgbClr val="000000"/>
                      </a:solidFill>
                      <a:prstDash val="solid"/>
                    </a:lnR>
                    <a:lnT w="19050">
                      <a:solidFill>
                        <a:srgbClr val="000000"/>
                      </a:solidFill>
                      <a:prstDash val="solid"/>
                    </a:lnT>
                    <a:lnB w="12700">
                      <a:solidFill>
                        <a:srgbClr val="000000"/>
                      </a:solidFill>
                      <a:prstDash val="solid"/>
                    </a:lnB>
                  </a:tcPr>
                </a:tc>
                <a:tc>
                  <a:txBody>
                    <a:bodyPr/>
                    <a:lstStyle/>
                    <a:p>
                      <a:pPr marL="262255">
                        <a:lnSpc>
                          <a:spcPct val="100000"/>
                        </a:lnSpc>
                        <a:spcBef>
                          <a:spcPts val="175"/>
                        </a:spcBef>
                      </a:pPr>
                      <a:r>
                        <a:rPr lang="cs-CZ" sz="1800">
                          <a:latin typeface="Century Gothic" pitchFamily="34" charset="0"/>
                          <a:cs typeface="Calibri"/>
                        </a:rPr>
                        <a:t>9 g BOOSTER</a:t>
                      </a:r>
                    </a:p>
                  </a:txBody>
                  <a:tcPr marL="0" marR="0" marT="21497" marB="0">
                    <a:lnL w="1905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solidFill>
                      <a:srgbClr val="9BD3DD"/>
                    </a:solidFill>
                  </a:tcPr>
                </a:tc>
                <a:extLst>
                  <a:ext uri="{0D108BD9-81ED-4DB2-BD59-A6C34878D82A}">
                    <a16:rowId xmlns:a16="http://schemas.microsoft.com/office/drawing/2014/main" xmlns="" val="10008"/>
                  </a:ext>
                </a:extLst>
              </a:tr>
              <a:tr h="513243">
                <a:tc>
                  <a:txBody>
                    <a:bodyPr/>
                    <a:lstStyle/>
                    <a:p>
                      <a:pPr marL="100965">
                        <a:lnSpc>
                          <a:spcPct val="100000"/>
                        </a:lnSpc>
                        <a:spcBef>
                          <a:spcPts val="175"/>
                        </a:spcBef>
                      </a:pPr>
                      <a:r>
                        <a:rPr lang="cs-CZ" sz="1800">
                          <a:latin typeface="Century Gothic" pitchFamily="34" charset="0"/>
                          <a:cs typeface="Calibri"/>
                        </a:rPr>
                        <a:t>50 g BARVY</a:t>
                      </a:r>
                    </a:p>
                  </a:txBody>
                  <a:tcPr marL="0" marR="0" marT="21497" marB="0">
                    <a:lnL w="1270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tcPr>
                </a:tc>
                <a:tc>
                  <a:txBody>
                    <a:bodyPr/>
                    <a:lstStyle/>
                    <a:p>
                      <a:pPr marL="93345">
                        <a:lnSpc>
                          <a:spcPct val="100000"/>
                        </a:lnSpc>
                        <a:spcBef>
                          <a:spcPts val="175"/>
                        </a:spcBef>
                      </a:pPr>
                      <a:r>
                        <a:rPr lang="cs-CZ" sz="1800">
                          <a:latin typeface="Century Gothic" pitchFamily="34" charset="0"/>
                          <a:cs typeface="Calibri"/>
                        </a:rPr>
                        <a:t>+ 50 g OXYMILK</a:t>
                      </a:r>
                    </a:p>
                  </a:txBody>
                  <a:tcPr marL="0" marR="0" marT="21497" marB="0">
                    <a:lnL w="1270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tcPr>
                </a:tc>
                <a:tc>
                  <a:txBody>
                    <a:bodyPr/>
                    <a:lstStyle/>
                    <a:p>
                      <a:pPr marL="93345">
                        <a:lnSpc>
                          <a:spcPct val="100000"/>
                        </a:lnSpc>
                        <a:spcBef>
                          <a:spcPts val="175"/>
                        </a:spcBef>
                      </a:pPr>
                      <a:r>
                        <a:rPr lang="cs-CZ" sz="1800">
                          <a:latin typeface="Century Gothic" pitchFamily="34" charset="0"/>
                          <a:cs typeface="Calibri"/>
                        </a:rPr>
                        <a:t>= 100 g</a:t>
                      </a:r>
                    </a:p>
                  </a:txBody>
                  <a:tcPr marL="0" marR="0" marT="21497" marB="0">
                    <a:lnL w="12700">
                      <a:solidFill>
                        <a:srgbClr val="000000"/>
                      </a:solidFill>
                      <a:prstDash val="solid"/>
                    </a:lnL>
                    <a:lnR w="19050">
                      <a:solidFill>
                        <a:srgbClr val="000000"/>
                      </a:solidFill>
                      <a:prstDash val="solid"/>
                    </a:lnR>
                    <a:lnT w="12700">
                      <a:solidFill>
                        <a:srgbClr val="000000"/>
                      </a:solidFill>
                      <a:prstDash val="solid"/>
                    </a:lnT>
                    <a:lnB w="19050">
                      <a:solidFill>
                        <a:srgbClr val="000000"/>
                      </a:solidFill>
                      <a:prstDash val="solid"/>
                    </a:lnB>
                  </a:tcPr>
                </a:tc>
                <a:tc>
                  <a:txBody>
                    <a:bodyPr/>
                    <a:lstStyle/>
                    <a:p>
                      <a:pPr marL="262255">
                        <a:lnSpc>
                          <a:spcPct val="100000"/>
                        </a:lnSpc>
                        <a:spcBef>
                          <a:spcPts val="175"/>
                        </a:spcBef>
                      </a:pPr>
                      <a:r>
                        <a:rPr lang="cs-CZ" sz="1800">
                          <a:latin typeface="Century Gothic" pitchFamily="34" charset="0"/>
                          <a:cs typeface="Calibri"/>
                        </a:rPr>
                        <a:t>10 g BOOSTER</a:t>
                      </a:r>
                    </a:p>
                  </a:txBody>
                  <a:tcPr marL="0" marR="0" marT="21497" marB="0">
                    <a:lnL w="1905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solidFill>
                      <a:srgbClr val="9BD3DD"/>
                    </a:solidFill>
                  </a:tcPr>
                </a:tc>
                <a:extLst>
                  <a:ext uri="{0D108BD9-81ED-4DB2-BD59-A6C34878D82A}">
                    <a16:rowId xmlns:a16="http://schemas.microsoft.com/office/drawing/2014/main" xmlns="" val="10009"/>
                  </a:ext>
                </a:extLst>
              </a:tr>
              <a:tr h="513243">
                <a:tc>
                  <a:txBody>
                    <a:bodyPr/>
                    <a:lstStyle/>
                    <a:p>
                      <a:pPr marL="100965">
                        <a:lnSpc>
                          <a:spcPct val="100000"/>
                        </a:lnSpc>
                        <a:spcBef>
                          <a:spcPts val="175"/>
                        </a:spcBef>
                      </a:pPr>
                      <a:r>
                        <a:rPr lang="cs-CZ" sz="1800">
                          <a:latin typeface="Century Gothic" pitchFamily="34" charset="0"/>
                          <a:cs typeface="Calibri"/>
                        </a:rPr>
                        <a:t>55 g BARVY</a:t>
                      </a:r>
                    </a:p>
                  </a:txBody>
                  <a:tcPr marL="0" marR="0" marT="21497"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93345">
                        <a:lnSpc>
                          <a:spcPct val="100000"/>
                        </a:lnSpc>
                        <a:spcBef>
                          <a:spcPts val="175"/>
                        </a:spcBef>
                      </a:pPr>
                      <a:r>
                        <a:rPr lang="cs-CZ" sz="1800">
                          <a:latin typeface="Century Gothic" pitchFamily="34" charset="0"/>
                          <a:cs typeface="Calibri"/>
                        </a:rPr>
                        <a:t>+ 55 g OXYMILK</a:t>
                      </a:r>
                    </a:p>
                  </a:txBody>
                  <a:tcPr marL="0" marR="0" marT="21497"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93345">
                        <a:lnSpc>
                          <a:spcPct val="100000"/>
                        </a:lnSpc>
                        <a:spcBef>
                          <a:spcPts val="175"/>
                        </a:spcBef>
                      </a:pPr>
                      <a:r>
                        <a:rPr lang="cs-CZ" sz="1800">
                          <a:latin typeface="Century Gothic" pitchFamily="34" charset="0"/>
                          <a:cs typeface="Calibri"/>
                        </a:rPr>
                        <a:t>= 110 g</a:t>
                      </a:r>
                    </a:p>
                  </a:txBody>
                  <a:tcPr marL="0" marR="0" marT="21497" marB="0">
                    <a:lnL w="1270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62255">
                        <a:lnSpc>
                          <a:spcPct val="100000"/>
                        </a:lnSpc>
                        <a:spcBef>
                          <a:spcPts val="175"/>
                        </a:spcBef>
                      </a:pPr>
                      <a:r>
                        <a:rPr lang="cs-CZ" sz="1800">
                          <a:latin typeface="Century Gothic" pitchFamily="34" charset="0"/>
                          <a:cs typeface="Calibri"/>
                        </a:rPr>
                        <a:t>11 g BOOSTER</a:t>
                      </a:r>
                    </a:p>
                  </a:txBody>
                  <a:tcPr marL="0" marR="0" marT="21497" marB="0">
                    <a:lnL w="1905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9BD3DD"/>
                    </a:solidFill>
                  </a:tcPr>
                </a:tc>
                <a:extLst>
                  <a:ext uri="{0D108BD9-81ED-4DB2-BD59-A6C34878D82A}">
                    <a16:rowId xmlns:a16="http://schemas.microsoft.com/office/drawing/2014/main" xmlns="" val="10010"/>
                  </a:ext>
                </a:extLst>
              </a:tr>
              <a:tr h="513243">
                <a:tc>
                  <a:txBody>
                    <a:bodyPr/>
                    <a:lstStyle/>
                    <a:p>
                      <a:pPr marL="100965">
                        <a:lnSpc>
                          <a:spcPct val="100000"/>
                        </a:lnSpc>
                        <a:spcBef>
                          <a:spcPts val="175"/>
                        </a:spcBef>
                      </a:pPr>
                      <a:r>
                        <a:rPr lang="cs-CZ" sz="1800">
                          <a:latin typeface="Century Gothic" pitchFamily="34" charset="0"/>
                          <a:cs typeface="Calibri"/>
                        </a:rPr>
                        <a:t>60 g BARVY</a:t>
                      </a:r>
                    </a:p>
                  </a:txBody>
                  <a:tcPr marL="0" marR="0" marT="21497" marB="0">
                    <a:lnL w="1270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tcPr>
                </a:tc>
                <a:tc>
                  <a:txBody>
                    <a:bodyPr/>
                    <a:lstStyle/>
                    <a:p>
                      <a:pPr marL="93345">
                        <a:lnSpc>
                          <a:spcPct val="100000"/>
                        </a:lnSpc>
                        <a:spcBef>
                          <a:spcPts val="175"/>
                        </a:spcBef>
                      </a:pPr>
                      <a:r>
                        <a:rPr lang="cs-CZ" sz="1800">
                          <a:latin typeface="Century Gothic" pitchFamily="34" charset="0"/>
                          <a:cs typeface="Calibri"/>
                        </a:rPr>
                        <a:t>+ 60 g OXYMILK</a:t>
                      </a:r>
                    </a:p>
                  </a:txBody>
                  <a:tcPr marL="0" marR="0" marT="21497" marB="0">
                    <a:lnL w="1270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tcPr>
                </a:tc>
                <a:tc>
                  <a:txBody>
                    <a:bodyPr/>
                    <a:lstStyle/>
                    <a:p>
                      <a:pPr marL="93345">
                        <a:lnSpc>
                          <a:spcPct val="100000"/>
                        </a:lnSpc>
                        <a:spcBef>
                          <a:spcPts val="175"/>
                        </a:spcBef>
                      </a:pPr>
                      <a:r>
                        <a:rPr lang="cs-CZ" sz="1800">
                          <a:latin typeface="Century Gothic" pitchFamily="34" charset="0"/>
                          <a:cs typeface="Calibri"/>
                        </a:rPr>
                        <a:t>= 120 g</a:t>
                      </a:r>
                    </a:p>
                  </a:txBody>
                  <a:tcPr marL="0" marR="0" marT="21497" marB="0">
                    <a:lnL w="12700">
                      <a:solidFill>
                        <a:srgbClr val="000000"/>
                      </a:solidFill>
                      <a:prstDash val="solid"/>
                    </a:lnL>
                    <a:lnR w="19050">
                      <a:solidFill>
                        <a:srgbClr val="000000"/>
                      </a:solidFill>
                      <a:prstDash val="solid"/>
                    </a:lnR>
                    <a:lnT w="19050">
                      <a:solidFill>
                        <a:srgbClr val="000000"/>
                      </a:solidFill>
                      <a:prstDash val="solid"/>
                    </a:lnT>
                    <a:lnB w="12700">
                      <a:solidFill>
                        <a:srgbClr val="000000"/>
                      </a:solidFill>
                      <a:prstDash val="solid"/>
                    </a:lnB>
                  </a:tcPr>
                </a:tc>
                <a:tc>
                  <a:txBody>
                    <a:bodyPr/>
                    <a:lstStyle/>
                    <a:p>
                      <a:pPr marL="262255">
                        <a:lnSpc>
                          <a:spcPct val="100000"/>
                        </a:lnSpc>
                        <a:spcBef>
                          <a:spcPts val="175"/>
                        </a:spcBef>
                      </a:pPr>
                      <a:r>
                        <a:rPr lang="cs-CZ" sz="1800">
                          <a:latin typeface="Century Gothic" pitchFamily="34" charset="0"/>
                          <a:cs typeface="Calibri"/>
                        </a:rPr>
                        <a:t>12 g BOOSTER</a:t>
                      </a:r>
                    </a:p>
                  </a:txBody>
                  <a:tcPr marL="0" marR="0" marT="21497" marB="0">
                    <a:lnL w="1905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solidFill>
                      <a:srgbClr val="9BD3DD"/>
                    </a:solidFill>
                  </a:tcPr>
                </a:tc>
                <a:extLst>
                  <a:ext uri="{0D108BD9-81ED-4DB2-BD59-A6C34878D82A}">
                    <a16:rowId xmlns:a16="http://schemas.microsoft.com/office/drawing/2014/main" xmlns="" val="10011"/>
                  </a:ext>
                </a:extLst>
              </a:tr>
            </a:tbl>
          </a:graphicData>
        </a:graphic>
      </p:graphicFrame>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t="825"/>
          <a:stretch>
            <a:fillRect/>
          </a:stretch>
        </p:blipFill>
        <p:spPr bwMode="auto">
          <a:xfrm>
            <a:off x="690271" y="1143008"/>
            <a:ext cx="6455071" cy="8591576"/>
          </a:xfrm>
          <a:prstGeom prst="rect">
            <a:avLst/>
          </a:prstGeom>
          <a:noFill/>
          <a:ln w="9525">
            <a:noFill/>
            <a:miter lim="800000"/>
            <a:headEnd/>
            <a:tailEnd/>
          </a:ln>
          <a:effectLst/>
        </p:spPr>
      </p:pic>
      <p:pic>
        <p:nvPicPr>
          <p:cNvPr id="14" name="Picture 1" descr="pasted-image.pdf"/>
          <p:cNvPicPr>
            <a:picLocks noChangeAspect="1"/>
          </p:cNvPicPr>
          <p:nvPr/>
        </p:nvPicPr>
        <p:blipFill>
          <a:blip r:embed="rId3"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4"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6" name="object 7"/>
          <p:cNvSpPr txBox="1">
            <a:spLocks noChangeArrowheads="1"/>
          </p:cNvSpPr>
          <p:nvPr/>
        </p:nvSpPr>
        <p:spPr bwMode="auto">
          <a:xfrm>
            <a:off x="8145474" y="4733924"/>
            <a:ext cx="4071966" cy="442304"/>
          </a:xfrm>
          <a:prstGeom prst="rect">
            <a:avLst/>
          </a:prstGeom>
          <a:noFill/>
          <a:ln w="9525">
            <a:noFill/>
            <a:miter lim="800000"/>
            <a:headEnd/>
            <a:tailEnd/>
          </a:ln>
        </p:spPr>
        <p:txBody>
          <a:bodyPr wrap="square" lIns="0" tIns="11306" rIns="0" bIns="0">
            <a:spAutoFit/>
          </a:bodyPr>
          <a:lstStyle/>
          <a:p>
            <a:pPr marL="11306">
              <a:spcBef>
                <a:spcPts val="89"/>
              </a:spcBef>
            </a:pPr>
            <a:r>
              <a:rPr lang="cs-CZ" sz="2800" b="1">
                <a:latin typeface="Century Gothic" pitchFamily="34" charset="0"/>
                <a:ea typeface="Book Antiqua" pitchFamily="18" charset="0"/>
                <a:cs typeface="Book Antiqua" pitchFamily="18" charset="0"/>
              </a:rPr>
              <a:t>Vzorník barev</a:t>
            </a:r>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6" name="object 4"/>
          <p:cNvSpPr txBox="1">
            <a:spLocks noChangeArrowheads="1"/>
          </p:cNvSpPr>
          <p:nvPr/>
        </p:nvSpPr>
        <p:spPr bwMode="auto">
          <a:xfrm>
            <a:off x="594765" y="1289155"/>
            <a:ext cx="11924623" cy="2514153"/>
          </a:xfrm>
          <a:prstGeom prst="rect">
            <a:avLst/>
          </a:prstGeom>
          <a:noFill/>
          <a:ln w="9525">
            <a:noFill/>
            <a:miter lim="800000"/>
            <a:headEnd/>
            <a:tailEnd/>
          </a:ln>
        </p:spPr>
        <p:txBody>
          <a:bodyPr wrap="square" lIns="0" tIns="11306" rIns="0" bIns="0">
            <a:spAutoFit/>
          </a:bodyPr>
          <a:lstStyle/>
          <a:p>
            <a:pPr marL="11306">
              <a:spcBef>
                <a:spcPts val="0"/>
              </a:spcBef>
            </a:pPr>
            <a:endParaRPr lang="en-US" sz="500" b="1" dirty="0">
              <a:latin typeface="Century Gothic" pitchFamily="34" charset="0"/>
            </a:endParaRPr>
          </a:p>
          <a:p>
            <a:pPr marL="11306">
              <a:spcBef>
                <a:spcPts val="0"/>
              </a:spcBef>
              <a:spcAft>
                <a:spcPts val="0"/>
              </a:spcAft>
            </a:pPr>
            <a:r>
              <a:rPr lang="cs-CZ" sz="2800" b="1">
                <a:latin typeface="Century Gothic" pitchFamily="34" charset="0"/>
              </a:rPr>
              <a:t>Oxidanty a doba působení</a:t>
            </a:r>
          </a:p>
          <a:p>
            <a:pPr marL="11306">
              <a:spcBef>
                <a:spcPts val="0"/>
              </a:spcBef>
              <a:spcAft>
                <a:spcPts val="0"/>
              </a:spcAft>
            </a:pPr>
            <a:endParaRPr lang="en-US" sz="1000" b="1" dirty="0">
              <a:latin typeface="Century Gothic" pitchFamily="34" charset="0"/>
            </a:endParaRPr>
          </a:p>
          <a:p>
            <a:pPr marL="11306">
              <a:spcBef>
                <a:spcPts val="0"/>
              </a:spcBef>
              <a:spcAft>
                <a:spcPts val="0"/>
              </a:spcAft>
            </a:pPr>
            <a:r>
              <a:rPr lang="cs-CZ" sz="2400">
                <a:latin typeface="Century Gothic" pitchFamily="34" charset="0"/>
              </a:rPr>
              <a:t>KTERÝ Z OXIDANTŮ SE HODÍ? DLE PODKLADU, KTERÝ CHCETE SKRÝT NEBO ROZJASNIT.</a:t>
            </a:r>
          </a:p>
          <a:p>
            <a:pPr marL="11306">
              <a:lnSpc>
                <a:spcPct val="118000"/>
              </a:lnSpc>
              <a:spcBef>
                <a:spcPts val="89"/>
              </a:spcBef>
            </a:pPr>
            <a:r>
              <a:rPr lang="cs-CZ" sz="2000">
                <a:latin typeface="Century Gothic" pitchFamily="34" charset="0"/>
              </a:rPr>
              <a:t>BEAUTY FUSION Full může přirozené vlasy rozjasnit přes 4 stupně a pokryt až 100 % šedivých vlasů. Níže uvedeny vzorník znázorňuje příslušný oxidant dle stupně žádaného rozjasnění.  V případě změny vol., se mění doba působení.</a:t>
            </a:r>
          </a:p>
        </p:txBody>
      </p:sp>
      <p:sp>
        <p:nvSpPr>
          <p:cNvPr id="8" name="object 9"/>
          <p:cNvSpPr>
            <a:spLocks noChangeArrowheads="1"/>
          </p:cNvSpPr>
          <p:nvPr/>
        </p:nvSpPr>
        <p:spPr bwMode="auto">
          <a:xfrm>
            <a:off x="9431358" y="5376866"/>
            <a:ext cx="2688441" cy="2327843"/>
          </a:xfrm>
          <a:prstGeom prst="rect">
            <a:avLst/>
          </a:prstGeom>
          <a:blipFill dpi="0" rotWithShape="1">
            <a:blip r:embed="rId4" cstate="print"/>
            <a:srcRect/>
            <a:stretch>
              <a:fillRect/>
            </a:stretch>
          </a:blipFill>
          <a:ln w="9525">
            <a:noFill/>
            <a:miter lim="800000"/>
            <a:headEnd/>
            <a:tailEnd/>
          </a:ln>
        </p:spPr>
        <p:txBody>
          <a:bodyPr lIns="0" tIns="0" rIns="0" bIns="0"/>
          <a:lstStyle/>
          <a:p>
            <a:endParaRPr lang="it-IT">
              <a:latin typeface="Calibri" pitchFamily="34" charset="0"/>
            </a:endParaRPr>
          </a:p>
        </p:txBody>
      </p:sp>
      <p:graphicFrame>
        <p:nvGraphicFramePr>
          <p:cNvPr id="10" name="object 334"/>
          <p:cNvGraphicFramePr>
            <a:graphicFrameLocks noGrp="1"/>
          </p:cNvGraphicFramePr>
          <p:nvPr/>
        </p:nvGraphicFramePr>
        <p:xfrm>
          <a:off x="575626" y="4322991"/>
          <a:ext cx="8641418" cy="4982965"/>
        </p:xfrm>
        <a:graphic>
          <a:graphicData uri="http://schemas.openxmlformats.org/drawingml/2006/table">
            <a:tbl>
              <a:tblPr firstRow="1" bandRow="1">
                <a:tableStyleId>{2D5ABB26-0587-4C30-8999-92F81FD0307C}</a:tableStyleId>
              </a:tblPr>
              <a:tblGrid>
                <a:gridCol w="4320709">
                  <a:extLst>
                    <a:ext uri="{9D8B030D-6E8A-4147-A177-3AD203B41FA5}">
                      <a16:colId xmlns:a16="http://schemas.microsoft.com/office/drawing/2014/main" xmlns="" val="20000"/>
                    </a:ext>
                  </a:extLst>
                </a:gridCol>
                <a:gridCol w="4320709">
                  <a:extLst>
                    <a:ext uri="{9D8B030D-6E8A-4147-A177-3AD203B41FA5}">
                      <a16:colId xmlns:a16="http://schemas.microsoft.com/office/drawing/2014/main" xmlns="" val="20001"/>
                    </a:ext>
                  </a:extLst>
                </a:gridCol>
              </a:tblGrid>
              <a:tr h="388626">
                <a:tc>
                  <a:txBody>
                    <a:bodyPr/>
                    <a:lstStyle/>
                    <a:p>
                      <a:pPr marL="100965">
                        <a:lnSpc>
                          <a:spcPct val="100000"/>
                        </a:lnSpc>
                        <a:spcBef>
                          <a:spcPts val="175"/>
                        </a:spcBef>
                      </a:pPr>
                      <a:r>
                        <a:rPr lang="cs-CZ" sz="1800">
                          <a:latin typeface="Century Gothic" pitchFamily="34" charset="0"/>
                          <a:cs typeface="Calibri"/>
                        </a:rPr>
                        <a:t>CÍL</a:t>
                      </a:r>
                    </a:p>
                  </a:txBody>
                  <a:tcPr marL="0" marR="0" marT="21497"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solidFill>
                      <a:srgbClr val="9BD3DD"/>
                    </a:solidFill>
                  </a:tcPr>
                </a:tc>
                <a:tc>
                  <a:txBody>
                    <a:bodyPr/>
                    <a:lstStyle/>
                    <a:p>
                      <a:pPr marL="147320">
                        <a:lnSpc>
                          <a:spcPct val="100000"/>
                        </a:lnSpc>
                        <a:spcBef>
                          <a:spcPts val="175"/>
                        </a:spcBef>
                      </a:pPr>
                      <a:r>
                        <a:rPr lang="cs-CZ" sz="1800">
                          <a:latin typeface="Century Gothic" pitchFamily="34" charset="0"/>
                          <a:cs typeface="Calibri"/>
                        </a:rPr>
                        <a:t>VOL. A DOBY PŮSOBENÍ</a:t>
                      </a:r>
                    </a:p>
                  </a:txBody>
                  <a:tcPr marL="0" marR="0" marT="21497"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BD3DD"/>
                    </a:solidFill>
                  </a:tcPr>
                </a:tc>
                <a:extLst>
                  <a:ext uri="{0D108BD9-81ED-4DB2-BD59-A6C34878D82A}">
                    <a16:rowId xmlns:a16="http://schemas.microsoft.com/office/drawing/2014/main" xmlns="" val="10000"/>
                  </a:ext>
                </a:extLst>
              </a:tr>
              <a:tr h="1144267">
                <a:tc>
                  <a:txBody>
                    <a:bodyPr/>
                    <a:lstStyle/>
                    <a:p>
                      <a:pPr marL="209550" indent="-107950">
                        <a:lnSpc>
                          <a:spcPct val="100000"/>
                        </a:lnSpc>
                        <a:spcBef>
                          <a:spcPts val="175"/>
                        </a:spcBef>
                        <a:buSzPct val="110000"/>
                        <a:buFont typeface="Gotham Book"/>
                        <a:buChar char="•"/>
                        <a:tabLst>
                          <a:tab pos="209550" algn="l"/>
                        </a:tabLst>
                      </a:pPr>
                      <a:r>
                        <a:rPr lang="cs-CZ" sz="1800">
                          <a:latin typeface="Century Gothic" pitchFamily="34" charset="0"/>
                          <a:cs typeface="Calibri"/>
                        </a:rPr>
                        <a:t>Nemění stupeň, ale přidává zářivých odlesků</a:t>
                      </a:r>
                    </a:p>
                    <a:p>
                      <a:pPr marL="209550" indent="-107950">
                        <a:lnSpc>
                          <a:spcPct val="100000"/>
                        </a:lnSpc>
                        <a:spcBef>
                          <a:spcPts val="500"/>
                        </a:spcBef>
                        <a:buSzPct val="110000"/>
                        <a:buFont typeface="Gotham Book"/>
                        <a:buChar char="•"/>
                        <a:tabLst>
                          <a:tab pos="209550" algn="l"/>
                        </a:tabLst>
                      </a:pPr>
                      <a:r>
                        <a:rPr lang="cs-CZ" sz="1800">
                          <a:latin typeface="Century Gothic" pitchFamily="34" charset="0"/>
                          <a:cs typeface="Calibri"/>
                        </a:rPr>
                        <a:t>Nerozjasňuje</a:t>
                      </a:r>
                    </a:p>
                  </a:txBody>
                  <a:tcPr marL="0" marR="0" marT="21497" marB="0">
                    <a:lnL w="12700">
                      <a:solidFill>
                        <a:srgbClr val="000000"/>
                      </a:solidFill>
                      <a:prstDash val="solid"/>
                    </a:lnL>
                    <a:lnR w="19050">
                      <a:solidFill>
                        <a:srgbClr val="000000"/>
                      </a:solidFill>
                      <a:prstDash val="solid"/>
                    </a:lnR>
                    <a:lnT w="12700">
                      <a:solidFill>
                        <a:srgbClr val="000000"/>
                      </a:solidFill>
                      <a:prstDash val="solid"/>
                    </a:lnT>
                    <a:lnB w="19050">
                      <a:solidFill>
                        <a:srgbClr val="000000"/>
                      </a:solidFill>
                      <a:prstDash val="solid"/>
                    </a:lnB>
                  </a:tcPr>
                </a:tc>
                <a:tc>
                  <a:txBody>
                    <a:bodyPr/>
                    <a:lstStyle/>
                    <a:p>
                      <a:pPr marL="147320">
                        <a:lnSpc>
                          <a:spcPct val="100000"/>
                        </a:lnSpc>
                        <a:spcBef>
                          <a:spcPts val="1075"/>
                        </a:spcBef>
                      </a:pPr>
                      <a:r>
                        <a:rPr lang="cs-CZ" sz="1800">
                          <a:latin typeface="Century Gothic" pitchFamily="34" charset="0"/>
                          <a:cs typeface="Calibri"/>
                        </a:rPr>
                        <a:t>5 VOL. / DOBA PŮSOBENÍ 25 MINUT</a:t>
                      </a:r>
                    </a:p>
                  </a:txBody>
                  <a:tcPr marL="0" marR="0" marT="132054" marB="0">
                    <a:lnL w="1905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tcPr>
                </a:tc>
                <a:extLst>
                  <a:ext uri="{0D108BD9-81ED-4DB2-BD59-A6C34878D82A}">
                    <a16:rowId xmlns:a16="http://schemas.microsoft.com/office/drawing/2014/main" xmlns="" val="10001"/>
                  </a:ext>
                </a:extLst>
              </a:tr>
              <a:tr h="967378">
                <a:tc>
                  <a:txBody>
                    <a:bodyPr/>
                    <a:lstStyle/>
                    <a:p>
                      <a:pPr marL="209550" indent="-107950">
                        <a:lnSpc>
                          <a:spcPct val="100000"/>
                        </a:lnSpc>
                        <a:spcBef>
                          <a:spcPts val="175"/>
                        </a:spcBef>
                        <a:buSzPct val="110000"/>
                        <a:buFont typeface="Gotham Book"/>
                        <a:buChar char="•"/>
                        <a:tabLst>
                          <a:tab pos="209550" algn="l"/>
                        </a:tabLst>
                      </a:pPr>
                      <a:r>
                        <a:rPr lang="cs-CZ" sz="1800">
                          <a:latin typeface="Century Gothic" pitchFamily="34" charset="0"/>
                          <a:cs typeface="Calibri"/>
                        </a:rPr>
                        <a:t>Postupné zjemnění zářivých odlesků</a:t>
                      </a:r>
                    </a:p>
                    <a:p>
                      <a:pPr marL="209550" indent="-107950">
                        <a:lnSpc>
                          <a:spcPct val="100000"/>
                        </a:lnSpc>
                        <a:spcBef>
                          <a:spcPts val="500"/>
                        </a:spcBef>
                        <a:buSzPct val="110000"/>
                        <a:buFont typeface="Gotham Book"/>
                        <a:buChar char="•"/>
                        <a:tabLst>
                          <a:tab pos="209550" algn="l"/>
                        </a:tabLst>
                      </a:pPr>
                      <a:r>
                        <a:rPr lang="cs-CZ" sz="1800">
                          <a:latin typeface="Century Gothic" pitchFamily="34" charset="0"/>
                          <a:cs typeface="Calibri"/>
                        </a:rPr>
                        <a:t>Krytí prvních šedivých vlasů / Rozjasnění o 0-1 stupeň</a:t>
                      </a:r>
                    </a:p>
                  </a:txBody>
                  <a:tcPr marL="0" marR="0" marT="21497" marB="0">
                    <a:lnL w="1270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13030">
                        <a:lnSpc>
                          <a:spcPct val="100000"/>
                        </a:lnSpc>
                        <a:spcBef>
                          <a:spcPts val="1075"/>
                        </a:spcBef>
                      </a:pPr>
                      <a:r>
                        <a:rPr lang="cs-CZ" sz="1800">
                          <a:latin typeface="Century Gothic" pitchFamily="34" charset="0"/>
                          <a:cs typeface="Calibri"/>
                        </a:rPr>
                        <a:t>13 VOL. / DOBA PŮSOBENÍ 30 MINUT</a:t>
                      </a:r>
                    </a:p>
                  </a:txBody>
                  <a:tcPr marL="0" marR="0" marT="132054" marB="0">
                    <a:lnL w="1905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xmlns="" val="10002"/>
                  </a:ext>
                </a:extLst>
              </a:tr>
              <a:tr h="714380">
                <a:tc>
                  <a:txBody>
                    <a:bodyPr/>
                    <a:lstStyle/>
                    <a:p>
                      <a:pPr marL="209550" indent="-107950">
                        <a:lnSpc>
                          <a:spcPct val="100000"/>
                        </a:lnSpc>
                        <a:spcBef>
                          <a:spcPts val="175"/>
                        </a:spcBef>
                        <a:buSzPct val="110000"/>
                        <a:buFont typeface="Gotham Book"/>
                        <a:buChar char="•"/>
                        <a:tabLst>
                          <a:tab pos="209550" algn="l"/>
                        </a:tabLst>
                      </a:pPr>
                      <a:r>
                        <a:rPr lang="cs-CZ" sz="1800">
                          <a:latin typeface="Century Gothic" pitchFamily="34" charset="0"/>
                          <a:cs typeface="Calibri"/>
                        </a:rPr>
                        <a:t>100 % krytí šedivých vlasů</a:t>
                      </a:r>
                    </a:p>
                    <a:p>
                      <a:pPr marL="209550" indent="-107950">
                        <a:lnSpc>
                          <a:spcPct val="100000"/>
                        </a:lnSpc>
                        <a:spcBef>
                          <a:spcPts val="500"/>
                        </a:spcBef>
                        <a:buSzPct val="110000"/>
                        <a:buFont typeface="Gotham Book"/>
                        <a:buChar char="•"/>
                        <a:tabLst>
                          <a:tab pos="209550" algn="l"/>
                        </a:tabLst>
                      </a:pPr>
                      <a:r>
                        <a:rPr lang="cs-CZ" sz="1800">
                          <a:latin typeface="Century Gothic" pitchFamily="34" charset="0"/>
                          <a:cs typeface="Calibri"/>
                        </a:rPr>
                        <a:t>rozjasňuje o 1 až 2 stupně</a:t>
                      </a:r>
                    </a:p>
                  </a:txBody>
                  <a:tcPr marL="0" marR="0" marT="21497" marB="0">
                    <a:lnL w="1270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13030">
                        <a:lnSpc>
                          <a:spcPct val="100000"/>
                        </a:lnSpc>
                        <a:spcBef>
                          <a:spcPts val="1075"/>
                        </a:spcBef>
                      </a:pPr>
                      <a:r>
                        <a:rPr lang="cs-CZ" sz="1800">
                          <a:latin typeface="Century Gothic" pitchFamily="34" charset="0"/>
                          <a:cs typeface="Calibri"/>
                        </a:rPr>
                        <a:t>20 VOL. / DOBA PŮSOBENÍ 35 MINUT</a:t>
                      </a:r>
                    </a:p>
                  </a:txBody>
                  <a:tcPr marL="0" marR="0" marT="132054" marB="0">
                    <a:lnL w="1905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xmlns="" val="10003"/>
                  </a:ext>
                </a:extLst>
              </a:tr>
              <a:tr h="928694">
                <a:tc>
                  <a:txBody>
                    <a:bodyPr/>
                    <a:lstStyle/>
                    <a:p>
                      <a:pPr marL="209550" indent="-107950">
                        <a:lnSpc>
                          <a:spcPct val="100000"/>
                        </a:lnSpc>
                        <a:spcBef>
                          <a:spcPts val="175"/>
                        </a:spcBef>
                        <a:buSzPct val="110000"/>
                        <a:buFont typeface="Gotham Book"/>
                        <a:buChar char="•"/>
                        <a:tabLst>
                          <a:tab pos="209550" algn="l"/>
                        </a:tabLst>
                      </a:pPr>
                      <a:r>
                        <a:rPr lang="cs-CZ" sz="1800">
                          <a:latin typeface="Century Gothic" pitchFamily="34" charset="0"/>
                          <a:cs typeface="Calibri"/>
                        </a:rPr>
                        <a:t>100 % krytí šedivých vlasů (rovněž obtížné)</a:t>
                      </a:r>
                    </a:p>
                    <a:p>
                      <a:pPr marL="209550" indent="-107950">
                        <a:lnSpc>
                          <a:spcPct val="100000"/>
                        </a:lnSpc>
                        <a:spcBef>
                          <a:spcPts val="500"/>
                        </a:spcBef>
                        <a:buSzPct val="110000"/>
                        <a:buFont typeface="Gotham Book"/>
                        <a:buChar char="•"/>
                        <a:tabLst>
                          <a:tab pos="209550" algn="l"/>
                        </a:tabLst>
                      </a:pPr>
                      <a:r>
                        <a:rPr lang="cs-CZ" sz="1800">
                          <a:latin typeface="Century Gothic" pitchFamily="34" charset="0"/>
                          <a:cs typeface="Calibri"/>
                        </a:rPr>
                        <a:t>rozjasňuje o 2 až 3 stupně</a:t>
                      </a:r>
                    </a:p>
                  </a:txBody>
                  <a:tcPr marL="0" marR="0" marT="21497" marB="0">
                    <a:lnL w="1270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13030">
                        <a:lnSpc>
                          <a:spcPct val="100000"/>
                        </a:lnSpc>
                        <a:spcBef>
                          <a:spcPts val="1075"/>
                        </a:spcBef>
                      </a:pPr>
                      <a:r>
                        <a:rPr lang="cs-CZ" sz="1800">
                          <a:latin typeface="Century Gothic" pitchFamily="34" charset="0"/>
                          <a:cs typeface="Calibri"/>
                        </a:rPr>
                        <a:t>30 VOL. / DOBA PŮSOBENÍ 40 MINUT</a:t>
                      </a:r>
                    </a:p>
                  </a:txBody>
                  <a:tcPr marL="0" marR="0" marT="132054" marB="0">
                    <a:lnL w="1905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xmlns="" val="10004"/>
                  </a:ext>
                </a:extLst>
              </a:tr>
              <a:tr h="839620">
                <a:tc>
                  <a:txBody>
                    <a:bodyPr/>
                    <a:lstStyle/>
                    <a:p>
                      <a:pPr marL="209550" indent="-107950">
                        <a:lnSpc>
                          <a:spcPct val="100000"/>
                        </a:lnSpc>
                        <a:spcBef>
                          <a:spcPts val="175"/>
                        </a:spcBef>
                        <a:buSzPct val="110000"/>
                        <a:buFont typeface="Gotham Book"/>
                        <a:buChar char="•"/>
                        <a:tabLst>
                          <a:tab pos="209550" algn="l"/>
                        </a:tabLst>
                      </a:pPr>
                      <a:r>
                        <a:rPr lang="cs-CZ" sz="1800">
                          <a:latin typeface="Century Gothic" pitchFamily="34" charset="0"/>
                          <a:cs typeface="Calibri"/>
                        </a:rPr>
                        <a:t>rozjasňuje o 3 až 4 stupně</a:t>
                      </a:r>
                    </a:p>
                  </a:txBody>
                  <a:tcPr marL="0" marR="0" marT="21497" marB="0">
                    <a:lnL w="12700">
                      <a:solidFill>
                        <a:srgbClr val="000000"/>
                      </a:solidFill>
                      <a:prstDash val="solid"/>
                    </a:lnL>
                    <a:lnR w="19050">
                      <a:solidFill>
                        <a:srgbClr val="000000"/>
                      </a:solidFill>
                      <a:prstDash val="solid"/>
                    </a:lnR>
                    <a:lnT w="19050">
                      <a:solidFill>
                        <a:srgbClr val="000000"/>
                      </a:solidFill>
                      <a:prstDash val="solid"/>
                    </a:lnT>
                    <a:lnB w="12700">
                      <a:solidFill>
                        <a:srgbClr val="000000"/>
                      </a:solidFill>
                      <a:prstDash val="solid"/>
                    </a:lnB>
                  </a:tcPr>
                </a:tc>
                <a:tc>
                  <a:txBody>
                    <a:bodyPr/>
                    <a:lstStyle/>
                    <a:p>
                      <a:pPr marL="113030">
                        <a:lnSpc>
                          <a:spcPct val="100000"/>
                        </a:lnSpc>
                        <a:spcBef>
                          <a:spcPts val="1075"/>
                        </a:spcBef>
                      </a:pPr>
                      <a:r>
                        <a:rPr lang="cs-CZ" sz="1800">
                          <a:latin typeface="Century Gothic" pitchFamily="34" charset="0"/>
                          <a:cs typeface="Calibri"/>
                        </a:rPr>
                        <a:t>40 VOL. / DOBA PŮSOBENÍ 45 MINUT</a:t>
                      </a:r>
                    </a:p>
                  </a:txBody>
                  <a:tcPr marL="0" marR="0" marT="132054" marB="0">
                    <a:lnL w="1905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tcPr>
                </a:tc>
                <a:extLst>
                  <a:ext uri="{0D108BD9-81ED-4DB2-BD59-A6C34878D82A}">
                    <a16:rowId xmlns:a16="http://schemas.microsoft.com/office/drawing/2014/main" xmlns="" val="10005"/>
                  </a:ext>
                </a:extLst>
              </a:tr>
            </a:tbl>
          </a:graphicData>
        </a:graphic>
      </p:graphicFrame>
      <p:sp>
        <p:nvSpPr>
          <p:cNvPr id="9" name="Rettangolo 8"/>
          <p:cNvSpPr/>
          <p:nvPr/>
        </p:nvSpPr>
        <p:spPr>
          <a:xfrm>
            <a:off x="573046" y="3805230"/>
            <a:ext cx="5599610" cy="369332"/>
          </a:xfrm>
          <a:prstGeom prst="rect">
            <a:avLst/>
          </a:prstGeom>
        </p:spPr>
        <p:txBody>
          <a:bodyPr wrap="none">
            <a:spAutoFit/>
          </a:bodyPr>
          <a:lstStyle/>
          <a:p>
            <a:r>
              <a:rPr lang="cs-CZ">
                <a:latin typeface="Century Gothic" pitchFamily="34" charset="0"/>
              </a:rPr>
              <a:t>V PŘÍPADĚ POTŘEBY LZE PRODLOUŽIT DOBU PŮSOBENÍ</a:t>
            </a:r>
          </a:p>
        </p:txBody>
      </p:sp>
      <p:sp>
        <p:nvSpPr>
          <p:cNvPr id="11" name="object 29"/>
          <p:cNvSpPr>
            <a:spLocks noChangeArrowheads="1"/>
          </p:cNvSpPr>
          <p:nvPr/>
        </p:nvSpPr>
        <p:spPr bwMode="auto">
          <a:xfrm>
            <a:off x="12074564" y="5376866"/>
            <a:ext cx="642942" cy="2360310"/>
          </a:xfrm>
          <a:prstGeom prst="rect">
            <a:avLst/>
          </a:prstGeom>
          <a:blipFill dpi="0" rotWithShape="1">
            <a:blip r:embed="rId5" cstate="print"/>
            <a:srcRect/>
            <a:stretch>
              <a:fillRect/>
            </a:stretch>
          </a:blipFill>
          <a:ln w="9525">
            <a:noFill/>
            <a:miter lim="800000"/>
            <a:headEnd/>
            <a:tailEnd/>
          </a:ln>
        </p:spPr>
        <p:txBody>
          <a:bodyPr lIns="0" tIns="0" rIns="0" bIns="0"/>
          <a:lstStyle/>
          <a:p>
            <a:endParaRPr lang="it-IT" sz="2100" dirty="0">
              <a:latin typeface="Century Gothic" pitchFamily="34" charset="0"/>
            </a:endParaRP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6" name="object 4"/>
          <p:cNvSpPr txBox="1">
            <a:spLocks noChangeArrowheads="1"/>
          </p:cNvSpPr>
          <p:nvPr/>
        </p:nvSpPr>
        <p:spPr bwMode="auto">
          <a:xfrm>
            <a:off x="594765" y="1289154"/>
            <a:ext cx="11924623" cy="1593901"/>
          </a:xfrm>
          <a:prstGeom prst="rect">
            <a:avLst/>
          </a:prstGeom>
          <a:noFill/>
          <a:ln w="9525">
            <a:noFill/>
            <a:miter lim="800000"/>
            <a:headEnd/>
            <a:tailEnd/>
          </a:ln>
        </p:spPr>
        <p:txBody>
          <a:bodyPr lIns="0" tIns="11306" rIns="0" bIns="0">
            <a:spAutoFit/>
          </a:bodyPr>
          <a:lstStyle/>
          <a:p>
            <a:pPr marL="11306">
              <a:spcBef>
                <a:spcPts val="0"/>
              </a:spcBef>
            </a:pPr>
            <a:endParaRPr lang="en-US" sz="500" b="1" dirty="0">
              <a:latin typeface="Century Gothic" pitchFamily="34" charset="0"/>
            </a:endParaRPr>
          </a:p>
          <a:p>
            <a:pPr marL="11306">
              <a:spcBef>
                <a:spcPts val="0"/>
              </a:spcBef>
            </a:pPr>
            <a:r>
              <a:rPr lang="cs-CZ" sz="2800" b="1">
                <a:latin typeface="Century Gothic" pitchFamily="34" charset="0"/>
              </a:rPr>
              <a:t>Zakrytí šedivých vlasů</a:t>
            </a:r>
          </a:p>
          <a:p>
            <a:pPr marL="11306">
              <a:spcBef>
                <a:spcPts val="0"/>
              </a:spcBef>
            </a:pPr>
            <a:endParaRPr lang="en-US" sz="1000" b="1" dirty="0">
              <a:latin typeface="Century Gothic" pitchFamily="34" charset="0"/>
            </a:endParaRPr>
          </a:p>
          <a:p>
            <a:pPr marL="11306">
              <a:lnSpc>
                <a:spcPct val="118000"/>
              </a:lnSpc>
              <a:spcBef>
                <a:spcPts val="89"/>
              </a:spcBef>
            </a:pPr>
            <a:r>
              <a:rPr lang="cs-CZ" sz="2400">
                <a:latin typeface="Century Gothic" pitchFamily="34" charset="0"/>
              </a:rPr>
              <a:t>BEAUTY FUSION Full může pokrýt až 100 % šedivých vlasů: používejte řadu .0 pro studené odstíny a řadu .3 nebo .7 pro teplé odstíny.</a:t>
            </a:r>
          </a:p>
        </p:txBody>
      </p:sp>
      <p:sp>
        <p:nvSpPr>
          <p:cNvPr id="7" name="object 9"/>
          <p:cNvSpPr>
            <a:spLocks noChangeArrowheads="1"/>
          </p:cNvSpPr>
          <p:nvPr/>
        </p:nvSpPr>
        <p:spPr bwMode="auto">
          <a:xfrm>
            <a:off x="573046" y="2907172"/>
            <a:ext cx="9074822" cy="1326686"/>
          </a:xfrm>
          <a:custGeom>
            <a:avLst/>
            <a:gdLst>
              <a:gd name="T0" fmla="*/ 0 w 6287770"/>
              <a:gd name="T1" fmla="*/ 0 h 1029335"/>
              <a:gd name="T2" fmla="*/ 6287770 w 6287770"/>
              <a:gd name="T3" fmla="*/ 1029335 h 1029335"/>
            </a:gdLst>
            <a:ahLst/>
            <a:cxnLst/>
            <a:rect l="T0" t="T1" r="T2" b="T3"/>
            <a:pathLst>
              <a:path w="6287770" h="1029335">
                <a:moveTo>
                  <a:pt x="0" y="1029030"/>
                </a:moveTo>
                <a:lnTo>
                  <a:pt x="6287300" y="1029030"/>
                </a:lnTo>
                <a:lnTo>
                  <a:pt x="6287300" y="0"/>
                </a:lnTo>
                <a:lnTo>
                  <a:pt x="0" y="0"/>
                </a:lnTo>
                <a:lnTo>
                  <a:pt x="0" y="1029030"/>
                </a:lnTo>
                <a:close/>
              </a:path>
            </a:pathLst>
          </a:custGeom>
          <a:solidFill>
            <a:srgbClr val="9BD3DD"/>
          </a:solidFill>
          <a:ln w="9525">
            <a:noFill/>
            <a:miter lim="800000"/>
            <a:headEnd/>
            <a:tailEnd/>
          </a:ln>
        </p:spPr>
        <p:txBody>
          <a:bodyPr lIns="0" tIns="0" rIns="0" bIns="0"/>
          <a:lstStyle/>
          <a:p>
            <a:endParaRPr lang="it-IT" sz="2100" b="1" dirty="0">
              <a:latin typeface="Calibri" pitchFamily="34" charset="0"/>
            </a:endParaRPr>
          </a:p>
        </p:txBody>
      </p:sp>
      <p:sp>
        <p:nvSpPr>
          <p:cNvPr id="8" name="object 10"/>
          <p:cNvSpPr txBox="1">
            <a:spLocks noChangeArrowheads="1"/>
          </p:cNvSpPr>
          <p:nvPr/>
        </p:nvSpPr>
        <p:spPr bwMode="auto">
          <a:xfrm>
            <a:off x="1005419" y="3146289"/>
            <a:ext cx="2210833" cy="873255"/>
          </a:xfrm>
          <a:prstGeom prst="rect">
            <a:avLst/>
          </a:prstGeom>
          <a:noFill/>
          <a:ln w="9525">
            <a:noFill/>
            <a:miter lim="800000"/>
            <a:headEnd/>
            <a:tailEnd/>
          </a:ln>
        </p:spPr>
        <p:txBody>
          <a:bodyPr wrap="square" lIns="0" tIns="11306" rIns="0" bIns="0">
            <a:spAutoFit/>
          </a:bodyPr>
          <a:lstStyle/>
          <a:p>
            <a:pPr marL="11306" indent="16958">
              <a:lnSpc>
                <a:spcPct val="142000"/>
              </a:lnSpc>
              <a:spcBef>
                <a:spcPts val="89"/>
              </a:spcBef>
            </a:pPr>
            <a:r>
              <a:rPr lang="cs-CZ" sz="2100" b="1">
                <a:latin typeface="Century Gothic" pitchFamily="34" charset="0"/>
              </a:rPr>
              <a:t>STUDENÝ ODSTÍN .0  ZAKRYTÍ </a:t>
            </a:r>
          </a:p>
        </p:txBody>
      </p:sp>
      <p:sp>
        <p:nvSpPr>
          <p:cNvPr id="9" name="object 11"/>
          <p:cNvSpPr txBox="1">
            <a:spLocks noChangeArrowheads="1"/>
          </p:cNvSpPr>
          <p:nvPr/>
        </p:nvSpPr>
        <p:spPr bwMode="auto">
          <a:xfrm>
            <a:off x="3636516" y="3161750"/>
            <a:ext cx="2974841" cy="873255"/>
          </a:xfrm>
          <a:prstGeom prst="rect">
            <a:avLst/>
          </a:prstGeom>
          <a:noFill/>
          <a:ln w="9525">
            <a:noFill/>
            <a:miter lim="800000"/>
            <a:headEnd/>
            <a:tailEnd/>
          </a:ln>
        </p:spPr>
        <p:txBody>
          <a:bodyPr wrap="square" lIns="0" tIns="11306" rIns="0" bIns="0">
            <a:spAutoFit/>
          </a:bodyPr>
          <a:lstStyle/>
          <a:p>
            <a:pPr marL="11306">
              <a:lnSpc>
                <a:spcPct val="142000"/>
              </a:lnSpc>
              <a:spcBef>
                <a:spcPts val="89"/>
              </a:spcBef>
            </a:pPr>
            <a:r>
              <a:rPr lang="cs-CZ" sz="2100" b="1">
                <a:latin typeface="Century Gothic" pitchFamily="34" charset="0"/>
              </a:rPr>
              <a:t>TEPLÉ ODSTÍNY .3 INTENZÍVNÍ ZAKRYTÍ</a:t>
            </a:r>
          </a:p>
        </p:txBody>
      </p:sp>
      <p:sp>
        <p:nvSpPr>
          <p:cNvPr id="10" name="object 12"/>
          <p:cNvSpPr txBox="1">
            <a:spLocks noChangeArrowheads="1"/>
          </p:cNvSpPr>
          <p:nvPr/>
        </p:nvSpPr>
        <p:spPr bwMode="auto">
          <a:xfrm>
            <a:off x="7029073" y="3161750"/>
            <a:ext cx="2259409" cy="929232"/>
          </a:xfrm>
          <a:prstGeom prst="rect">
            <a:avLst/>
          </a:prstGeom>
          <a:noFill/>
          <a:ln w="9525">
            <a:noFill/>
            <a:miter lim="800000"/>
            <a:headEnd/>
            <a:tailEnd/>
          </a:ln>
        </p:spPr>
        <p:txBody>
          <a:bodyPr wrap="square" lIns="0" tIns="11306" rIns="0" bIns="0">
            <a:spAutoFit/>
          </a:bodyPr>
          <a:lstStyle/>
          <a:p>
            <a:pPr marL="11306">
              <a:lnSpc>
                <a:spcPct val="142000"/>
              </a:lnSpc>
              <a:spcBef>
                <a:spcPts val="89"/>
              </a:spcBef>
            </a:pPr>
            <a:r>
              <a:rPr lang="cs-CZ" sz="2100" b="1">
                <a:latin typeface="Century Gothic" pitchFamily="34" charset="0"/>
              </a:rPr>
              <a:t>TEPLÉ ODSTÍNY .7 ZAKRYTÍ</a:t>
            </a:r>
          </a:p>
        </p:txBody>
      </p:sp>
      <p:sp>
        <p:nvSpPr>
          <p:cNvPr id="11" name="object 16"/>
          <p:cNvSpPr>
            <a:spLocks noChangeArrowheads="1"/>
          </p:cNvSpPr>
          <p:nvPr/>
        </p:nvSpPr>
        <p:spPr bwMode="auto">
          <a:xfrm flipV="1">
            <a:off x="644484" y="3565981"/>
            <a:ext cx="8969471" cy="44530"/>
          </a:xfrm>
          <a:custGeom>
            <a:avLst/>
            <a:gdLst>
              <a:gd name="T0" fmla="*/ 0 w 6480175"/>
              <a:gd name="T1" fmla="*/ 0 h 45719"/>
              <a:gd name="T2" fmla="*/ 6480175 w 6480175"/>
              <a:gd name="T3" fmla="*/ 0 h 45719"/>
            </a:gdLst>
            <a:ahLst/>
            <a:cxnLst/>
            <a:rect l="T0" t="T1" r="T2" b="T3"/>
            <a:pathLst>
              <a:path w="6480175" h="45719">
                <a:moveTo>
                  <a:pt x="0" y="0"/>
                </a:moveTo>
                <a:lnTo>
                  <a:pt x="6479997" y="0"/>
                </a:lnTo>
              </a:path>
            </a:pathLst>
          </a:custGeom>
          <a:noFill/>
          <a:ln w="50800">
            <a:solidFill>
              <a:srgbClr val="FFFFFF"/>
            </a:solidFill>
            <a:miter lim="800000"/>
            <a:headEnd/>
            <a:tailEnd/>
          </a:ln>
        </p:spPr>
        <p:txBody>
          <a:bodyPr lIns="0" tIns="0" rIns="0" bIns="0"/>
          <a:lstStyle/>
          <a:p>
            <a:endParaRPr lang="it-IT" dirty="0">
              <a:latin typeface="Calibri" pitchFamily="34" charset="0"/>
            </a:endParaRPr>
          </a:p>
        </p:txBody>
      </p:sp>
      <p:sp>
        <p:nvSpPr>
          <p:cNvPr id="12" name="object 17"/>
          <p:cNvSpPr>
            <a:spLocks noChangeArrowheads="1"/>
          </p:cNvSpPr>
          <p:nvPr/>
        </p:nvSpPr>
        <p:spPr bwMode="auto">
          <a:xfrm>
            <a:off x="3204903" y="2977732"/>
            <a:ext cx="0" cy="1113250"/>
          </a:xfrm>
          <a:custGeom>
            <a:avLst/>
            <a:gdLst>
              <a:gd name="T0" fmla="*/ 0 h 1151254"/>
              <a:gd name="T1" fmla="*/ 1151254 h 1151254"/>
            </a:gdLst>
            <a:ahLst/>
            <a:cxnLst/>
            <a:rect l="0" t="T0" r="0" b="T1"/>
            <a:pathLst>
              <a:path h="1151254">
                <a:moveTo>
                  <a:pt x="0" y="1151127"/>
                </a:moveTo>
                <a:lnTo>
                  <a:pt x="0" y="0"/>
                </a:lnTo>
              </a:path>
            </a:pathLst>
          </a:custGeom>
          <a:noFill/>
          <a:ln w="50800">
            <a:solidFill>
              <a:srgbClr val="FFFFFF"/>
            </a:solidFill>
            <a:miter lim="800000"/>
            <a:headEnd/>
            <a:tailEnd/>
          </a:ln>
        </p:spPr>
        <p:txBody>
          <a:bodyPr lIns="0" tIns="0" rIns="0" bIns="0"/>
          <a:lstStyle/>
          <a:p>
            <a:endParaRPr lang="it-IT">
              <a:latin typeface="Calibri" pitchFamily="34" charset="0"/>
            </a:endParaRPr>
          </a:p>
        </p:txBody>
      </p:sp>
      <p:sp>
        <p:nvSpPr>
          <p:cNvPr id="13" name="object 18"/>
          <p:cNvSpPr>
            <a:spLocks noChangeArrowheads="1"/>
          </p:cNvSpPr>
          <p:nvPr/>
        </p:nvSpPr>
        <p:spPr bwMode="auto">
          <a:xfrm>
            <a:off x="6645276" y="2996963"/>
            <a:ext cx="0" cy="1165457"/>
          </a:xfrm>
          <a:custGeom>
            <a:avLst/>
            <a:gdLst>
              <a:gd name="T0" fmla="*/ 0 h 1205229"/>
              <a:gd name="T1" fmla="*/ 1205229 h 1205229"/>
            </a:gdLst>
            <a:ahLst/>
            <a:cxnLst/>
            <a:rect l="0" t="T0" r="0" b="T1"/>
            <a:pathLst>
              <a:path h="1205229">
                <a:moveTo>
                  <a:pt x="0" y="1205128"/>
                </a:moveTo>
                <a:lnTo>
                  <a:pt x="0" y="0"/>
                </a:lnTo>
              </a:path>
            </a:pathLst>
          </a:custGeom>
          <a:noFill/>
          <a:ln w="50800">
            <a:solidFill>
              <a:srgbClr val="FFFFFF"/>
            </a:solidFill>
            <a:miter lim="800000"/>
            <a:headEnd/>
            <a:tailEnd/>
          </a:ln>
        </p:spPr>
        <p:txBody>
          <a:bodyPr lIns="0" tIns="0" rIns="0" bIns="0"/>
          <a:lstStyle/>
          <a:p>
            <a:endParaRPr lang="it-IT">
              <a:latin typeface="Calibri" pitchFamily="34" charset="0"/>
            </a:endParaRPr>
          </a:p>
        </p:txBody>
      </p:sp>
      <p:sp>
        <p:nvSpPr>
          <p:cNvPr id="16" name="object 6"/>
          <p:cNvSpPr txBox="1"/>
          <p:nvPr/>
        </p:nvSpPr>
        <p:spPr>
          <a:xfrm>
            <a:off x="613434" y="4720363"/>
            <a:ext cx="5855628" cy="319193"/>
          </a:xfrm>
          <a:prstGeom prst="rect">
            <a:avLst/>
          </a:prstGeom>
        </p:spPr>
        <p:txBody>
          <a:bodyPr lIns="0" tIns="11306" rIns="0" bIns="0">
            <a:spAutoFit/>
          </a:bodyPr>
          <a:lstStyle/>
          <a:p>
            <a:pPr marL="11306" fontAlgn="auto">
              <a:spcBef>
                <a:spcPts val="89"/>
              </a:spcBef>
              <a:spcAft>
                <a:spcPts val="0"/>
              </a:spcAft>
              <a:defRPr/>
            </a:pPr>
            <a:r>
              <a:rPr lang="cs-CZ" sz="2000" b="1">
                <a:latin typeface="Century Gothic" pitchFamily="34" charset="0"/>
                <a:cs typeface="Calibri"/>
              </a:rPr>
              <a:t>ZÁKLADNÍ BARVY A MODNÍ SMĚSI</a:t>
            </a:r>
            <a:r>
              <a:rPr lang="cs-CZ" sz="2000">
                <a:latin typeface="Century Gothic" pitchFamily="34" charset="0"/>
                <a:cs typeface="Calibri"/>
              </a:rPr>
              <a:t>:</a:t>
            </a:r>
          </a:p>
        </p:txBody>
      </p:sp>
      <p:sp>
        <p:nvSpPr>
          <p:cNvPr id="17" name="object 7"/>
          <p:cNvSpPr txBox="1">
            <a:spLocks noChangeArrowheads="1"/>
          </p:cNvSpPr>
          <p:nvPr/>
        </p:nvSpPr>
        <p:spPr bwMode="auto">
          <a:xfrm>
            <a:off x="613434" y="5144167"/>
            <a:ext cx="11905954" cy="2776789"/>
          </a:xfrm>
          <a:prstGeom prst="rect">
            <a:avLst/>
          </a:prstGeom>
          <a:noFill/>
          <a:ln w="9525">
            <a:noFill/>
            <a:miter lim="800000"/>
            <a:headEnd/>
            <a:tailEnd/>
          </a:ln>
        </p:spPr>
        <p:txBody>
          <a:bodyPr wrap="square" lIns="0" tIns="11306" rIns="0" bIns="0">
            <a:spAutoFit/>
          </a:bodyPr>
          <a:lstStyle/>
          <a:p>
            <a:pPr marL="11306">
              <a:lnSpc>
                <a:spcPct val="118000"/>
              </a:lnSpc>
              <a:spcBef>
                <a:spcPts val="89"/>
              </a:spcBef>
            </a:pPr>
            <a:r>
              <a:rPr lang="cs-CZ" sz="2000" dirty="0">
                <a:latin typeface="Century Gothic" pitchFamily="34" charset="0"/>
              </a:rPr>
              <a:t>Možné je až 100 % zakrytí šedivých vlasů pomocí .0 pro studené tóny, a .3 a .7 pro teplé tóny. Poměr základní barvy se mění dle procentuálního podílu šedivých vlasů.</a:t>
            </a:r>
          </a:p>
          <a:p>
            <a:pPr marL="11306">
              <a:spcBef>
                <a:spcPts val="234"/>
              </a:spcBef>
            </a:pPr>
            <a:r>
              <a:rPr lang="cs-CZ" sz="2000" dirty="0">
                <a:latin typeface="Century Gothic" pitchFamily="34" charset="0"/>
              </a:rPr>
              <a:t>Poměr základní barvy se mění dle procentuálního podílu šedivých vlasů.</a:t>
            </a:r>
          </a:p>
          <a:p>
            <a:pPr marL="11306">
              <a:spcBef>
                <a:spcPts val="234"/>
              </a:spcBef>
            </a:pPr>
            <a:endParaRPr lang="en-US" sz="2000" dirty="0">
              <a:latin typeface="Century Gothic" pitchFamily="34" charset="0"/>
            </a:endParaRPr>
          </a:p>
          <a:p>
            <a:pPr marL="11306" fontAlgn="auto">
              <a:spcBef>
                <a:spcPts val="89"/>
              </a:spcBef>
              <a:spcAft>
                <a:spcPts val="0"/>
              </a:spcAft>
              <a:defRPr/>
            </a:pPr>
            <a:r>
              <a:rPr lang="cs-CZ" sz="2000" dirty="0">
                <a:latin typeface="Century Gothic" pitchFamily="34" charset="0"/>
                <a:cs typeface="Gotham Book"/>
              </a:rPr>
              <a:t>0-50 % ŠEDIVÝCH VLASŮ: přidejte příslušný podklad .0 nebo 3 nebo 7 (míchací poměr je 1:3)</a:t>
            </a:r>
          </a:p>
          <a:p>
            <a:pPr marL="11306" fontAlgn="auto">
              <a:spcBef>
                <a:spcPts val="641"/>
              </a:spcBef>
              <a:spcAft>
                <a:spcPts val="0"/>
              </a:spcAft>
              <a:defRPr/>
            </a:pPr>
            <a:r>
              <a:rPr lang="cs-CZ" sz="2000" dirty="0">
                <a:latin typeface="Century Gothic" pitchFamily="34" charset="0"/>
                <a:cs typeface="Gotham Book"/>
              </a:rPr>
              <a:t>50-100 % ŠEDIVÝCH VLASŮ: přidejte příslušný podklad .0 nebo 3 nebo 7 (míchací poměr je 1:1)</a:t>
            </a:r>
          </a:p>
          <a:p>
            <a:pPr marL="11306">
              <a:spcBef>
                <a:spcPts val="234"/>
              </a:spcBef>
            </a:pPr>
            <a:endParaRPr lang="en-US" sz="2000" dirty="0">
              <a:latin typeface="Century Gothic" pitchFamily="34" charset="0"/>
            </a:endParaRPr>
          </a:p>
          <a:p>
            <a:pPr marL="11306">
              <a:spcBef>
                <a:spcPts val="234"/>
              </a:spcBef>
            </a:pPr>
            <a:endParaRPr lang="en-US" sz="2000" dirty="0">
              <a:latin typeface="Century Gothic" pitchFamily="34" charset="0"/>
            </a:endParaRPr>
          </a:p>
        </p:txBody>
      </p:sp>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6" name="object 7"/>
          <p:cNvSpPr txBox="1"/>
          <p:nvPr/>
        </p:nvSpPr>
        <p:spPr>
          <a:xfrm>
            <a:off x="787773" y="1194515"/>
            <a:ext cx="6714759" cy="396137"/>
          </a:xfrm>
          <a:prstGeom prst="rect">
            <a:avLst/>
          </a:prstGeom>
        </p:spPr>
        <p:txBody>
          <a:bodyPr wrap="square" lIns="0" tIns="11306" rIns="0" bIns="0">
            <a:spAutoFit/>
          </a:bodyPr>
          <a:lstStyle/>
          <a:p>
            <a:pPr marL="11306" fontAlgn="auto">
              <a:spcBef>
                <a:spcPts val="89"/>
              </a:spcBef>
              <a:spcAft>
                <a:spcPts val="0"/>
              </a:spcAft>
              <a:defRPr/>
            </a:pPr>
            <a:r>
              <a:rPr lang="cs-CZ" sz="2500" b="1">
                <a:latin typeface="Century Gothic" pitchFamily="34" charset="0"/>
              </a:rPr>
              <a:t>PŘÍKLAD: cíl 6.44 –  50 % ŠEDIVÝCH VLASŮ</a:t>
            </a:r>
          </a:p>
        </p:txBody>
      </p:sp>
      <p:sp>
        <p:nvSpPr>
          <p:cNvPr id="7" name="object 8"/>
          <p:cNvSpPr txBox="1"/>
          <p:nvPr/>
        </p:nvSpPr>
        <p:spPr>
          <a:xfrm>
            <a:off x="862461" y="4950505"/>
            <a:ext cx="9672387" cy="842413"/>
          </a:xfrm>
          <a:prstGeom prst="rect">
            <a:avLst/>
          </a:prstGeom>
        </p:spPr>
        <p:txBody>
          <a:bodyPr wrap="square" lIns="0" tIns="11306" rIns="0" bIns="0">
            <a:spAutoFit/>
          </a:bodyPr>
          <a:lstStyle/>
          <a:p>
            <a:pPr marL="11306" fontAlgn="auto">
              <a:spcBef>
                <a:spcPts val="89"/>
              </a:spcBef>
              <a:spcAft>
                <a:spcPts val="0"/>
              </a:spcAft>
              <a:defRPr/>
            </a:pPr>
            <a:r>
              <a:rPr lang="cs-CZ">
                <a:latin typeface="Century Gothic" pitchFamily="34" charset="0"/>
                <a:cs typeface="Gotham Book"/>
              </a:rPr>
              <a:t>*SMÍCHEJTE BARVU + OXYMILK, NÁSLEDNĚ PŘIDEJTE BOOSTER A JEMNĚ MÍCHEJTE.</a:t>
            </a:r>
          </a:p>
          <a:p>
            <a:pPr fontAlgn="auto">
              <a:spcBef>
                <a:spcPts val="0"/>
              </a:spcBef>
              <a:spcAft>
                <a:spcPts val="0"/>
              </a:spcAft>
              <a:defRPr/>
            </a:pPr>
            <a:endParaRPr dirty="0">
              <a:latin typeface="Century Gothic" pitchFamily="34" charset="0"/>
              <a:cs typeface="Times New Roman"/>
            </a:endParaRPr>
          </a:p>
          <a:p>
            <a:pPr fontAlgn="auto">
              <a:spcBef>
                <a:spcPts val="45"/>
              </a:spcBef>
              <a:spcAft>
                <a:spcPts val="0"/>
              </a:spcAft>
              <a:defRPr/>
            </a:pPr>
            <a:endParaRPr b="1" dirty="0">
              <a:latin typeface="Century Gothic" pitchFamily="34" charset="0"/>
              <a:cs typeface="Times New Roman"/>
            </a:endParaRPr>
          </a:p>
        </p:txBody>
      </p:sp>
      <p:sp>
        <p:nvSpPr>
          <p:cNvPr id="8" name="object 10"/>
          <p:cNvSpPr txBox="1"/>
          <p:nvPr/>
        </p:nvSpPr>
        <p:spPr>
          <a:xfrm>
            <a:off x="5145078" y="3948106"/>
            <a:ext cx="1563885" cy="640417"/>
          </a:xfrm>
          <a:prstGeom prst="rect">
            <a:avLst/>
          </a:prstGeom>
        </p:spPr>
        <p:txBody>
          <a:bodyPr wrap="square" lIns="0" tIns="47483" rIns="0" bIns="0">
            <a:spAutoFit/>
          </a:bodyPr>
          <a:lstStyle/>
          <a:p>
            <a:pPr marL="11306" fontAlgn="auto">
              <a:spcBef>
                <a:spcPts val="374"/>
              </a:spcBef>
              <a:spcAft>
                <a:spcPts val="0"/>
              </a:spcAft>
              <a:defRPr/>
            </a:pPr>
            <a:r>
              <a:rPr lang="cs-CZ">
                <a:latin typeface="Century Gothic" pitchFamily="34" charset="0"/>
                <a:cs typeface="Gotham Book"/>
              </a:rPr>
              <a:t>OXYMILK</a:t>
            </a:r>
          </a:p>
          <a:p>
            <a:pPr marL="11306" fontAlgn="auto">
              <a:spcBef>
                <a:spcPts val="285"/>
              </a:spcBef>
              <a:spcAft>
                <a:spcPts val="0"/>
              </a:spcAft>
              <a:defRPr/>
            </a:pPr>
            <a:r>
              <a:rPr lang="cs-CZ">
                <a:latin typeface="Century Gothic" pitchFamily="34" charset="0"/>
                <a:cs typeface="Gotham Book"/>
              </a:rPr>
              <a:t>20 VOL. 40 g</a:t>
            </a:r>
          </a:p>
        </p:txBody>
      </p:sp>
      <p:sp>
        <p:nvSpPr>
          <p:cNvPr id="10" name="object 13"/>
          <p:cNvSpPr txBox="1">
            <a:spLocks noChangeArrowheads="1"/>
          </p:cNvSpPr>
          <p:nvPr/>
        </p:nvSpPr>
        <p:spPr bwMode="auto">
          <a:xfrm>
            <a:off x="7931160" y="3948106"/>
            <a:ext cx="4071966" cy="653241"/>
          </a:xfrm>
          <a:prstGeom prst="rect">
            <a:avLst/>
          </a:prstGeom>
          <a:noFill/>
          <a:ln w="9525">
            <a:noFill/>
            <a:miter lim="800000"/>
            <a:headEnd/>
            <a:tailEnd/>
          </a:ln>
        </p:spPr>
        <p:txBody>
          <a:bodyPr wrap="square" lIns="0" tIns="47483" rIns="0" bIns="0">
            <a:spAutoFit/>
          </a:bodyPr>
          <a:lstStyle/>
          <a:p>
            <a:pPr marL="648373" algn="ctr" fontAlgn="auto">
              <a:spcBef>
                <a:spcPts val="374"/>
              </a:spcBef>
              <a:spcAft>
                <a:spcPts val="0"/>
              </a:spcAft>
              <a:defRPr/>
            </a:pPr>
            <a:r>
              <a:rPr lang="cs-CZ">
                <a:latin typeface="Century Gothic" pitchFamily="34" charset="0"/>
                <a:cs typeface="Gotham Book"/>
              </a:rPr>
              <a:t>BOOSTER 01 8g</a:t>
            </a:r>
          </a:p>
          <a:p>
            <a:pPr marL="648373" algn="ctr" fontAlgn="auto">
              <a:spcBef>
                <a:spcPts val="374"/>
              </a:spcBef>
              <a:spcAft>
                <a:spcPts val="0"/>
              </a:spcAft>
              <a:defRPr/>
            </a:pPr>
            <a:r>
              <a:rPr lang="cs-CZ">
                <a:latin typeface="Century Gothic" pitchFamily="34" charset="0"/>
                <a:cs typeface="Gotham Book"/>
              </a:rPr>
              <a:t> (20 % BARVY) A SMÍCHEJTE</a:t>
            </a:r>
          </a:p>
        </p:txBody>
      </p:sp>
      <p:sp>
        <p:nvSpPr>
          <p:cNvPr id="12" name="object 25"/>
          <p:cNvSpPr>
            <a:spLocks noChangeArrowheads="1"/>
          </p:cNvSpPr>
          <p:nvPr/>
        </p:nvSpPr>
        <p:spPr bwMode="auto">
          <a:xfrm>
            <a:off x="862461" y="4876800"/>
            <a:ext cx="9089491" cy="73705"/>
          </a:xfrm>
          <a:custGeom>
            <a:avLst/>
            <a:gdLst>
              <a:gd name="T0" fmla="*/ 0 w 7038340"/>
              <a:gd name="T1" fmla="*/ 0 h 76200"/>
              <a:gd name="T2" fmla="*/ 7038340 w 7038340"/>
              <a:gd name="T3" fmla="*/ 0 h 76200"/>
            </a:gdLst>
            <a:ahLst/>
            <a:cxnLst/>
            <a:rect l="T0" t="T1" r="T2" b="T3"/>
            <a:pathLst>
              <a:path w="7038340" h="76200">
                <a:moveTo>
                  <a:pt x="0" y="0"/>
                </a:moveTo>
                <a:lnTo>
                  <a:pt x="7037997" y="0"/>
                </a:lnTo>
              </a:path>
            </a:pathLst>
          </a:custGeom>
          <a:noFill/>
          <a:ln w="6350">
            <a:solidFill>
              <a:srgbClr val="000000"/>
            </a:solidFill>
            <a:miter lim="800000"/>
            <a:headEnd/>
            <a:tailEnd/>
          </a:ln>
        </p:spPr>
        <p:txBody>
          <a:bodyPr lIns="0" tIns="0" rIns="0" bIns="0"/>
          <a:lstStyle/>
          <a:p>
            <a:endParaRPr lang="it-IT">
              <a:latin typeface="Calibri" pitchFamily="34" charset="0"/>
            </a:endParaRPr>
          </a:p>
        </p:txBody>
      </p:sp>
      <p:sp>
        <p:nvSpPr>
          <p:cNvPr id="16" name="object 27"/>
          <p:cNvSpPr>
            <a:spLocks noChangeArrowheads="1"/>
          </p:cNvSpPr>
          <p:nvPr/>
        </p:nvSpPr>
        <p:spPr bwMode="auto">
          <a:xfrm>
            <a:off x="9859986" y="1804966"/>
            <a:ext cx="857256" cy="2144239"/>
          </a:xfrm>
          <a:prstGeom prst="rect">
            <a:avLst/>
          </a:prstGeom>
          <a:blipFill dpi="0" rotWithShape="1">
            <a:blip r:embed="rId4"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20" name="object 7"/>
          <p:cNvSpPr txBox="1"/>
          <p:nvPr/>
        </p:nvSpPr>
        <p:spPr>
          <a:xfrm>
            <a:off x="787360" y="5493371"/>
            <a:ext cx="7643866" cy="396137"/>
          </a:xfrm>
          <a:prstGeom prst="rect">
            <a:avLst/>
          </a:prstGeom>
        </p:spPr>
        <p:txBody>
          <a:bodyPr wrap="square" lIns="0" tIns="11306" rIns="0" bIns="0">
            <a:spAutoFit/>
          </a:bodyPr>
          <a:lstStyle/>
          <a:p>
            <a:pPr marL="11306" fontAlgn="auto">
              <a:spcBef>
                <a:spcPts val="89"/>
              </a:spcBef>
              <a:spcAft>
                <a:spcPts val="0"/>
              </a:spcAft>
              <a:defRPr/>
            </a:pPr>
            <a:r>
              <a:rPr lang="cs-CZ" sz="2500" b="1">
                <a:latin typeface="Century Gothic" pitchFamily="34" charset="0"/>
              </a:rPr>
              <a:t>PŘÍKLAD: cíl 6.44 – 70/100 % ŠEDIVÝCH VLASŮ</a:t>
            </a:r>
          </a:p>
        </p:txBody>
      </p:sp>
      <p:sp>
        <p:nvSpPr>
          <p:cNvPr id="22" name="object 8"/>
          <p:cNvSpPr txBox="1"/>
          <p:nvPr/>
        </p:nvSpPr>
        <p:spPr>
          <a:xfrm>
            <a:off x="862048" y="9249361"/>
            <a:ext cx="10320872" cy="842413"/>
          </a:xfrm>
          <a:prstGeom prst="rect">
            <a:avLst/>
          </a:prstGeom>
        </p:spPr>
        <p:txBody>
          <a:bodyPr wrap="square" lIns="0" tIns="11306" rIns="0" bIns="0">
            <a:spAutoFit/>
          </a:bodyPr>
          <a:lstStyle/>
          <a:p>
            <a:pPr marL="11306" fontAlgn="auto">
              <a:spcBef>
                <a:spcPts val="89"/>
              </a:spcBef>
              <a:spcAft>
                <a:spcPts val="0"/>
              </a:spcAft>
              <a:defRPr/>
            </a:pPr>
            <a:r>
              <a:rPr lang="cs-CZ">
                <a:latin typeface="Century Gothic" pitchFamily="34" charset="0"/>
                <a:cs typeface="Gotham Book"/>
              </a:rPr>
              <a:t>*SMÍCHEJTE BARVU + OXYMILK, NÁSLEDNĚ PŘIDEJTE BOOSTER A JEMNĚ MÍCHEJTE.</a:t>
            </a:r>
          </a:p>
          <a:p>
            <a:pPr fontAlgn="auto">
              <a:spcBef>
                <a:spcPts val="0"/>
              </a:spcBef>
              <a:spcAft>
                <a:spcPts val="0"/>
              </a:spcAft>
              <a:defRPr/>
            </a:pPr>
            <a:endParaRPr dirty="0">
              <a:latin typeface="Century Gothic" pitchFamily="34" charset="0"/>
              <a:cs typeface="Times New Roman"/>
            </a:endParaRPr>
          </a:p>
          <a:p>
            <a:pPr fontAlgn="auto">
              <a:spcBef>
                <a:spcPts val="45"/>
              </a:spcBef>
              <a:spcAft>
                <a:spcPts val="0"/>
              </a:spcAft>
              <a:defRPr/>
            </a:pPr>
            <a:endParaRPr b="1" dirty="0">
              <a:latin typeface="Century Gothic" pitchFamily="34" charset="0"/>
              <a:cs typeface="Times New Roman"/>
            </a:endParaRPr>
          </a:p>
        </p:txBody>
      </p:sp>
      <p:sp>
        <p:nvSpPr>
          <p:cNvPr id="27" name="object 25"/>
          <p:cNvSpPr>
            <a:spLocks noChangeArrowheads="1"/>
          </p:cNvSpPr>
          <p:nvPr/>
        </p:nvSpPr>
        <p:spPr bwMode="auto">
          <a:xfrm>
            <a:off x="862048" y="9175656"/>
            <a:ext cx="9089491" cy="73705"/>
          </a:xfrm>
          <a:custGeom>
            <a:avLst/>
            <a:gdLst>
              <a:gd name="T0" fmla="*/ 0 w 7038340"/>
              <a:gd name="T1" fmla="*/ 0 h 76200"/>
              <a:gd name="T2" fmla="*/ 7038340 w 7038340"/>
              <a:gd name="T3" fmla="*/ 0 h 76200"/>
            </a:gdLst>
            <a:ahLst/>
            <a:cxnLst/>
            <a:rect l="T0" t="T1" r="T2" b="T3"/>
            <a:pathLst>
              <a:path w="7038340" h="76200">
                <a:moveTo>
                  <a:pt x="0" y="0"/>
                </a:moveTo>
                <a:lnTo>
                  <a:pt x="7037997" y="0"/>
                </a:lnTo>
              </a:path>
            </a:pathLst>
          </a:custGeom>
          <a:noFill/>
          <a:ln w="6350">
            <a:solidFill>
              <a:srgbClr val="000000"/>
            </a:solidFill>
            <a:miter lim="800000"/>
            <a:headEnd/>
            <a:tailEnd/>
          </a:ln>
        </p:spPr>
        <p:txBody>
          <a:bodyPr lIns="0" tIns="0" rIns="0" bIns="0"/>
          <a:lstStyle/>
          <a:p>
            <a:endParaRPr lang="it-IT">
              <a:latin typeface="Calibri" pitchFamily="34" charset="0"/>
            </a:endParaRPr>
          </a:p>
        </p:txBody>
      </p:sp>
      <p:sp>
        <p:nvSpPr>
          <p:cNvPr id="32" name="object 32"/>
          <p:cNvSpPr>
            <a:spLocks noChangeArrowheads="1"/>
          </p:cNvSpPr>
          <p:nvPr/>
        </p:nvSpPr>
        <p:spPr bwMode="auto">
          <a:xfrm>
            <a:off x="11431622" y="2519346"/>
            <a:ext cx="1061719" cy="1357322"/>
          </a:xfrm>
          <a:prstGeom prst="rect">
            <a:avLst/>
          </a:prstGeom>
          <a:blipFill dpi="0" rotWithShape="1">
            <a:blip r:embed="rId5" cstate="print"/>
            <a:srcRect/>
            <a:stretch>
              <a:fillRect/>
            </a:stretch>
          </a:blipFill>
          <a:ln w="9525">
            <a:noFill/>
            <a:miter lim="800000"/>
            <a:headEnd/>
            <a:tailEnd/>
          </a:ln>
        </p:spPr>
        <p:txBody>
          <a:bodyPr lIns="0" tIns="0" rIns="0" bIns="0"/>
          <a:lstStyle/>
          <a:p>
            <a:endParaRPr lang="it-IT">
              <a:latin typeface="Corbel" pitchFamily="34" charset="0"/>
            </a:endParaRPr>
          </a:p>
        </p:txBody>
      </p:sp>
      <p:sp>
        <p:nvSpPr>
          <p:cNvPr id="33" name="object 21"/>
          <p:cNvSpPr txBox="1"/>
          <p:nvPr/>
        </p:nvSpPr>
        <p:spPr>
          <a:xfrm>
            <a:off x="947258" y="4192396"/>
            <a:ext cx="1125986" cy="324946"/>
          </a:xfrm>
          <a:prstGeom prst="rect">
            <a:avLst/>
          </a:prstGeom>
        </p:spPr>
        <p:txBody>
          <a:bodyPr wrap="square" lIns="0" tIns="47483" rIns="0" bIns="0">
            <a:spAutoFit/>
          </a:bodyPr>
          <a:lstStyle/>
          <a:p>
            <a:pPr marL="11306" fontAlgn="auto">
              <a:spcBef>
                <a:spcPts val="374"/>
              </a:spcBef>
              <a:spcAft>
                <a:spcPts val="0"/>
              </a:spcAft>
              <a:defRPr/>
            </a:pPr>
            <a:r>
              <a:rPr lang="cs-CZ">
                <a:latin typeface="Century Gothic" pitchFamily="34" charset="0"/>
                <a:cs typeface="Gotham Book"/>
              </a:rPr>
              <a:t>6,44  30 g</a:t>
            </a:r>
          </a:p>
        </p:txBody>
      </p:sp>
      <p:sp>
        <p:nvSpPr>
          <p:cNvPr id="34" name="object 27"/>
          <p:cNvSpPr txBox="1"/>
          <p:nvPr/>
        </p:nvSpPr>
        <p:spPr>
          <a:xfrm>
            <a:off x="3644880" y="4162420"/>
            <a:ext cx="1024168" cy="324946"/>
          </a:xfrm>
          <a:prstGeom prst="rect">
            <a:avLst/>
          </a:prstGeom>
        </p:spPr>
        <p:txBody>
          <a:bodyPr lIns="0" tIns="47483" rIns="0" bIns="0">
            <a:spAutoFit/>
          </a:bodyPr>
          <a:lstStyle/>
          <a:p>
            <a:pPr marL="11306" fontAlgn="auto">
              <a:spcBef>
                <a:spcPts val="374"/>
              </a:spcBef>
              <a:spcAft>
                <a:spcPts val="0"/>
              </a:spcAft>
              <a:defRPr/>
            </a:pPr>
            <a:r>
              <a:rPr lang="cs-CZ">
                <a:latin typeface="Century Gothic" pitchFamily="34" charset="0"/>
                <a:cs typeface="Gotham Book"/>
              </a:rPr>
              <a:t>6,7  10 g</a:t>
            </a:r>
          </a:p>
        </p:txBody>
      </p:sp>
      <p:sp>
        <p:nvSpPr>
          <p:cNvPr id="35" name="object 51"/>
          <p:cNvSpPr>
            <a:spLocks noChangeArrowheads="1"/>
          </p:cNvSpPr>
          <p:nvPr/>
        </p:nvSpPr>
        <p:spPr bwMode="auto">
          <a:xfrm>
            <a:off x="1144550" y="2519346"/>
            <a:ext cx="655630" cy="1435046"/>
          </a:xfrm>
          <a:prstGeom prst="rect">
            <a:avLst/>
          </a:prstGeom>
          <a:blipFill dpi="0" rotWithShape="1">
            <a:blip r:embed="rId6" cstate="print"/>
            <a:srcRect/>
            <a:stretch>
              <a:fillRect/>
            </a:stretch>
          </a:blipFill>
          <a:ln w="9525">
            <a:noFill/>
            <a:miter lim="800000"/>
            <a:headEnd/>
            <a:tailEnd/>
          </a:ln>
        </p:spPr>
        <p:txBody>
          <a:bodyPr lIns="0" tIns="0" rIns="0" bIns="0"/>
          <a:lstStyle/>
          <a:p>
            <a:endParaRPr lang="it-IT">
              <a:latin typeface="Corbel" pitchFamily="34" charset="0"/>
            </a:endParaRPr>
          </a:p>
        </p:txBody>
      </p:sp>
      <p:sp>
        <p:nvSpPr>
          <p:cNvPr id="36" name="object 52"/>
          <p:cNvSpPr>
            <a:spLocks noChangeArrowheads="1"/>
          </p:cNvSpPr>
          <p:nvPr/>
        </p:nvSpPr>
        <p:spPr bwMode="auto">
          <a:xfrm>
            <a:off x="3812875" y="2519346"/>
            <a:ext cx="689261" cy="1397390"/>
          </a:xfrm>
          <a:prstGeom prst="rect">
            <a:avLst/>
          </a:prstGeom>
          <a:blipFill dpi="0" rotWithShape="1">
            <a:blip r:embed="rId7" cstate="print"/>
            <a:srcRect/>
            <a:stretch>
              <a:fillRect/>
            </a:stretch>
          </a:blipFill>
          <a:ln w="9525">
            <a:noFill/>
            <a:miter lim="800000"/>
            <a:headEnd/>
            <a:tailEnd/>
          </a:ln>
        </p:spPr>
        <p:txBody>
          <a:bodyPr lIns="0" tIns="0" rIns="0" bIns="0"/>
          <a:lstStyle/>
          <a:p>
            <a:endParaRPr lang="it-IT">
              <a:latin typeface="Corbel" pitchFamily="34" charset="0"/>
            </a:endParaRPr>
          </a:p>
        </p:txBody>
      </p:sp>
      <p:sp>
        <p:nvSpPr>
          <p:cNvPr id="37" name="object 57"/>
          <p:cNvSpPr txBox="1"/>
          <p:nvPr/>
        </p:nvSpPr>
        <p:spPr>
          <a:xfrm>
            <a:off x="2732125" y="2865710"/>
            <a:ext cx="157359" cy="503859"/>
          </a:xfrm>
          <a:prstGeom prst="rect">
            <a:avLst/>
          </a:prstGeom>
        </p:spPr>
        <p:txBody>
          <a:bodyPr lIns="0" tIns="11306" rIns="0" bIns="0">
            <a:spAutoFit/>
          </a:bodyPr>
          <a:lstStyle/>
          <a:p>
            <a:pPr marL="11306" fontAlgn="auto">
              <a:spcBef>
                <a:spcPts val="89"/>
              </a:spcBef>
              <a:spcAft>
                <a:spcPts val="0"/>
              </a:spcAft>
              <a:defRPr/>
            </a:pPr>
            <a:r>
              <a:rPr lang="cs-CZ" sz="3200">
                <a:latin typeface="Corbel" pitchFamily="34" charset="0"/>
                <a:cs typeface="Calibri"/>
              </a:rPr>
              <a:t>+</a:t>
            </a:r>
          </a:p>
        </p:txBody>
      </p:sp>
      <p:sp>
        <p:nvSpPr>
          <p:cNvPr id="38" name="object 10"/>
          <p:cNvSpPr txBox="1"/>
          <p:nvPr/>
        </p:nvSpPr>
        <p:spPr>
          <a:xfrm>
            <a:off x="5128056" y="8088668"/>
            <a:ext cx="1563885" cy="640417"/>
          </a:xfrm>
          <a:prstGeom prst="rect">
            <a:avLst/>
          </a:prstGeom>
        </p:spPr>
        <p:txBody>
          <a:bodyPr wrap="square" lIns="0" tIns="47483" rIns="0" bIns="0">
            <a:spAutoFit/>
          </a:bodyPr>
          <a:lstStyle/>
          <a:p>
            <a:pPr marL="11306" fontAlgn="auto">
              <a:spcBef>
                <a:spcPts val="374"/>
              </a:spcBef>
              <a:spcAft>
                <a:spcPts val="0"/>
              </a:spcAft>
              <a:defRPr/>
            </a:pPr>
            <a:r>
              <a:rPr lang="cs-CZ">
                <a:latin typeface="Century Gothic" pitchFamily="34" charset="0"/>
                <a:cs typeface="Gotham Book"/>
              </a:rPr>
              <a:t>OXYMILK</a:t>
            </a:r>
          </a:p>
          <a:p>
            <a:pPr marL="11306" fontAlgn="auto">
              <a:spcBef>
                <a:spcPts val="285"/>
              </a:spcBef>
              <a:spcAft>
                <a:spcPts val="0"/>
              </a:spcAft>
              <a:defRPr/>
            </a:pPr>
            <a:r>
              <a:rPr lang="cs-CZ">
                <a:latin typeface="Century Gothic" pitchFamily="34" charset="0"/>
                <a:cs typeface="Gotham Book"/>
              </a:rPr>
              <a:t>20 VOL. 40 g</a:t>
            </a:r>
          </a:p>
        </p:txBody>
      </p:sp>
      <p:sp>
        <p:nvSpPr>
          <p:cNvPr id="39" name="object 13"/>
          <p:cNvSpPr txBox="1">
            <a:spLocks noChangeArrowheads="1"/>
          </p:cNvSpPr>
          <p:nvPr/>
        </p:nvSpPr>
        <p:spPr bwMode="auto">
          <a:xfrm>
            <a:off x="7914138" y="8088668"/>
            <a:ext cx="4071966" cy="653241"/>
          </a:xfrm>
          <a:prstGeom prst="rect">
            <a:avLst/>
          </a:prstGeom>
          <a:noFill/>
          <a:ln w="9525">
            <a:noFill/>
            <a:miter lim="800000"/>
            <a:headEnd/>
            <a:tailEnd/>
          </a:ln>
        </p:spPr>
        <p:txBody>
          <a:bodyPr wrap="square" lIns="0" tIns="47483" rIns="0" bIns="0">
            <a:spAutoFit/>
          </a:bodyPr>
          <a:lstStyle/>
          <a:p>
            <a:pPr marL="648373" algn="ctr" fontAlgn="auto">
              <a:spcBef>
                <a:spcPts val="374"/>
              </a:spcBef>
              <a:spcAft>
                <a:spcPts val="0"/>
              </a:spcAft>
              <a:defRPr/>
            </a:pPr>
            <a:r>
              <a:rPr lang="cs-CZ">
                <a:latin typeface="Century Gothic" pitchFamily="34" charset="0"/>
                <a:cs typeface="Gotham Book"/>
              </a:rPr>
              <a:t>BOOSTER 01 8g</a:t>
            </a:r>
          </a:p>
          <a:p>
            <a:pPr marL="648373" algn="ctr" fontAlgn="auto">
              <a:spcBef>
                <a:spcPts val="374"/>
              </a:spcBef>
              <a:spcAft>
                <a:spcPts val="0"/>
              </a:spcAft>
              <a:defRPr/>
            </a:pPr>
            <a:r>
              <a:rPr lang="cs-CZ">
                <a:latin typeface="Century Gothic" pitchFamily="34" charset="0"/>
                <a:cs typeface="Gotham Book"/>
              </a:rPr>
              <a:t> (20 % BARVY) A SMÍCHEJTE</a:t>
            </a:r>
          </a:p>
        </p:txBody>
      </p:sp>
      <p:sp>
        <p:nvSpPr>
          <p:cNvPr id="41" name="object 27"/>
          <p:cNvSpPr>
            <a:spLocks noChangeArrowheads="1"/>
          </p:cNvSpPr>
          <p:nvPr/>
        </p:nvSpPr>
        <p:spPr bwMode="auto">
          <a:xfrm>
            <a:off x="9842964" y="5945528"/>
            <a:ext cx="857256" cy="2144239"/>
          </a:xfrm>
          <a:prstGeom prst="rect">
            <a:avLst/>
          </a:prstGeom>
          <a:blipFill dpi="0" rotWithShape="1">
            <a:blip r:embed="rId4"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43" name="object 32"/>
          <p:cNvSpPr>
            <a:spLocks noChangeArrowheads="1"/>
          </p:cNvSpPr>
          <p:nvPr/>
        </p:nvSpPr>
        <p:spPr bwMode="auto">
          <a:xfrm>
            <a:off x="11414600" y="6659908"/>
            <a:ext cx="1061719" cy="1360164"/>
          </a:xfrm>
          <a:prstGeom prst="rect">
            <a:avLst/>
          </a:prstGeom>
          <a:blipFill dpi="0" rotWithShape="1">
            <a:blip r:embed="rId5" cstate="print"/>
            <a:srcRect/>
            <a:stretch>
              <a:fillRect/>
            </a:stretch>
          </a:blipFill>
          <a:ln w="9525">
            <a:noFill/>
            <a:miter lim="800000"/>
            <a:headEnd/>
            <a:tailEnd/>
          </a:ln>
        </p:spPr>
        <p:txBody>
          <a:bodyPr lIns="0" tIns="0" rIns="0" bIns="0"/>
          <a:lstStyle/>
          <a:p>
            <a:endParaRPr lang="it-IT">
              <a:latin typeface="Corbel" pitchFamily="34" charset="0"/>
            </a:endParaRPr>
          </a:p>
        </p:txBody>
      </p:sp>
      <p:sp>
        <p:nvSpPr>
          <p:cNvPr id="44" name="object 21"/>
          <p:cNvSpPr txBox="1"/>
          <p:nvPr/>
        </p:nvSpPr>
        <p:spPr>
          <a:xfrm>
            <a:off x="930236" y="8332958"/>
            <a:ext cx="1125986" cy="324946"/>
          </a:xfrm>
          <a:prstGeom prst="rect">
            <a:avLst/>
          </a:prstGeom>
        </p:spPr>
        <p:txBody>
          <a:bodyPr wrap="square" lIns="0" tIns="47483" rIns="0" bIns="0">
            <a:spAutoFit/>
          </a:bodyPr>
          <a:lstStyle/>
          <a:p>
            <a:pPr marL="11306" fontAlgn="auto">
              <a:spcBef>
                <a:spcPts val="374"/>
              </a:spcBef>
              <a:spcAft>
                <a:spcPts val="0"/>
              </a:spcAft>
              <a:defRPr/>
            </a:pPr>
            <a:r>
              <a:rPr lang="cs-CZ">
                <a:latin typeface="Century Gothic" pitchFamily="34" charset="0"/>
                <a:cs typeface="Gotham Book"/>
              </a:rPr>
              <a:t>6,44  20 g</a:t>
            </a:r>
          </a:p>
        </p:txBody>
      </p:sp>
      <p:sp>
        <p:nvSpPr>
          <p:cNvPr id="45" name="object 27"/>
          <p:cNvSpPr txBox="1"/>
          <p:nvPr/>
        </p:nvSpPr>
        <p:spPr>
          <a:xfrm>
            <a:off x="3627858" y="8302982"/>
            <a:ext cx="1024168" cy="324946"/>
          </a:xfrm>
          <a:prstGeom prst="rect">
            <a:avLst/>
          </a:prstGeom>
        </p:spPr>
        <p:txBody>
          <a:bodyPr lIns="0" tIns="47483" rIns="0" bIns="0">
            <a:spAutoFit/>
          </a:bodyPr>
          <a:lstStyle/>
          <a:p>
            <a:pPr marL="11306" fontAlgn="auto">
              <a:spcBef>
                <a:spcPts val="374"/>
              </a:spcBef>
              <a:spcAft>
                <a:spcPts val="0"/>
              </a:spcAft>
              <a:defRPr/>
            </a:pPr>
            <a:r>
              <a:rPr lang="cs-CZ">
                <a:latin typeface="Century Gothic" pitchFamily="34" charset="0"/>
                <a:cs typeface="Gotham Book"/>
              </a:rPr>
              <a:t>6,7  20 g</a:t>
            </a:r>
          </a:p>
        </p:txBody>
      </p:sp>
      <p:sp>
        <p:nvSpPr>
          <p:cNvPr id="46" name="object 51"/>
          <p:cNvSpPr>
            <a:spLocks noChangeArrowheads="1"/>
          </p:cNvSpPr>
          <p:nvPr/>
        </p:nvSpPr>
        <p:spPr bwMode="auto">
          <a:xfrm>
            <a:off x="1127528" y="6659908"/>
            <a:ext cx="655630" cy="1435046"/>
          </a:xfrm>
          <a:prstGeom prst="rect">
            <a:avLst/>
          </a:prstGeom>
          <a:blipFill dpi="0" rotWithShape="1">
            <a:blip r:embed="rId6" cstate="print"/>
            <a:srcRect/>
            <a:stretch>
              <a:fillRect/>
            </a:stretch>
          </a:blipFill>
          <a:ln w="9525">
            <a:noFill/>
            <a:miter lim="800000"/>
            <a:headEnd/>
            <a:tailEnd/>
          </a:ln>
        </p:spPr>
        <p:txBody>
          <a:bodyPr lIns="0" tIns="0" rIns="0" bIns="0"/>
          <a:lstStyle/>
          <a:p>
            <a:endParaRPr lang="it-IT">
              <a:latin typeface="Corbel" pitchFamily="34" charset="0"/>
            </a:endParaRPr>
          </a:p>
        </p:txBody>
      </p:sp>
      <p:sp>
        <p:nvSpPr>
          <p:cNvPr id="47" name="object 52"/>
          <p:cNvSpPr>
            <a:spLocks noChangeArrowheads="1"/>
          </p:cNvSpPr>
          <p:nvPr/>
        </p:nvSpPr>
        <p:spPr bwMode="auto">
          <a:xfrm>
            <a:off x="3795853" y="6659908"/>
            <a:ext cx="689261" cy="1397390"/>
          </a:xfrm>
          <a:prstGeom prst="rect">
            <a:avLst/>
          </a:prstGeom>
          <a:blipFill dpi="0" rotWithShape="1">
            <a:blip r:embed="rId7" cstate="print"/>
            <a:srcRect/>
            <a:stretch>
              <a:fillRect/>
            </a:stretch>
          </a:blipFill>
          <a:ln w="9525">
            <a:noFill/>
            <a:miter lim="800000"/>
            <a:headEnd/>
            <a:tailEnd/>
          </a:ln>
        </p:spPr>
        <p:txBody>
          <a:bodyPr lIns="0" tIns="0" rIns="0" bIns="0"/>
          <a:lstStyle/>
          <a:p>
            <a:endParaRPr lang="it-IT">
              <a:latin typeface="Corbel" pitchFamily="34" charset="0"/>
            </a:endParaRPr>
          </a:p>
        </p:txBody>
      </p:sp>
      <p:sp>
        <p:nvSpPr>
          <p:cNvPr id="48" name="object 57"/>
          <p:cNvSpPr txBox="1"/>
          <p:nvPr/>
        </p:nvSpPr>
        <p:spPr>
          <a:xfrm>
            <a:off x="2715103" y="7006272"/>
            <a:ext cx="157359" cy="503859"/>
          </a:xfrm>
          <a:prstGeom prst="rect">
            <a:avLst/>
          </a:prstGeom>
        </p:spPr>
        <p:txBody>
          <a:bodyPr lIns="0" tIns="11306" rIns="0" bIns="0">
            <a:spAutoFit/>
          </a:bodyPr>
          <a:lstStyle/>
          <a:p>
            <a:pPr marL="11306" fontAlgn="auto">
              <a:spcBef>
                <a:spcPts val="89"/>
              </a:spcBef>
              <a:spcAft>
                <a:spcPts val="0"/>
              </a:spcAft>
              <a:defRPr/>
            </a:pPr>
            <a:r>
              <a:rPr lang="cs-CZ" sz="3200">
                <a:latin typeface="Corbel" pitchFamily="34" charset="0"/>
                <a:cs typeface="Calibri"/>
              </a:rPr>
              <a:t>+</a:t>
            </a:r>
          </a:p>
        </p:txBody>
      </p:sp>
      <p:sp>
        <p:nvSpPr>
          <p:cNvPr id="49" name="object 20"/>
          <p:cNvSpPr>
            <a:spLocks noChangeArrowheads="1"/>
          </p:cNvSpPr>
          <p:nvPr/>
        </p:nvSpPr>
        <p:spPr bwMode="auto">
          <a:xfrm>
            <a:off x="6931028" y="1804966"/>
            <a:ext cx="768126" cy="2696367"/>
          </a:xfrm>
          <a:prstGeom prst="rect">
            <a:avLst/>
          </a:prstGeom>
          <a:blipFill dpi="0" rotWithShape="1">
            <a:blip r:embed="rId8" cstate="print"/>
            <a:srcRect/>
            <a:stretch>
              <a:fillRect/>
            </a:stretch>
          </a:blipFill>
          <a:ln w="9525">
            <a:noFill/>
            <a:miter lim="800000"/>
            <a:headEnd/>
            <a:tailEnd/>
          </a:ln>
        </p:spPr>
        <p:txBody>
          <a:bodyPr lIns="0" tIns="0" rIns="0" bIns="0"/>
          <a:lstStyle/>
          <a:p>
            <a:endParaRPr lang="it-IT">
              <a:latin typeface="Corbel" pitchFamily="34" charset="0"/>
            </a:endParaRPr>
          </a:p>
        </p:txBody>
      </p:sp>
      <p:sp>
        <p:nvSpPr>
          <p:cNvPr id="50" name="object 20"/>
          <p:cNvSpPr>
            <a:spLocks noChangeArrowheads="1"/>
          </p:cNvSpPr>
          <p:nvPr/>
        </p:nvSpPr>
        <p:spPr bwMode="auto">
          <a:xfrm>
            <a:off x="6948720" y="6038085"/>
            <a:ext cx="768126" cy="2696367"/>
          </a:xfrm>
          <a:prstGeom prst="rect">
            <a:avLst/>
          </a:prstGeom>
          <a:blipFill dpi="0" rotWithShape="1">
            <a:blip r:embed="rId8" cstate="print"/>
            <a:srcRect/>
            <a:stretch>
              <a:fillRect/>
            </a:stretch>
          </a:blipFill>
          <a:ln w="9525">
            <a:noFill/>
            <a:miter lim="800000"/>
            <a:headEnd/>
            <a:tailEnd/>
          </a:ln>
        </p:spPr>
        <p:txBody>
          <a:bodyPr lIns="0" tIns="0" rIns="0" bIns="0"/>
          <a:lstStyle/>
          <a:p>
            <a:endParaRPr lang="it-IT">
              <a:latin typeface="Corbel" pitchFamily="34" charset="0"/>
            </a:endParaRPr>
          </a:p>
        </p:txBody>
      </p:sp>
      <p:sp>
        <p:nvSpPr>
          <p:cNvPr id="51" name="object 57"/>
          <p:cNvSpPr txBox="1"/>
          <p:nvPr/>
        </p:nvSpPr>
        <p:spPr>
          <a:xfrm>
            <a:off x="5645144" y="2876536"/>
            <a:ext cx="157359" cy="503859"/>
          </a:xfrm>
          <a:prstGeom prst="rect">
            <a:avLst/>
          </a:prstGeom>
        </p:spPr>
        <p:txBody>
          <a:bodyPr lIns="0" tIns="11306" rIns="0" bIns="0">
            <a:spAutoFit/>
          </a:bodyPr>
          <a:lstStyle/>
          <a:p>
            <a:pPr marL="11306" fontAlgn="auto">
              <a:spcBef>
                <a:spcPts val="89"/>
              </a:spcBef>
              <a:spcAft>
                <a:spcPts val="0"/>
              </a:spcAft>
              <a:defRPr/>
            </a:pPr>
            <a:r>
              <a:rPr lang="cs-CZ" sz="3200">
                <a:latin typeface="Corbel" pitchFamily="34" charset="0"/>
                <a:cs typeface="Calibri"/>
              </a:rPr>
              <a:t>+</a:t>
            </a:r>
          </a:p>
        </p:txBody>
      </p:sp>
      <p:sp>
        <p:nvSpPr>
          <p:cNvPr id="52" name="object 57"/>
          <p:cNvSpPr txBox="1"/>
          <p:nvPr/>
        </p:nvSpPr>
        <p:spPr>
          <a:xfrm>
            <a:off x="5559223" y="7019940"/>
            <a:ext cx="157359" cy="503859"/>
          </a:xfrm>
          <a:prstGeom prst="rect">
            <a:avLst/>
          </a:prstGeom>
        </p:spPr>
        <p:txBody>
          <a:bodyPr lIns="0" tIns="11306" rIns="0" bIns="0">
            <a:spAutoFit/>
          </a:bodyPr>
          <a:lstStyle/>
          <a:p>
            <a:pPr marL="11306" fontAlgn="auto">
              <a:spcBef>
                <a:spcPts val="89"/>
              </a:spcBef>
              <a:spcAft>
                <a:spcPts val="0"/>
              </a:spcAft>
              <a:defRPr/>
            </a:pPr>
            <a:r>
              <a:rPr lang="cs-CZ" sz="3200">
                <a:latin typeface="Corbel" pitchFamily="34" charset="0"/>
                <a:cs typeface="Calibri"/>
              </a:rPr>
              <a:t>+</a:t>
            </a:r>
          </a:p>
        </p:txBody>
      </p:sp>
      <p:sp>
        <p:nvSpPr>
          <p:cNvPr id="53" name="Freccia a destra 52"/>
          <p:cNvSpPr/>
          <p:nvPr/>
        </p:nvSpPr>
        <p:spPr>
          <a:xfrm>
            <a:off x="8359788" y="3019412"/>
            <a:ext cx="785818" cy="642942"/>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Freccia a destra 53"/>
          <p:cNvSpPr/>
          <p:nvPr/>
        </p:nvSpPr>
        <p:spPr>
          <a:xfrm>
            <a:off x="8359788" y="7019940"/>
            <a:ext cx="785818" cy="642942"/>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7" name="object 34"/>
          <p:cNvSpPr txBox="1">
            <a:spLocks noChangeArrowheads="1"/>
          </p:cNvSpPr>
          <p:nvPr/>
        </p:nvSpPr>
        <p:spPr bwMode="auto">
          <a:xfrm>
            <a:off x="729336" y="1329789"/>
            <a:ext cx="11988170" cy="1983751"/>
          </a:xfrm>
          <a:prstGeom prst="rect">
            <a:avLst/>
          </a:prstGeom>
          <a:noFill/>
          <a:ln w="9525">
            <a:noFill/>
            <a:miter lim="800000"/>
            <a:headEnd/>
            <a:tailEnd/>
          </a:ln>
        </p:spPr>
        <p:txBody>
          <a:bodyPr wrap="square" lIns="0" tIns="11306" rIns="0" bIns="0">
            <a:spAutoFit/>
          </a:bodyPr>
          <a:lstStyle/>
          <a:p>
            <a:pPr marL="11306">
              <a:spcBef>
                <a:spcPts val="89"/>
              </a:spcBef>
            </a:pPr>
            <a:r>
              <a:rPr lang="cs-CZ" sz="2800" b="1">
                <a:latin typeface="Century Gothic" pitchFamily="34" charset="0"/>
              </a:rPr>
              <a:t>Full: 12. Stupeň odstínů Super Blond – způsob rozjasnění</a:t>
            </a:r>
          </a:p>
          <a:p>
            <a:pPr marL="11306">
              <a:lnSpc>
                <a:spcPct val="118000"/>
              </a:lnSpc>
              <a:spcBef>
                <a:spcPts val="1280"/>
              </a:spcBef>
            </a:pPr>
            <a:r>
              <a:rPr lang="cs-CZ" sz="2400">
                <a:latin typeface="Century Gothic" pitchFamily="34" charset="0"/>
              </a:rPr>
              <a:t>Odstíny řady 12, v systému BEAUTY FUSION, mají různá použití a byly navržené takovým způsobem, aby byly nejen super blond, ale také pastelovými odstíny. Jejích všestranné použití je možné díky různému obsahu Boosteru ve směsi.</a:t>
            </a:r>
          </a:p>
        </p:txBody>
      </p:sp>
      <p:sp>
        <p:nvSpPr>
          <p:cNvPr id="8" name="object 35"/>
          <p:cNvSpPr txBox="1">
            <a:spLocks noChangeArrowheads="1"/>
          </p:cNvSpPr>
          <p:nvPr/>
        </p:nvSpPr>
        <p:spPr bwMode="auto">
          <a:xfrm>
            <a:off x="729335" y="3565501"/>
            <a:ext cx="11905953" cy="2149887"/>
          </a:xfrm>
          <a:prstGeom prst="rect">
            <a:avLst/>
          </a:prstGeom>
          <a:noFill/>
          <a:ln w="9525">
            <a:noFill/>
            <a:miter lim="800000"/>
            <a:headEnd/>
            <a:tailEnd/>
          </a:ln>
        </p:spPr>
        <p:txBody>
          <a:bodyPr wrap="square" lIns="0" tIns="11306" rIns="0" bIns="0">
            <a:spAutoFit/>
          </a:bodyPr>
          <a:lstStyle/>
          <a:p>
            <a:pPr marL="11306">
              <a:lnSpc>
                <a:spcPct val="118000"/>
              </a:lnSpc>
              <a:spcBef>
                <a:spcPts val="89"/>
              </a:spcBef>
            </a:pPr>
            <a:r>
              <a:rPr lang="cs-CZ" sz="2400">
                <a:latin typeface="Century Gothic" pitchFamily="34" charset="0"/>
              </a:rPr>
              <a:t>Řadu 12. tvoří 5 odstínů: 12.0 přirozený, 12.1 popelavý, 12.12 béžový, 12.2 fialový, 12.3 zlatý.  Přidáním Booster 02, vytvoříte speciální řadu Super Blond.</a:t>
            </a:r>
          </a:p>
          <a:p>
            <a:pPr marL="11306">
              <a:lnSpc>
                <a:spcPct val="118000"/>
              </a:lnSpc>
            </a:pPr>
            <a:r>
              <a:rPr lang="cs-CZ" sz="2400">
                <a:latin typeface="Century Gothic" pitchFamily="34" charset="0"/>
              </a:rPr>
              <a:t>Každý 12. odstín má jemný odlesk, který se hodí při neutralizaci nežádaných odlesků a rozjasňuje přirozenou barvu do 5. stupně.</a:t>
            </a:r>
          </a:p>
        </p:txBody>
      </p:sp>
      <p:sp>
        <p:nvSpPr>
          <p:cNvPr id="10" name="object 37"/>
          <p:cNvSpPr txBox="1">
            <a:spLocks noChangeArrowheads="1"/>
          </p:cNvSpPr>
          <p:nvPr/>
        </p:nvSpPr>
        <p:spPr bwMode="auto">
          <a:xfrm>
            <a:off x="644484" y="6044697"/>
            <a:ext cx="11663247" cy="2332565"/>
          </a:xfrm>
          <a:prstGeom prst="rect">
            <a:avLst/>
          </a:prstGeom>
          <a:noFill/>
          <a:ln w="9525">
            <a:noFill/>
            <a:miter lim="800000"/>
            <a:headEnd/>
            <a:tailEnd/>
          </a:ln>
        </p:spPr>
        <p:txBody>
          <a:bodyPr lIns="0" tIns="11306" rIns="0" bIns="0">
            <a:spAutoFit/>
          </a:bodyPr>
          <a:lstStyle/>
          <a:p>
            <a:pPr marL="11306">
              <a:lnSpc>
                <a:spcPct val="150000"/>
              </a:lnSpc>
              <a:spcBef>
                <a:spcPts val="89"/>
              </a:spcBef>
              <a:tabLst>
                <a:tab pos="4532109" algn="l"/>
              </a:tabLst>
            </a:pPr>
            <a:r>
              <a:rPr lang="cs-CZ" sz="2000" u="sng" dirty="0">
                <a:latin typeface="Century Gothic" pitchFamily="34" charset="0"/>
              </a:rPr>
              <a:t>12.0 SUPER BLOND NEUTRÁLNÍ             Obsahuje neutrální šedivý odlesk</a:t>
            </a:r>
          </a:p>
          <a:p>
            <a:pPr marL="11306">
              <a:lnSpc>
                <a:spcPct val="150000"/>
              </a:lnSpc>
              <a:spcBef>
                <a:spcPts val="89"/>
              </a:spcBef>
              <a:tabLst>
                <a:tab pos="4532109" algn="l"/>
              </a:tabLst>
            </a:pPr>
            <a:r>
              <a:rPr lang="cs-CZ" sz="2000" u="sng" dirty="0">
                <a:latin typeface="Century Gothic" pitchFamily="34" charset="0"/>
              </a:rPr>
              <a:t>12.1 SUPER BLONDE POPELAVÝ	Obsahuje popelavý odlesk</a:t>
            </a:r>
          </a:p>
          <a:p>
            <a:pPr marL="11306" algn="just">
              <a:lnSpc>
                <a:spcPct val="150000"/>
              </a:lnSpc>
              <a:tabLst>
                <a:tab pos="4532109" algn="l"/>
              </a:tabLst>
            </a:pPr>
            <a:r>
              <a:rPr lang="cs-CZ" sz="2000" u="sng" dirty="0">
                <a:latin typeface="Century Gothic" pitchFamily="34" charset="0"/>
              </a:rPr>
              <a:t>12.13 SUPER BLONDE BÉŽOVÝ	Obsahuje béžový odlesk  </a:t>
            </a:r>
          </a:p>
          <a:p>
            <a:pPr marL="11306" algn="just">
              <a:lnSpc>
                <a:spcPct val="150000"/>
              </a:lnSpc>
              <a:tabLst>
                <a:tab pos="4532109" algn="l"/>
              </a:tabLst>
            </a:pPr>
            <a:r>
              <a:rPr lang="cs-CZ" sz="2000" u="sng" dirty="0">
                <a:latin typeface="Century Gothic" pitchFamily="34" charset="0"/>
              </a:rPr>
              <a:t>12.2 SUPER BLONDE DUHOVÝ	Obsahuje duhový odlesk  </a:t>
            </a:r>
          </a:p>
          <a:p>
            <a:pPr marL="11306" algn="just">
              <a:lnSpc>
                <a:spcPct val="150000"/>
              </a:lnSpc>
              <a:tabLst>
                <a:tab pos="4532109" algn="l"/>
              </a:tabLst>
            </a:pPr>
            <a:r>
              <a:rPr lang="cs-CZ" sz="2000" u="sng" dirty="0">
                <a:latin typeface="Century Gothic" pitchFamily="34" charset="0"/>
              </a:rPr>
              <a:t>12.3 SUPER BLONDE ZLATÝ	Obsahuje zlatý odlesk</a:t>
            </a:r>
          </a:p>
        </p:txBody>
      </p:sp>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6" name="object 34"/>
          <p:cNvSpPr txBox="1">
            <a:spLocks noChangeArrowheads="1"/>
          </p:cNvSpPr>
          <p:nvPr/>
        </p:nvSpPr>
        <p:spPr bwMode="auto">
          <a:xfrm>
            <a:off x="729336" y="1329789"/>
            <a:ext cx="11988170" cy="1180967"/>
          </a:xfrm>
          <a:prstGeom prst="rect">
            <a:avLst/>
          </a:prstGeom>
          <a:noFill/>
          <a:ln w="9525">
            <a:noFill/>
            <a:miter lim="800000"/>
            <a:headEnd/>
            <a:tailEnd/>
          </a:ln>
        </p:spPr>
        <p:txBody>
          <a:bodyPr wrap="square" lIns="0" tIns="11306" rIns="0" bIns="0">
            <a:spAutoFit/>
          </a:bodyPr>
          <a:lstStyle/>
          <a:p>
            <a:pPr marL="11306">
              <a:spcBef>
                <a:spcPts val="0"/>
              </a:spcBef>
            </a:pPr>
            <a:r>
              <a:rPr lang="cs-CZ" sz="2800" b="1">
                <a:latin typeface="Century Gothic" pitchFamily="34" charset="0"/>
              </a:rPr>
              <a:t>Technické vlastnosti řady 12, pokud se používá jako Super Blond</a:t>
            </a:r>
          </a:p>
          <a:p>
            <a:pPr marL="11306">
              <a:spcBef>
                <a:spcPts val="0"/>
              </a:spcBef>
            </a:pPr>
            <a:r>
              <a:rPr lang="cs-CZ" sz="2400">
                <a:latin typeface="Century Gothic" pitchFamily="34" charset="0"/>
              </a:rPr>
              <a:t>Řada Special Blonde se může použit smícháním odstínů BEAUTY FUSION 12. stupeň s Oxymilk, a následným přidáním Boosteru 02 (30 % barvy).</a:t>
            </a:r>
          </a:p>
        </p:txBody>
      </p:sp>
      <p:sp>
        <p:nvSpPr>
          <p:cNvPr id="7" name="object 20"/>
          <p:cNvSpPr txBox="1">
            <a:spLocks noChangeArrowheads="1"/>
          </p:cNvSpPr>
          <p:nvPr/>
        </p:nvSpPr>
        <p:spPr bwMode="auto">
          <a:xfrm>
            <a:off x="697011" y="2882790"/>
            <a:ext cx="7519901" cy="1858076"/>
          </a:xfrm>
          <a:prstGeom prst="rect">
            <a:avLst/>
          </a:prstGeom>
          <a:noFill/>
          <a:ln w="9525">
            <a:noFill/>
            <a:miter lim="800000"/>
            <a:headEnd/>
            <a:tailEnd/>
          </a:ln>
        </p:spPr>
        <p:txBody>
          <a:bodyPr lIns="0" tIns="11306" rIns="0" bIns="0">
            <a:spAutoFit/>
          </a:bodyPr>
          <a:lstStyle/>
          <a:p>
            <a:pPr marL="11306">
              <a:spcBef>
                <a:spcPts val="89"/>
              </a:spcBef>
            </a:pPr>
            <a:r>
              <a:rPr lang="cs-CZ" sz="2400" b="1">
                <a:latin typeface="Century Gothic" pitchFamily="34" charset="0"/>
              </a:rPr>
              <a:t>MÍCHACÍ POMĚR</a:t>
            </a:r>
            <a:r>
              <a:rPr lang="cs-CZ" sz="2400">
                <a:latin typeface="Century Gothic" pitchFamily="34" charset="0"/>
              </a:rPr>
              <a:t>: 1:2</a:t>
            </a:r>
          </a:p>
          <a:p>
            <a:pPr marL="11306"/>
            <a:r>
              <a:rPr lang="cs-CZ" sz="2400" b="1">
                <a:latin typeface="Century Gothic" pitchFamily="34" charset="0"/>
              </a:rPr>
              <a:t>DOBA PŮSOBENÍ</a:t>
            </a:r>
            <a:r>
              <a:rPr lang="cs-CZ" sz="2400">
                <a:latin typeface="Century Gothic" pitchFamily="34" charset="0"/>
              </a:rPr>
              <a:t>: viz níže uvedená tabulka  </a:t>
            </a:r>
          </a:p>
          <a:p>
            <a:pPr marL="11306"/>
            <a:r>
              <a:rPr lang="cs-CZ" sz="2400" b="1">
                <a:latin typeface="Century Gothic" pitchFamily="34" charset="0"/>
              </a:rPr>
              <a:t>POMĚRY BOOSTERU</a:t>
            </a:r>
            <a:r>
              <a:rPr lang="cs-CZ" sz="2400">
                <a:latin typeface="Century Gothic" pitchFamily="34" charset="0"/>
              </a:rPr>
              <a:t>: Booster 02 (30 % barvy)</a:t>
            </a:r>
          </a:p>
          <a:p>
            <a:pPr marL="11306">
              <a:spcBef>
                <a:spcPts val="45"/>
              </a:spcBef>
            </a:pPr>
            <a:endParaRPr lang="en-US" sz="2400" dirty="0">
              <a:latin typeface="Century Gothic" pitchFamily="34" charset="0"/>
              <a:cs typeface="Times New Roman" pitchFamily="18" charset="0"/>
            </a:endParaRPr>
          </a:p>
          <a:p>
            <a:pPr marL="11306"/>
            <a:r>
              <a:rPr lang="cs-CZ" sz="2400" b="1">
                <a:latin typeface="Century Gothic" pitchFamily="34" charset="0"/>
              </a:rPr>
              <a:t>PŘÍKLAD:</a:t>
            </a:r>
          </a:p>
        </p:txBody>
      </p:sp>
      <p:sp>
        <p:nvSpPr>
          <p:cNvPr id="8" name="object 6"/>
          <p:cNvSpPr>
            <a:spLocks noChangeArrowheads="1"/>
          </p:cNvSpPr>
          <p:nvPr/>
        </p:nvSpPr>
        <p:spPr bwMode="auto">
          <a:xfrm>
            <a:off x="8645540" y="3019412"/>
            <a:ext cx="832137" cy="2770072"/>
          </a:xfrm>
          <a:prstGeom prst="rect">
            <a:avLst/>
          </a:prstGeom>
          <a:blipFill dpi="0" rotWithShape="1">
            <a:blip r:embed="rId4" cstate="print"/>
            <a:srcRect/>
            <a:stretch>
              <a:fillRect/>
            </a:stretch>
          </a:blipFill>
          <a:ln w="9525">
            <a:noFill/>
            <a:miter lim="800000"/>
            <a:headEnd/>
            <a:tailEnd/>
          </a:ln>
        </p:spPr>
        <p:txBody>
          <a:bodyPr lIns="0" tIns="0" rIns="0" bIns="0"/>
          <a:lstStyle/>
          <a:p>
            <a:endParaRPr lang="it-IT">
              <a:latin typeface="Corbel" pitchFamily="34" charset="0"/>
            </a:endParaRPr>
          </a:p>
        </p:txBody>
      </p:sp>
      <p:sp>
        <p:nvSpPr>
          <p:cNvPr id="9" name="object 7"/>
          <p:cNvSpPr txBox="1"/>
          <p:nvPr/>
        </p:nvSpPr>
        <p:spPr>
          <a:xfrm>
            <a:off x="7027820" y="5805494"/>
            <a:ext cx="1330885" cy="324946"/>
          </a:xfrm>
          <a:prstGeom prst="rect">
            <a:avLst/>
          </a:prstGeom>
        </p:spPr>
        <p:txBody>
          <a:bodyPr lIns="0" tIns="47483" rIns="0" bIns="0">
            <a:spAutoFit/>
          </a:bodyPr>
          <a:lstStyle/>
          <a:p>
            <a:pPr marL="11306" fontAlgn="auto">
              <a:spcBef>
                <a:spcPts val="374"/>
              </a:spcBef>
              <a:spcAft>
                <a:spcPts val="0"/>
              </a:spcAft>
              <a:defRPr/>
            </a:pPr>
            <a:r>
              <a:rPr lang="cs-CZ">
                <a:latin typeface="Corbel" pitchFamily="34" charset="0"/>
                <a:cs typeface="Gotham Book"/>
              </a:rPr>
              <a:t>12,0 50 g</a:t>
            </a:r>
          </a:p>
        </p:txBody>
      </p:sp>
      <p:sp>
        <p:nvSpPr>
          <p:cNvPr id="10" name="object 8"/>
          <p:cNvSpPr txBox="1">
            <a:spLocks noChangeArrowheads="1"/>
          </p:cNvSpPr>
          <p:nvPr/>
        </p:nvSpPr>
        <p:spPr bwMode="auto">
          <a:xfrm>
            <a:off x="8502664" y="5805494"/>
            <a:ext cx="1880754" cy="371515"/>
          </a:xfrm>
          <a:prstGeom prst="rect">
            <a:avLst/>
          </a:prstGeom>
          <a:noFill/>
          <a:ln w="9525">
            <a:noFill/>
            <a:miter lim="800000"/>
            <a:headEnd/>
            <a:tailEnd/>
          </a:ln>
        </p:spPr>
        <p:txBody>
          <a:bodyPr wrap="square" lIns="0" tIns="11306" rIns="0" bIns="0">
            <a:spAutoFit/>
          </a:bodyPr>
          <a:lstStyle/>
          <a:p>
            <a:pPr marL="11306">
              <a:lnSpc>
                <a:spcPct val="130000"/>
              </a:lnSpc>
              <a:spcBef>
                <a:spcPts val="89"/>
              </a:spcBef>
            </a:pPr>
            <a:r>
              <a:rPr lang="cs-CZ">
                <a:latin typeface="Corbel" pitchFamily="34" charset="0"/>
              </a:rPr>
              <a:t>OXYMILK  100 g</a:t>
            </a:r>
          </a:p>
        </p:txBody>
      </p:sp>
      <p:sp>
        <p:nvSpPr>
          <p:cNvPr id="12" name="object 11"/>
          <p:cNvSpPr txBox="1">
            <a:spLocks noChangeArrowheads="1"/>
          </p:cNvSpPr>
          <p:nvPr/>
        </p:nvSpPr>
        <p:spPr bwMode="auto">
          <a:xfrm>
            <a:off x="10582877" y="5805494"/>
            <a:ext cx="1920315" cy="653241"/>
          </a:xfrm>
          <a:prstGeom prst="rect">
            <a:avLst/>
          </a:prstGeom>
          <a:noFill/>
          <a:ln w="9525">
            <a:noFill/>
            <a:miter lim="800000"/>
            <a:headEnd/>
            <a:tailEnd/>
          </a:ln>
        </p:spPr>
        <p:txBody>
          <a:bodyPr lIns="0" tIns="47483" rIns="0" bIns="0">
            <a:spAutoFit/>
          </a:bodyPr>
          <a:lstStyle/>
          <a:p>
            <a:pPr marL="172409">
              <a:spcBef>
                <a:spcPts val="378"/>
              </a:spcBef>
            </a:pPr>
            <a:r>
              <a:rPr lang="cs-CZ">
                <a:latin typeface="Corbel" pitchFamily="34" charset="0"/>
              </a:rPr>
              <a:t>BOOSTER 02  15 g  </a:t>
            </a:r>
          </a:p>
          <a:p>
            <a:pPr marL="172409">
              <a:spcBef>
                <a:spcPts val="378"/>
              </a:spcBef>
            </a:pPr>
            <a:r>
              <a:rPr lang="cs-CZ">
                <a:latin typeface="Corbel" pitchFamily="34" charset="0"/>
              </a:rPr>
              <a:t>(30 % barvy)</a:t>
            </a:r>
          </a:p>
        </p:txBody>
      </p:sp>
      <p:sp>
        <p:nvSpPr>
          <p:cNvPr id="13" name="object 12"/>
          <p:cNvSpPr>
            <a:spLocks noChangeArrowheads="1"/>
          </p:cNvSpPr>
          <p:nvPr/>
        </p:nvSpPr>
        <p:spPr bwMode="auto">
          <a:xfrm>
            <a:off x="11111156" y="3561302"/>
            <a:ext cx="1024168" cy="2143581"/>
          </a:xfrm>
          <a:prstGeom prst="rect">
            <a:avLst/>
          </a:prstGeom>
          <a:blipFill dpi="0" rotWithShape="1">
            <a:blip r:embed="rId5" cstate="print"/>
            <a:srcRect/>
            <a:stretch>
              <a:fillRect/>
            </a:stretch>
          </a:blipFill>
          <a:ln w="9525">
            <a:noFill/>
            <a:miter lim="800000"/>
            <a:headEnd/>
            <a:tailEnd/>
          </a:ln>
        </p:spPr>
        <p:txBody>
          <a:bodyPr lIns="0" tIns="0" rIns="0" bIns="0"/>
          <a:lstStyle/>
          <a:p>
            <a:endParaRPr lang="it-IT">
              <a:latin typeface="Corbel" pitchFamily="34" charset="0"/>
            </a:endParaRPr>
          </a:p>
        </p:txBody>
      </p:sp>
      <p:sp>
        <p:nvSpPr>
          <p:cNvPr id="16" name="object 21"/>
          <p:cNvSpPr txBox="1"/>
          <p:nvPr/>
        </p:nvSpPr>
        <p:spPr>
          <a:xfrm>
            <a:off x="677445" y="6283845"/>
            <a:ext cx="9325417" cy="664657"/>
          </a:xfrm>
          <a:prstGeom prst="rect">
            <a:avLst/>
          </a:prstGeom>
        </p:spPr>
        <p:txBody>
          <a:bodyPr wrap="square" lIns="0" tIns="58789" rIns="0" bIns="0">
            <a:spAutoFit/>
          </a:bodyPr>
          <a:lstStyle/>
          <a:p>
            <a:pPr marL="11306" fontAlgn="auto">
              <a:spcBef>
                <a:spcPts val="463"/>
              </a:spcBef>
              <a:spcAft>
                <a:spcPts val="0"/>
              </a:spcAft>
              <a:defRPr/>
            </a:pPr>
            <a:r>
              <a:rPr lang="cs-CZ">
                <a:latin typeface="Corbel" pitchFamily="34" charset="0"/>
                <a:cs typeface="Gotham Book"/>
              </a:rPr>
              <a:t>*SMÍCHEJTE BARVU + OXIDANT, NÁSLEDNĚ PŘIDEJTE OXYMILK A PEČLIVĚ PROMÍCHEJTE</a:t>
            </a:r>
          </a:p>
          <a:p>
            <a:pPr marL="11306" fontAlgn="auto">
              <a:spcBef>
                <a:spcPts val="374"/>
              </a:spcBef>
              <a:spcAft>
                <a:spcPts val="0"/>
              </a:spcAft>
              <a:defRPr/>
            </a:pPr>
            <a:r>
              <a:rPr lang="cs-CZ" b="1">
                <a:latin typeface="Corbel" pitchFamily="34" charset="0"/>
                <a:cs typeface="Gotham"/>
              </a:rPr>
              <a:t>APLIKACE: </a:t>
            </a:r>
            <a:r>
              <a:rPr lang="cs-CZ">
                <a:latin typeface="Corbel" pitchFamily="34" charset="0"/>
                <a:cs typeface="Gotham Book"/>
              </a:rPr>
              <a:t>ZAČNĚTE APLIKOVAT ZE ZADNÍ STRANY</a:t>
            </a:r>
          </a:p>
        </p:txBody>
      </p:sp>
      <p:sp>
        <p:nvSpPr>
          <p:cNvPr id="17" name="object 41"/>
          <p:cNvSpPr txBox="1"/>
          <p:nvPr/>
        </p:nvSpPr>
        <p:spPr>
          <a:xfrm>
            <a:off x="8144002" y="4855742"/>
            <a:ext cx="342723" cy="503859"/>
          </a:xfrm>
          <a:prstGeom prst="rect">
            <a:avLst/>
          </a:prstGeom>
        </p:spPr>
        <p:txBody>
          <a:bodyPr lIns="0" tIns="11306" rIns="0" bIns="0">
            <a:spAutoFit/>
          </a:bodyPr>
          <a:lstStyle/>
          <a:p>
            <a:pPr marL="11306" fontAlgn="auto">
              <a:spcBef>
                <a:spcPts val="89"/>
              </a:spcBef>
              <a:spcAft>
                <a:spcPts val="0"/>
              </a:spcAft>
              <a:defRPr/>
            </a:pPr>
            <a:r>
              <a:rPr lang="cs-CZ" sz="3200">
                <a:latin typeface="Corbel" pitchFamily="34" charset="0"/>
                <a:cs typeface="Calibri"/>
              </a:rPr>
              <a:t>+</a:t>
            </a:r>
          </a:p>
        </p:txBody>
      </p:sp>
      <p:sp>
        <p:nvSpPr>
          <p:cNvPr id="19" name="object 37"/>
          <p:cNvSpPr>
            <a:spLocks noChangeArrowheads="1"/>
          </p:cNvSpPr>
          <p:nvPr/>
        </p:nvSpPr>
        <p:spPr bwMode="auto">
          <a:xfrm>
            <a:off x="7073904" y="4162420"/>
            <a:ext cx="704116" cy="1566227"/>
          </a:xfrm>
          <a:prstGeom prst="rect">
            <a:avLst/>
          </a:prstGeom>
          <a:blipFill dpi="0" rotWithShape="1">
            <a:blip r:embed="rId6" cstate="print"/>
            <a:srcRect/>
            <a:stretch>
              <a:fillRect/>
            </a:stretch>
          </a:blipFill>
          <a:ln w="9525">
            <a:noFill/>
            <a:miter lim="800000"/>
            <a:headEnd/>
            <a:tailEnd/>
          </a:ln>
        </p:spPr>
        <p:txBody>
          <a:bodyPr lIns="0" tIns="0" rIns="0" bIns="0"/>
          <a:lstStyle/>
          <a:p>
            <a:endParaRPr lang="it-IT">
              <a:latin typeface="Corbel" pitchFamily="34" charset="0"/>
            </a:endParaRPr>
          </a:p>
        </p:txBody>
      </p:sp>
      <p:graphicFrame>
        <p:nvGraphicFramePr>
          <p:cNvPr id="20" name="object 17"/>
          <p:cNvGraphicFramePr>
            <a:graphicFrameLocks noGrp="1"/>
          </p:cNvGraphicFramePr>
          <p:nvPr/>
        </p:nvGraphicFramePr>
        <p:xfrm>
          <a:off x="644484" y="7152572"/>
          <a:ext cx="7167423" cy="2411916"/>
        </p:xfrm>
        <a:graphic>
          <a:graphicData uri="http://schemas.openxmlformats.org/drawingml/2006/table">
            <a:tbl>
              <a:tblPr/>
              <a:tblGrid>
                <a:gridCol w="2352667">
                  <a:extLst>
                    <a:ext uri="{9D8B030D-6E8A-4147-A177-3AD203B41FA5}">
                      <a16:colId xmlns:a16="http://schemas.microsoft.com/office/drawing/2014/main" xmlns="" val="20000"/>
                    </a:ext>
                  </a:extLst>
                </a:gridCol>
                <a:gridCol w="2438621">
                  <a:extLst>
                    <a:ext uri="{9D8B030D-6E8A-4147-A177-3AD203B41FA5}">
                      <a16:colId xmlns:a16="http://schemas.microsoft.com/office/drawing/2014/main" xmlns="" val="20001"/>
                    </a:ext>
                  </a:extLst>
                </a:gridCol>
                <a:gridCol w="2234278">
                  <a:extLst>
                    <a:ext uri="{9D8B030D-6E8A-4147-A177-3AD203B41FA5}">
                      <a16:colId xmlns:a16="http://schemas.microsoft.com/office/drawing/2014/main" xmlns="" val="20002"/>
                    </a:ext>
                  </a:extLst>
                </a:gridCol>
                <a:gridCol w="141857">
                  <a:extLst>
                    <a:ext uri="{9D8B030D-6E8A-4147-A177-3AD203B41FA5}">
                      <a16:colId xmlns:a16="http://schemas.microsoft.com/office/drawing/2014/main" xmlns="" val="20003"/>
                    </a:ext>
                  </a:extLst>
                </a:gridCol>
              </a:tblGrid>
              <a:tr h="486762">
                <a:tc>
                  <a:txBody>
                    <a:bodyPr/>
                    <a:lstStyle/>
                    <a:p>
                      <a:pPr marL="0" marR="0" lvl="0" indent="0" algn="ctr" defTabSz="914400" rtl="0" eaLnBrk="1" fontAlgn="base" latinLnBrk="0" hangingPunct="1">
                        <a:lnSpc>
                          <a:spcPct val="100000"/>
                        </a:lnSpc>
                        <a:spcBef>
                          <a:spcPts val="588"/>
                        </a:spcBef>
                        <a:spcAft>
                          <a:spcPct val="0"/>
                        </a:spcAft>
                        <a:buClrTx/>
                        <a:buSzTx/>
                        <a:buFontTx/>
                        <a:buNone/>
                        <a:tabLst/>
                      </a:pPr>
                      <a:r>
                        <a:rPr kumimoji="0" lang="cs-CZ" sz="1800" b="1" i="0" u="none" strike="noStrike" cap="none" normalizeH="0" baseline="0">
                          <a:ln>
                            <a:noFill/>
                          </a:ln>
                          <a:solidFill>
                            <a:schemeClr val="tx1"/>
                          </a:solidFill>
                          <a:latin typeface="Century Gothic" pitchFamily="34" charset="0"/>
                          <a:cs typeface="Calibri" pitchFamily="34" charset="0"/>
                        </a:rPr>
                        <a:t>OXIDANT:</a:t>
                      </a:r>
                    </a:p>
                  </a:txBody>
                  <a:tcPr marL="0" marR="0" marT="72476" marB="0" anchor="ctr" horzOverflow="overflow">
                    <a:lnL>
                      <a:noFill/>
                    </a:lnL>
                    <a:lnR w="53975" cap="flat" cmpd="sng" algn="ctr">
                      <a:solidFill>
                        <a:srgbClr val="FFFFFF"/>
                      </a:solidFill>
                      <a:prstDash val="solid"/>
                      <a:round/>
                      <a:headEnd type="none" w="med" len="med"/>
                      <a:tailEnd type="none" w="med" len="med"/>
                    </a:lnR>
                    <a:lnT>
                      <a:noFill/>
                    </a:lnT>
                    <a:lnB w="53975" cap="flat" cmpd="sng" algn="ctr">
                      <a:solidFill>
                        <a:srgbClr val="FFFFFF"/>
                      </a:solidFill>
                      <a:prstDash val="solid"/>
                      <a:round/>
                      <a:headEnd type="none" w="med" len="med"/>
                      <a:tailEnd type="none" w="med" len="med"/>
                    </a:lnB>
                    <a:lnTlToBr>
                      <a:noFill/>
                    </a:lnTlToBr>
                    <a:lnBlToTr>
                      <a:noFill/>
                    </a:lnBlToTr>
                    <a:solidFill>
                      <a:srgbClr val="9BD3DD"/>
                    </a:solidFill>
                  </a:tcPr>
                </a:tc>
                <a:tc>
                  <a:txBody>
                    <a:bodyPr/>
                    <a:lstStyle/>
                    <a:p>
                      <a:pPr marL="133350" marR="0" lvl="0" indent="0" algn="ctr" defTabSz="914400" rtl="0" eaLnBrk="1" fontAlgn="base" latinLnBrk="0" hangingPunct="1">
                        <a:lnSpc>
                          <a:spcPct val="100000"/>
                        </a:lnSpc>
                        <a:spcBef>
                          <a:spcPts val="588"/>
                        </a:spcBef>
                        <a:spcAft>
                          <a:spcPct val="0"/>
                        </a:spcAft>
                        <a:buClrTx/>
                        <a:buSzTx/>
                        <a:buFontTx/>
                        <a:buNone/>
                        <a:tabLst/>
                      </a:pPr>
                      <a:r>
                        <a:rPr kumimoji="0" lang="cs-CZ" sz="1800" b="1" i="0" u="none" strike="noStrike" cap="none" normalizeH="0" baseline="0">
                          <a:ln>
                            <a:noFill/>
                          </a:ln>
                          <a:solidFill>
                            <a:schemeClr val="tx1"/>
                          </a:solidFill>
                          <a:latin typeface="Century Gothic" pitchFamily="34" charset="0"/>
                          <a:cs typeface="Calibri" pitchFamily="34" charset="0"/>
                        </a:rPr>
                        <a:t>ROZJASNĚNÍ</a:t>
                      </a:r>
                    </a:p>
                  </a:txBody>
                  <a:tcPr marL="0" marR="0" marT="72476" marB="0" anchor="ctr" horzOverflow="overflow">
                    <a:lnL w="53975" cap="flat" cmpd="sng" algn="ctr">
                      <a:solidFill>
                        <a:srgbClr val="FFFFFF"/>
                      </a:solidFill>
                      <a:prstDash val="solid"/>
                      <a:round/>
                      <a:headEnd type="none" w="med" len="med"/>
                      <a:tailEnd type="none" w="med" len="med"/>
                    </a:lnL>
                    <a:lnR w="53975" cap="flat" cmpd="sng" algn="ctr">
                      <a:solidFill>
                        <a:srgbClr val="FFFFFF"/>
                      </a:solidFill>
                      <a:prstDash val="solid"/>
                      <a:round/>
                      <a:headEnd type="none" w="med" len="med"/>
                      <a:tailEnd type="none" w="med" len="med"/>
                    </a:lnR>
                    <a:lnT>
                      <a:noFill/>
                    </a:lnT>
                    <a:lnB w="53975" cap="flat" cmpd="sng" algn="ctr">
                      <a:solidFill>
                        <a:srgbClr val="FFFFFF"/>
                      </a:solidFill>
                      <a:prstDash val="solid"/>
                      <a:round/>
                      <a:headEnd type="none" w="med" len="med"/>
                      <a:tailEnd type="none" w="med" len="med"/>
                    </a:lnB>
                    <a:lnTlToBr>
                      <a:noFill/>
                    </a:lnTlToBr>
                    <a:lnBlToTr>
                      <a:noFill/>
                    </a:lnBlToTr>
                    <a:solidFill>
                      <a:srgbClr val="9BD3DD"/>
                    </a:solidFill>
                  </a:tcPr>
                </a:tc>
                <a:tc>
                  <a:txBody>
                    <a:bodyPr/>
                    <a:lstStyle/>
                    <a:p>
                      <a:pPr marL="133350" marR="0" lvl="0" indent="0" algn="ctr" defTabSz="914400" rtl="0" eaLnBrk="1" fontAlgn="base" latinLnBrk="0" hangingPunct="1">
                        <a:lnSpc>
                          <a:spcPct val="100000"/>
                        </a:lnSpc>
                        <a:spcBef>
                          <a:spcPts val="588"/>
                        </a:spcBef>
                        <a:spcAft>
                          <a:spcPct val="0"/>
                        </a:spcAft>
                        <a:buClrTx/>
                        <a:buSzTx/>
                        <a:buFontTx/>
                        <a:buNone/>
                        <a:tabLst/>
                      </a:pPr>
                      <a:r>
                        <a:rPr kumimoji="0" lang="cs-CZ" sz="1800" b="1" i="0" u="none" strike="noStrike" cap="none" normalizeH="0" baseline="0">
                          <a:ln>
                            <a:noFill/>
                          </a:ln>
                          <a:solidFill>
                            <a:schemeClr val="tx1"/>
                          </a:solidFill>
                          <a:latin typeface="Century Gothic" pitchFamily="34" charset="0"/>
                          <a:cs typeface="Calibri" pitchFamily="34" charset="0"/>
                        </a:rPr>
                        <a:t>DOBA PŮSOBENÍ</a:t>
                      </a:r>
                    </a:p>
                  </a:txBody>
                  <a:tcPr marL="0" marR="0" marT="72476" marB="0" anchor="ctr" horzOverflow="overflow">
                    <a:lnL w="53975" cap="flat" cmpd="sng" algn="ctr">
                      <a:solidFill>
                        <a:srgbClr val="FFFFFF"/>
                      </a:solidFill>
                      <a:prstDash val="solid"/>
                      <a:round/>
                      <a:headEnd type="none" w="med" len="med"/>
                      <a:tailEnd type="none" w="med" len="med"/>
                    </a:lnL>
                    <a:lnR>
                      <a:noFill/>
                    </a:lnR>
                    <a:lnT>
                      <a:noFill/>
                    </a:lnT>
                    <a:lnB w="53975" cap="flat" cmpd="sng" algn="ctr">
                      <a:solidFill>
                        <a:srgbClr val="FFFFFF"/>
                      </a:solidFill>
                      <a:prstDash val="solid"/>
                      <a:round/>
                      <a:headEnd type="none" w="med" len="med"/>
                      <a:tailEnd type="none" w="med" len="med"/>
                    </a:lnB>
                    <a:lnTlToBr>
                      <a:noFill/>
                    </a:lnTlToBr>
                    <a:lnBlToTr>
                      <a:noFill/>
                    </a:lnBlToTr>
                    <a:solidFill>
                      <a:srgbClr val="9BD3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Century Gothic" pitchFamily="34" charset="0"/>
                        <a:cs typeface="Times New Roman" pitchFamily="18" charset="0"/>
                      </a:endParaRPr>
                    </a:p>
                  </a:txBody>
                  <a:tcPr marL="0" marR="0" marT="0" marB="0" horzOverflow="overflow">
                    <a:lnL>
                      <a:noFill/>
                    </a:lnL>
                    <a:lnR>
                      <a:noFill/>
                    </a:lnR>
                    <a:lnT>
                      <a:noFill/>
                    </a:lnT>
                    <a:lnB w="53975"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646023">
                <a:tc>
                  <a:txBody>
                    <a:bodyPr/>
                    <a:lstStyle/>
                    <a:p>
                      <a:pPr marL="0" marR="0" lvl="0" indent="0" algn="ctr" defTabSz="914400" rtl="0" eaLnBrk="1" fontAlgn="base" latinLnBrk="0" hangingPunct="1">
                        <a:lnSpc>
                          <a:spcPct val="100000"/>
                        </a:lnSpc>
                        <a:spcBef>
                          <a:spcPts val="975"/>
                        </a:spcBef>
                        <a:spcAft>
                          <a:spcPct val="0"/>
                        </a:spcAft>
                        <a:buClrTx/>
                        <a:buSzTx/>
                        <a:buFontTx/>
                        <a:buNone/>
                        <a:tabLst/>
                      </a:pPr>
                      <a:r>
                        <a:rPr kumimoji="0" lang="cs-CZ" sz="1800" b="1" i="0" u="none" strike="noStrike" cap="none" normalizeH="0" baseline="0">
                          <a:ln>
                            <a:noFill/>
                          </a:ln>
                          <a:solidFill>
                            <a:schemeClr val="tx1"/>
                          </a:solidFill>
                          <a:latin typeface="Century Gothic" pitchFamily="34" charset="0"/>
                          <a:cs typeface="Calibri" pitchFamily="34" charset="0"/>
                        </a:rPr>
                        <a:t>30 VOL.</a:t>
                      </a:r>
                    </a:p>
                  </a:txBody>
                  <a:tcPr marL="0" marR="0" marT="119770" marB="0" anchor="ctr" horzOverflow="overflow">
                    <a:lnL>
                      <a:noFill/>
                    </a:lnL>
                    <a:lnR w="53975" cap="flat" cmpd="sng" algn="ctr">
                      <a:solidFill>
                        <a:srgbClr val="FFFFFF"/>
                      </a:solidFill>
                      <a:prstDash val="solid"/>
                      <a:round/>
                      <a:headEnd type="none" w="med" len="med"/>
                      <a:tailEnd type="none" w="med" len="med"/>
                    </a:lnR>
                    <a:lnT w="53975" cap="flat" cmpd="sng" algn="ctr">
                      <a:solidFill>
                        <a:srgbClr val="FFFFFF"/>
                      </a:solidFill>
                      <a:prstDash val="solid"/>
                      <a:round/>
                      <a:headEnd type="none" w="med" len="med"/>
                      <a:tailEnd type="none" w="med" len="med"/>
                    </a:lnT>
                    <a:lnB w="53975" cap="flat" cmpd="sng" algn="ctr">
                      <a:solidFill>
                        <a:srgbClr val="FFFFFF"/>
                      </a:solidFill>
                      <a:prstDash val="solid"/>
                      <a:round/>
                      <a:headEnd type="none" w="med" len="med"/>
                      <a:tailEnd type="none" w="med" len="med"/>
                    </a:lnB>
                    <a:lnTlToBr>
                      <a:noFill/>
                    </a:lnTlToBr>
                    <a:lnBlToTr>
                      <a:noFill/>
                    </a:lnBlToTr>
                    <a:solidFill>
                      <a:srgbClr val="9BD3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tx1"/>
                        </a:solidFill>
                        <a:effectLst/>
                        <a:latin typeface="Century Gothic" pitchFamily="34" charset="0"/>
                        <a:ea typeface="Gotham Book" pitchFamily="50" charset="0"/>
                        <a:cs typeface="Gotham Book" pitchFamily="50"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latin typeface="Century Gothic" pitchFamily="34" charset="0"/>
                          <a:ea typeface="Gotham Book" pitchFamily="50" charset="0"/>
                          <a:cs typeface="Gotham Book" pitchFamily="50" charset="0"/>
                        </a:rPr>
                        <a:t>MAXIMÁLNĚ 3 AŽ 4 STUPNĚ</a:t>
                      </a:r>
                    </a:p>
                  </a:txBody>
                  <a:tcPr marL="0" marR="0" marT="2457" marB="0" anchor="ctr" horzOverflow="overflow">
                    <a:lnL w="53975" cap="flat" cmpd="sng" algn="ctr">
                      <a:solidFill>
                        <a:srgbClr val="FFFFFF"/>
                      </a:solidFill>
                      <a:prstDash val="solid"/>
                      <a:round/>
                      <a:headEnd type="none" w="med" len="med"/>
                      <a:tailEnd type="none" w="med" len="med"/>
                    </a:lnL>
                    <a:lnR w="53975" cap="flat" cmpd="sng" algn="ctr">
                      <a:solidFill>
                        <a:srgbClr val="FFFFFF"/>
                      </a:solidFill>
                      <a:prstDash val="solid"/>
                      <a:round/>
                      <a:headEnd type="none" w="med" len="med"/>
                      <a:tailEnd type="none" w="med" len="med"/>
                    </a:lnR>
                    <a:lnT w="53975" cap="flat" cmpd="sng" algn="ctr">
                      <a:solidFill>
                        <a:srgbClr val="FFFFFF"/>
                      </a:solidFill>
                      <a:prstDash val="solid"/>
                      <a:round/>
                      <a:headEnd type="none" w="med" len="med"/>
                      <a:tailEnd type="none" w="med" len="med"/>
                    </a:lnT>
                    <a:lnB w="53975" cap="flat" cmpd="sng" algn="ctr">
                      <a:solidFill>
                        <a:srgbClr val="FFFFFF"/>
                      </a:solidFill>
                      <a:prstDash val="solid"/>
                      <a:round/>
                      <a:headEnd type="none" w="med" len="med"/>
                      <a:tailEnd type="none" w="med" len="med"/>
                    </a:lnB>
                    <a:lnTlToBr>
                      <a:noFill/>
                    </a:lnTlToBr>
                    <a:lnBlToTr>
                      <a:noFill/>
                    </a:lnBlToTr>
                    <a:solidFill>
                      <a:srgbClr val="9BD3DD"/>
                    </a:solidFill>
                  </a:tcPr>
                </a:tc>
                <a:tc>
                  <a:txBody>
                    <a:bodyPr/>
                    <a:lstStyle/>
                    <a:p>
                      <a:pPr marL="0" marR="0" lvl="0" indent="0" algn="l" defTabSz="914400" rtl="0" eaLnBrk="1" fontAlgn="base" latinLnBrk="0" hangingPunct="1">
                        <a:lnSpc>
                          <a:spcPct val="100000"/>
                        </a:lnSpc>
                        <a:spcBef>
                          <a:spcPts val="25"/>
                        </a:spcBef>
                        <a:spcAft>
                          <a:spcPct val="0"/>
                        </a:spcAft>
                        <a:buClrTx/>
                        <a:buSzTx/>
                        <a:buFontTx/>
                        <a:buNone/>
                        <a:tabLst/>
                      </a:pPr>
                      <a:endParaRPr kumimoji="0" lang="it-IT" sz="1800" b="0" i="0" u="none" strike="noStrike" cap="none" normalizeH="0" baseline="0">
                        <a:ln>
                          <a:noFill/>
                        </a:ln>
                        <a:solidFill>
                          <a:schemeClr val="tx1"/>
                        </a:solidFill>
                        <a:effectLst/>
                        <a:latin typeface="Century Gothic"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latin typeface="Century Gothic" pitchFamily="34" charset="0"/>
                          <a:ea typeface="Gotham Book" pitchFamily="50" charset="0"/>
                          <a:cs typeface="Gotham Book" pitchFamily="50" charset="0"/>
                        </a:rPr>
                        <a:t>45 MINUT</a:t>
                      </a:r>
                    </a:p>
                  </a:txBody>
                  <a:tcPr marL="0" marR="0" marT="2457" marB="0" anchor="ctr" horzOverflow="overflow">
                    <a:lnL w="53975" cap="flat" cmpd="sng" algn="ctr">
                      <a:solidFill>
                        <a:srgbClr val="FFFFFF"/>
                      </a:solidFill>
                      <a:prstDash val="solid"/>
                      <a:round/>
                      <a:headEnd type="none" w="med" len="med"/>
                      <a:tailEnd type="none" w="med" len="med"/>
                    </a:lnL>
                    <a:lnR>
                      <a:noFill/>
                    </a:lnR>
                    <a:lnT w="53975" cap="flat" cmpd="sng" algn="ctr">
                      <a:solidFill>
                        <a:srgbClr val="FFFFFF"/>
                      </a:solidFill>
                      <a:prstDash val="solid"/>
                      <a:round/>
                      <a:headEnd type="none" w="med" len="med"/>
                      <a:tailEnd type="none" w="med" len="med"/>
                    </a:lnT>
                    <a:lnB w="53975" cap="flat" cmpd="sng" algn="ctr">
                      <a:solidFill>
                        <a:srgbClr val="FFFFFF"/>
                      </a:solidFill>
                      <a:prstDash val="solid"/>
                      <a:round/>
                      <a:headEnd type="none" w="med" len="med"/>
                      <a:tailEnd type="none" w="med" len="med"/>
                    </a:lnB>
                    <a:lnTlToBr>
                      <a:noFill/>
                    </a:lnTlToBr>
                    <a:lnBlToTr>
                      <a:noFill/>
                    </a:lnBlToTr>
                    <a:solidFill>
                      <a:srgbClr val="9BD3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Century Gothic" pitchFamily="34" charset="0"/>
                        <a:cs typeface="Times New Roman" pitchFamily="18" charset="0"/>
                      </a:endParaRPr>
                    </a:p>
                  </a:txBody>
                  <a:tcPr marL="0" marR="0" marT="0" marB="0" horzOverflow="overflow">
                    <a:lnL>
                      <a:noFill/>
                    </a:lnL>
                    <a:lnR>
                      <a:noFill/>
                    </a:lnR>
                    <a:lnT w="53975" cap="flat" cmpd="sng" algn="ctr">
                      <a:solidFill>
                        <a:srgbClr val="FFFFFF"/>
                      </a:solidFill>
                      <a:prstDash val="solid"/>
                      <a:round/>
                      <a:headEnd type="none" w="med" len="med"/>
                      <a:tailEnd type="none" w="med" len="med"/>
                    </a:lnT>
                    <a:lnB w="53975"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03403">
                <a:tc>
                  <a:txBody>
                    <a:bodyPr/>
                    <a:lstStyle/>
                    <a:p>
                      <a:pPr marL="0" marR="0" lvl="0" indent="0" algn="ctr" defTabSz="914400" rtl="0" eaLnBrk="1" fontAlgn="base" latinLnBrk="0" hangingPunct="1">
                        <a:lnSpc>
                          <a:spcPct val="100000"/>
                        </a:lnSpc>
                        <a:spcBef>
                          <a:spcPts val="975"/>
                        </a:spcBef>
                        <a:spcAft>
                          <a:spcPct val="0"/>
                        </a:spcAft>
                        <a:buClrTx/>
                        <a:buSzTx/>
                        <a:buFontTx/>
                        <a:buNone/>
                        <a:tabLst/>
                      </a:pPr>
                      <a:r>
                        <a:rPr kumimoji="0" lang="cs-CZ" sz="1800" b="1" i="0" u="none" strike="noStrike" cap="none" normalizeH="0" baseline="0">
                          <a:ln>
                            <a:noFill/>
                          </a:ln>
                          <a:solidFill>
                            <a:schemeClr val="tx1"/>
                          </a:solidFill>
                          <a:latin typeface="Century Gothic" pitchFamily="34" charset="0"/>
                          <a:cs typeface="Calibri" pitchFamily="34" charset="0"/>
                        </a:rPr>
                        <a:t>40 VOL.</a:t>
                      </a:r>
                    </a:p>
                  </a:txBody>
                  <a:tcPr marL="0" marR="0" marT="119155" marB="0" anchor="ctr" horzOverflow="overflow">
                    <a:lnL>
                      <a:noFill/>
                    </a:lnL>
                    <a:lnR w="53975" cap="flat" cmpd="sng" algn="ctr">
                      <a:solidFill>
                        <a:srgbClr val="FFFFFF"/>
                      </a:solidFill>
                      <a:prstDash val="solid"/>
                      <a:round/>
                      <a:headEnd type="none" w="med" len="med"/>
                      <a:tailEnd type="none" w="med" len="med"/>
                    </a:lnR>
                    <a:lnT w="53975" cap="flat" cmpd="sng" algn="ctr">
                      <a:solidFill>
                        <a:srgbClr val="FFFFFF"/>
                      </a:solidFill>
                      <a:prstDash val="solid"/>
                      <a:round/>
                      <a:headEnd type="none" w="med" len="med"/>
                      <a:tailEnd type="none" w="med" len="med"/>
                    </a:lnT>
                    <a:lnB>
                      <a:noFill/>
                    </a:lnB>
                    <a:lnTlToBr>
                      <a:noFill/>
                    </a:lnTlToBr>
                    <a:lnBlToTr>
                      <a:noFill/>
                    </a:lnBlToTr>
                    <a:solidFill>
                      <a:srgbClr val="9BD3DD"/>
                    </a:solidFill>
                  </a:tcPr>
                </a:tc>
                <a:tc>
                  <a:txBody>
                    <a:bodyPr/>
                    <a:lstStyle/>
                    <a:p>
                      <a:pPr marL="0" marR="0" lvl="0" indent="0" algn="l" defTabSz="914400" rtl="0" eaLnBrk="1" fontAlgn="base" latinLnBrk="0" hangingPunct="1">
                        <a:lnSpc>
                          <a:spcPct val="100000"/>
                        </a:lnSpc>
                        <a:spcBef>
                          <a:spcPts val="25"/>
                        </a:spcBef>
                        <a:spcAft>
                          <a:spcPct val="0"/>
                        </a:spcAft>
                        <a:buClrTx/>
                        <a:buSzTx/>
                        <a:buFontTx/>
                        <a:buNone/>
                        <a:tabLst/>
                      </a:pPr>
                      <a:endParaRPr kumimoji="0" lang="it-IT" sz="1800" b="0" i="0" u="none" strike="noStrike" cap="none" normalizeH="0" baseline="0" dirty="0">
                        <a:ln>
                          <a:noFill/>
                        </a:ln>
                        <a:solidFill>
                          <a:schemeClr val="tx1"/>
                        </a:solidFill>
                        <a:effectLst/>
                        <a:latin typeface="Century Gothic"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latin typeface="Century Gothic" pitchFamily="34" charset="0"/>
                          <a:ea typeface="Gotham Book" pitchFamily="50" charset="0"/>
                          <a:cs typeface="Gotham Book" pitchFamily="50" charset="0"/>
                        </a:rPr>
                        <a:t>MAXIMÁLNĚ 4 AŽ 5 STUPNĚ</a:t>
                      </a:r>
                    </a:p>
                  </a:txBody>
                  <a:tcPr marL="0" marR="0" marT="2457" marB="0" anchor="ctr" horzOverflow="overflow">
                    <a:lnL w="53975" cap="flat" cmpd="sng" algn="ctr">
                      <a:solidFill>
                        <a:srgbClr val="FFFFFF"/>
                      </a:solidFill>
                      <a:prstDash val="solid"/>
                      <a:round/>
                      <a:headEnd type="none" w="med" len="med"/>
                      <a:tailEnd type="none" w="med" len="med"/>
                    </a:lnL>
                    <a:lnR w="53975" cap="flat" cmpd="sng" algn="ctr">
                      <a:solidFill>
                        <a:srgbClr val="FFFFFF"/>
                      </a:solidFill>
                      <a:prstDash val="solid"/>
                      <a:round/>
                      <a:headEnd type="none" w="med" len="med"/>
                      <a:tailEnd type="none" w="med" len="med"/>
                    </a:lnR>
                    <a:lnT w="53975" cap="flat" cmpd="sng" algn="ctr">
                      <a:solidFill>
                        <a:srgbClr val="FFFFFF"/>
                      </a:solidFill>
                      <a:prstDash val="solid"/>
                      <a:round/>
                      <a:headEnd type="none" w="med" len="med"/>
                      <a:tailEnd type="none" w="med" len="med"/>
                    </a:lnT>
                    <a:lnB>
                      <a:noFill/>
                    </a:lnB>
                    <a:lnTlToBr>
                      <a:noFill/>
                    </a:lnTlToBr>
                    <a:lnBlToTr>
                      <a:noFill/>
                    </a:lnBlToTr>
                    <a:solidFill>
                      <a:srgbClr val="9BD3DD"/>
                    </a:solidFill>
                  </a:tcPr>
                </a:tc>
                <a:tc>
                  <a:txBody>
                    <a:bodyPr/>
                    <a:lstStyle/>
                    <a:p>
                      <a:pPr marL="0" marR="0" lvl="0" indent="0" algn="l" defTabSz="914400" rtl="0" eaLnBrk="1" fontAlgn="base" latinLnBrk="0" hangingPunct="1">
                        <a:lnSpc>
                          <a:spcPct val="100000"/>
                        </a:lnSpc>
                        <a:spcBef>
                          <a:spcPts val="25"/>
                        </a:spcBef>
                        <a:spcAft>
                          <a:spcPct val="0"/>
                        </a:spcAft>
                        <a:buClrTx/>
                        <a:buSzTx/>
                        <a:buFontTx/>
                        <a:buNone/>
                        <a:tabLst/>
                      </a:pPr>
                      <a:endParaRPr kumimoji="0" lang="it-IT" sz="1800" b="0" i="0" u="none" strike="noStrike" cap="none" normalizeH="0" baseline="0" dirty="0">
                        <a:ln>
                          <a:noFill/>
                        </a:ln>
                        <a:solidFill>
                          <a:schemeClr val="tx1"/>
                        </a:solidFill>
                        <a:effectLst/>
                        <a:latin typeface="Century Gothic"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latin typeface="Century Gothic" pitchFamily="34" charset="0"/>
                          <a:ea typeface="Gotham Book" pitchFamily="50" charset="0"/>
                          <a:cs typeface="Gotham Book" pitchFamily="50" charset="0"/>
                        </a:rPr>
                        <a:t>55 MINUT</a:t>
                      </a:r>
                    </a:p>
                  </a:txBody>
                  <a:tcPr marL="0" marR="0" marT="2457" marB="0" anchor="ctr" horzOverflow="overflow">
                    <a:lnL w="53975" cap="flat" cmpd="sng" algn="ctr">
                      <a:solidFill>
                        <a:srgbClr val="FFFFFF"/>
                      </a:solidFill>
                      <a:prstDash val="solid"/>
                      <a:round/>
                      <a:headEnd type="none" w="med" len="med"/>
                      <a:tailEnd type="none" w="med" len="med"/>
                    </a:lnL>
                    <a:lnR>
                      <a:noFill/>
                    </a:lnR>
                    <a:lnT w="53975" cap="flat" cmpd="sng" algn="ctr">
                      <a:solidFill>
                        <a:srgbClr val="FFFFFF"/>
                      </a:solidFill>
                      <a:prstDash val="solid"/>
                      <a:round/>
                      <a:headEnd type="none" w="med" len="med"/>
                      <a:tailEnd type="none" w="med" len="med"/>
                    </a:lnT>
                    <a:lnB>
                      <a:noFill/>
                    </a:lnB>
                    <a:lnTlToBr>
                      <a:noFill/>
                    </a:lnTlToBr>
                    <a:lnBlToTr>
                      <a:noFill/>
                    </a:lnBlToTr>
                    <a:solidFill>
                      <a:srgbClr val="9BD3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Century Gothic" pitchFamily="34" charset="0"/>
                        <a:cs typeface="Times New Roman" pitchFamily="18" charset="0"/>
                      </a:endParaRPr>
                    </a:p>
                  </a:txBody>
                  <a:tcPr marL="0" marR="0" marT="0" marB="0" horzOverflow="overflow">
                    <a:lnL>
                      <a:noFill/>
                    </a:lnL>
                    <a:lnR>
                      <a:noFill/>
                    </a:lnR>
                    <a:lnT w="53975" cap="flat" cmpd="sng" algn="ctr">
                      <a:solidFill>
                        <a:srgbClr val="FFFFFF"/>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xmlns="" val="10002"/>
                  </a:ext>
                </a:extLst>
              </a:tr>
              <a:tr h="23599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Century Gothic" pitchFamily="34" charset="0"/>
                        <a:cs typeface="Times New Roman" pitchFamily="18" charset="0"/>
                      </a:endParaRPr>
                    </a:p>
                  </a:txBody>
                  <a:tcPr marL="0" marR="0" marT="0" marB="0" horzOverflow="overflow">
                    <a:lnL>
                      <a:noFill/>
                    </a:lnL>
                    <a:lnR w="53975" cap="flat" cmpd="sng" algn="ctr">
                      <a:solidFill>
                        <a:srgbClr val="FFFFFF"/>
                      </a:solidFill>
                      <a:prstDash val="solid"/>
                      <a:round/>
                      <a:headEnd type="none" w="med" len="med"/>
                      <a:tailEnd type="none" w="med" len="med"/>
                    </a:lnR>
                    <a:lnT>
                      <a:noFill/>
                    </a:lnT>
                    <a:lnB>
                      <a:noFill/>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a:ln>
                          <a:noFill/>
                        </a:ln>
                        <a:solidFill>
                          <a:schemeClr val="tx1"/>
                        </a:solidFill>
                        <a:effectLst/>
                        <a:latin typeface="Century Gothic" pitchFamily="34" charset="0"/>
                        <a:cs typeface="Times New Roman" pitchFamily="18" charset="0"/>
                      </a:endParaRPr>
                    </a:p>
                  </a:txBody>
                  <a:tcPr marL="0" marR="0" marT="0" marB="0" horzOverflow="overflow">
                    <a:lnL w="53975" cap="flat" cmpd="sng" algn="ctr">
                      <a:solidFill>
                        <a:srgbClr val="FFFFFF"/>
                      </a:solidFill>
                      <a:prstDash val="solid"/>
                      <a:round/>
                      <a:headEnd type="none" w="med" len="med"/>
                      <a:tailEnd type="none" w="med" len="med"/>
                    </a:lnL>
                    <a:lnR>
                      <a:noFill/>
                    </a:lnR>
                    <a:lnT>
                      <a:noFill/>
                    </a:lnT>
                    <a:lnB>
                      <a:noFill/>
                    </a:lnB>
                    <a:lnTlToBr>
                      <a:noFill/>
                    </a:lnTlToBr>
                    <a:lnBlToTr>
                      <a:noFill/>
                    </a:lnBlToTr>
                    <a:no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xmlns="" val="10003"/>
                  </a:ext>
                </a:extLst>
              </a:tr>
            </a:tbl>
          </a:graphicData>
        </a:graphic>
      </p:graphicFrame>
      <p:sp>
        <p:nvSpPr>
          <p:cNvPr id="22" name="object 22"/>
          <p:cNvSpPr txBox="1"/>
          <p:nvPr/>
        </p:nvSpPr>
        <p:spPr>
          <a:xfrm>
            <a:off x="7976138" y="7896415"/>
            <a:ext cx="4098426" cy="980913"/>
          </a:xfrm>
          <a:prstGeom prst="rect">
            <a:avLst/>
          </a:prstGeom>
        </p:spPr>
        <p:txBody>
          <a:bodyPr wrap="square" lIns="0" tIns="11306" rIns="0" bIns="0">
            <a:spAutoFit/>
          </a:bodyPr>
          <a:lstStyle/>
          <a:p>
            <a:pPr marL="11306" fontAlgn="auto">
              <a:spcBef>
                <a:spcPts val="89"/>
              </a:spcBef>
              <a:spcAft>
                <a:spcPts val="0"/>
              </a:spcAft>
              <a:defRPr/>
            </a:pPr>
            <a:r>
              <a:rPr lang="cs-CZ" sz="2100" b="1">
                <a:latin typeface="Century Gothic" pitchFamily="34" charset="0"/>
                <a:cs typeface="Gotham"/>
              </a:rPr>
              <a:t>DŮLEŽITÉ: </a:t>
            </a:r>
            <a:r>
              <a:rPr lang="cs-CZ" sz="2100">
                <a:latin typeface="Century Gothic" pitchFamily="34" charset="0"/>
                <a:cs typeface="Gotham Book"/>
              </a:rPr>
              <a:t>PRO DOSAŽENÍ PERFEKTNÍHO ROZJASNĚNÍ SE MUSÍ POUŽIT VELKÉ MNOŽSTVÍ PRODUKTU</a:t>
            </a:r>
          </a:p>
        </p:txBody>
      </p:sp>
      <p:sp>
        <p:nvSpPr>
          <p:cNvPr id="23" name="Freccia a destra 22"/>
          <p:cNvSpPr/>
          <p:nvPr/>
        </p:nvSpPr>
        <p:spPr>
          <a:xfrm>
            <a:off x="10002862" y="4805362"/>
            <a:ext cx="785818" cy="642942"/>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6" name="object 7"/>
          <p:cNvSpPr txBox="1">
            <a:spLocks noChangeArrowheads="1"/>
          </p:cNvSpPr>
          <p:nvPr/>
        </p:nvSpPr>
        <p:spPr bwMode="auto">
          <a:xfrm>
            <a:off x="733463" y="1239227"/>
            <a:ext cx="11412539" cy="1193791"/>
          </a:xfrm>
          <a:prstGeom prst="rect">
            <a:avLst/>
          </a:prstGeom>
          <a:noFill/>
          <a:ln w="9525">
            <a:noFill/>
            <a:miter lim="800000"/>
            <a:headEnd/>
            <a:tailEnd/>
          </a:ln>
        </p:spPr>
        <p:txBody>
          <a:bodyPr lIns="0" tIns="11306" rIns="0" bIns="0">
            <a:spAutoFit/>
          </a:bodyPr>
          <a:lstStyle/>
          <a:p>
            <a:pPr marL="11306">
              <a:spcBef>
                <a:spcPts val="0"/>
              </a:spcBef>
            </a:pPr>
            <a:r>
              <a:rPr lang="cs-CZ" sz="2800" b="1">
                <a:latin typeface="Century Gothic" pitchFamily="34" charset="0"/>
                <a:ea typeface="Book Antiqua" pitchFamily="18" charset="0"/>
                <a:cs typeface="Book Antiqua" pitchFamily="18" charset="0"/>
              </a:rPr>
              <a:t>Tabulka míchacích poměrů boosteru pro dosažení 12. odstínu Super Blonde</a:t>
            </a:r>
          </a:p>
          <a:p>
            <a:pPr marL="11306" fontAlgn="auto">
              <a:spcBef>
                <a:spcPts val="89"/>
              </a:spcBef>
              <a:spcAft>
                <a:spcPts val="0"/>
              </a:spcAft>
              <a:defRPr/>
            </a:pPr>
            <a:r>
              <a:rPr lang="cs-CZ" sz="2400">
                <a:latin typeface="Century Gothic" pitchFamily="34" charset="0"/>
                <a:cs typeface="Gotham Book"/>
              </a:rPr>
              <a:t>Po smíchaní barvy s oxidantem přidejte následující množství BOOSTERU:</a:t>
            </a:r>
          </a:p>
        </p:txBody>
      </p:sp>
      <p:graphicFrame>
        <p:nvGraphicFramePr>
          <p:cNvPr id="7" name="object 28"/>
          <p:cNvGraphicFramePr>
            <a:graphicFrameLocks noGrp="1"/>
          </p:cNvGraphicFramePr>
          <p:nvPr>
            <p:extLst>
              <p:ext uri="{D42A27DB-BD31-4B8C-83A1-F6EECF244321}">
                <p14:modId xmlns:p14="http://schemas.microsoft.com/office/powerpoint/2010/main" val="2679924664"/>
              </p:ext>
            </p:extLst>
          </p:nvPr>
        </p:nvGraphicFramePr>
        <p:xfrm>
          <a:off x="763739" y="2914188"/>
          <a:ext cx="9882065" cy="4534380"/>
        </p:xfrm>
        <a:graphic>
          <a:graphicData uri="http://schemas.openxmlformats.org/drawingml/2006/table">
            <a:tbl>
              <a:tblPr firstRow="1" bandRow="1">
                <a:tableStyleId>{2D5ABB26-0587-4C30-8999-92F81FD0307C}</a:tableStyleId>
              </a:tblPr>
              <a:tblGrid>
                <a:gridCol w="2257493">
                  <a:extLst>
                    <a:ext uri="{9D8B030D-6E8A-4147-A177-3AD203B41FA5}">
                      <a16:colId xmlns:a16="http://schemas.microsoft.com/office/drawing/2014/main" xmlns="" val="20000"/>
                    </a:ext>
                  </a:extLst>
                </a:gridCol>
                <a:gridCol w="2323890">
                  <a:extLst>
                    <a:ext uri="{9D8B030D-6E8A-4147-A177-3AD203B41FA5}">
                      <a16:colId xmlns:a16="http://schemas.microsoft.com/office/drawing/2014/main" xmlns="" val="20001"/>
                    </a:ext>
                  </a:extLst>
                </a:gridCol>
                <a:gridCol w="1593524">
                  <a:extLst>
                    <a:ext uri="{9D8B030D-6E8A-4147-A177-3AD203B41FA5}">
                      <a16:colId xmlns:a16="http://schemas.microsoft.com/office/drawing/2014/main" xmlns="" val="20002"/>
                    </a:ext>
                  </a:extLst>
                </a:gridCol>
                <a:gridCol w="3707158">
                  <a:extLst>
                    <a:ext uri="{9D8B030D-6E8A-4147-A177-3AD203B41FA5}">
                      <a16:colId xmlns:a16="http://schemas.microsoft.com/office/drawing/2014/main" xmlns="" val="20003"/>
                    </a:ext>
                  </a:extLst>
                </a:gridCol>
              </a:tblGrid>
              <a:tr h="377876">
                <a:tc>
                  <a:txBody>
                    <a:bodyPr/>
                    <a:lstStyle/>
                    <a:p>
                      <a:pPr marL="100965">
                        <a:lnSpc>
                          <a:spcPct val="100000"/>
                        </a:lnSpc>
                        <a:spcBef>
                          <a:spcPts val="175"/>
                        </a:spcBef>
                      </a:pPr>
                      <a:r>
                        <a:rPr lang="cs-CZ" sz="2000">
                          <a:latin typeface="Century Gothic" pitchFamily="34" charset="0"/>
                          <a:cs typeface="Calibri"/>
                        </a:rPr>
                        <a:t>5 g BARVY</a:t>
                      </a:r>
                    </a:p>
                  </a:txBody>
                  <a:tcPr marL="0" marR="0" marT="2149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3345">
                        <a:lnSpc>
                          <a:spcPct val="100000"/>
                        </a:lnSpc>
                        <a:spcBef>
                          <a:spcPts val="175"/>
                        </a:spcBef>
                      </a:pPr>
                      <a:r>
                        <a:rPr lang="cs-CZ" sz="2000">
                          <a:latin typeface="Century Gothic" pitchFamily="34" charset="0"/>
                          <a:cs typeface="Calibri"/>
                        </a:rPr>
                        <a:t>+ 10 g OXYMILK</a:t>
                      </a:r>
                    </a:p>
                  </a:txBody>
                  <a:tcPr marL="0" marR="0" marT="2149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3345">
                        <a:lnSpc>
                          <a:spcPct val="100000"/>
                        </a:lnSpc>
                        <a:spcBef>
                          <a:spcPts val="175"/>
                        </a:spcBef>
                      </a:pPr>
                      <a:r>
                        <a:rPr lang="cs-CZ" sz="2000">
                          <a:latin typeface="Century Gothic" pitchFamily="34" charset="0"/>
                          <a:cs typeface="Calibri"/>
                        </a:rPr>
                        <a:t>= 15 g</a:t>
                      </a:r>
                    </a:p>
                  </a:txBody>
                  <a:tcPr marL="0" marR="0" marT="21497"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262255" algn="l">
                        <a:lnSpc>
                          <a:spcPct val="100000"/>
                        </a:lnSpc>
                        <a:spcBef>
                          <a:spcPts val="175"/>
                        </a:spcBef>
                      </a:pPr>
                      <a:r>
                        <a:rPr lang="cs-CZ" sz="2000">
                          <a:latin typeface="Century Gothic" pitchFamily="34" charset="0"/>
                          <a:cs typeface="Calibri"/>
                        </a:rPr>
                        <a:t>1,5 g BOOSTER</a:t>
                      </a:r>
                    </a:p>
                  </a:txBody>
                  <a:tcPr marL="0" marR="0" marT="21497"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BD3DD"/>
                    </a:solidFill>
                  </a:tcPr>
                </a:tc>
                <a:extLst>
                  <a:ext uri="{0D108BD9-81ED-4DB2-BD59-A6C34878D82A}">
                    <a16:rowId xmlns:a16="http://schemas.microsoft.com/office/drawing/2014/main" xmlns="" val="10000"/>
                  </a:ext>
                </a:extLst>
              </a:tr>
              <a:tr h="377876">
                <a:tc>
                  <a:txBody>
                    <a:bodyPr/>
                    <a:lstStyle/>
                    <a:p>
                      <a:pPr marL="100965">
                        <a:lnSpc>
                          <a:spcPct val="100000"/>
                        </a:lnSpc>
                        <a:spcBef>
                          <a:spcPts val="175"/>
                        </a:spcBef>
                      </a:pPr>
                      <a:r>
                        <a:rPr lang="cs-CZ" sz="2000">
                          <a:latin typeface="Century Gothic" pitchFamily="34" charset="0"/>
                          <a:cs typeface="Calibri"/>
                        </a:rPr>
                        <a:t>10 g BARVY</a:t>
                      </a:r>
                    </a:p>
                  </a:txBody>
                  <a:tcPr marL="0" marR="0" marT="2149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3345">
                        <a:lnSpc>
                          <a:spcPct val="100000"/>
                        </a:lnSpc>
                        <a:spcBef>
                          <a:spcPts val="175"/>
                        </a:spcBef>
                      </a:pPr>
                      <a:r>
                        <a:rPr lang="cs-CZ" sz="2000">
                          <a:latin typeface="Century Gothic" pitchFamily="34" charset="0"/>
                          <a:cs typeface="Calibri"/>
                        </a:rPr>
                        <a:t>+ 20 g OXYMILK</a:t>
                      </a:r>
                    </a:p>
                  </a:txBody>
                  <a:tcPr marL="0" marR="0" marT="2149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3345">
                        <a:lnSpc>
                          <a:spcPct val="100000"/>
                        </a:lnSpc>
                        <a:spcBef>
                          <a:spcPts val="175"/>
                        </a:spcBef>
                      </a:pPr>
                      <a:r>
                        <a:rPr lang="cs-CZ" sz="2000">
                          <a:latin typeface="Century Gothic" pitchFamily="34" charset="0"/>
                          <a:cs typeface="Calibri"/>
                        </a:rPr>
                        <a:t>= 30 g</a:t>
                      </a:r>
                    </a:p>
                  </a:txBody>
                  <a:tcPr marL="0" marR="0" marT="21497"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262255" algn="l">
                        <a:lnSpc>
                          <a:spcPct val="100000"/>
                        </a:lnSpc>
                        <a:spcBef>
                          <a:spcPts val="175"/>
                        </a:spcBef>
                      </a:pPr>
                      <a:r>
                        <a:rPr lang="cs-CZ" sz="2000">
                          <a:latin typeface="Century Gothic" pitchFamily="34" charset="0"/>
                          <a:cs typeface="Calibri"/>
                        </a:rPr>
                        <a:t>3 g BOOSTER</a:t>
                      </a:r>
                    </a:p>
                  </a:txBody>
                  <a:tcPr marL="0" marR="0" marT="21497"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BD3DD"/>
                    </a:solidFill>
                  </a:tcPr>
                </a:tc>
                <a:extLst>
                  <a:ext uri="{0D108BD9-81ED-4DB2-BD59-A6C34878D82A}">
                    <a16:rowId xmlns:a16="http://schemas.microsoft.com/office/drawing/2014/main" xmlns="" val="10001"/>
                  </a:ext>
                </a:extLst>
              </a:tr>
              <a:tr h="377865">
                <a:tc>
                  <a:txBody>
                    <a:bodyPr/>
                    <a:lstStyle/>
                    <a:p>
                      <a:pPr marL="100965">
                        <a:lnSpc>
                          <a:spcPct val="100000"/>
                        </a:lnSpc>
                        <a:spcBef>
                          <a:spcPts val="175"/>
                        </a:spcBef>
                      </a:pPr>
                      <a:r>
                        <a:rPr lang="cs-CZ" sz="2000">
                          <a:latin typeface="Century Gothic" pitchFamily="34" charset="0"/>
                          <a:cs typeface="Calibri"/>
                        </a:rPr>
                        <a:t>15 g BARVY</a:t>
                      </a:r>
                    </a:p>
                  </a:txBody>
                  <a:tcPr marL="0" marR="0" marT="21497" marB="0">
                    <a:lnL w="1270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tcPr>
                </a:tc>
                <a:tc>
                  <a:txBody>
                    <a:bodyPr/>
                    <a:lstStyle/>
                    <a:p>
                      <a:pPr marL="93345">
                        <a:lnSpc>
                          <a:spcPct val="100000"/>
                        </a:lnSpc>
                        <a:spcBef>
                          <a:spcPts val="175"/>
                        </a:spcBef>
                      </a:pPr>
                      <a:r>
                        <a:rPr lang="cs-CZ" sz="2000">
                          <a:latin typeface="Century Gothic" pitchFamily="34" charset="0"/>
                          <a:cs typeface="Calibri"/>
                        </a:rPr>
                        <a:t>+ 30 g OXYMILK</a:t>
                      </a:r>
                    </a:p>
                  </a:txBody>
                  <a:tcPr marL="0" marR="0" marT="21497" marB="0">
                    <a:lnL w="1270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tcPr>
                </a:tc>
                <a:tc>
                  <a:txBody>
                    <a:bodyPr/>
                    <a:lstStyle/>
                    <a:p>
                      <a:pPr marL="93345">
                        <a:lnSpc>
                          <a:spcPct val="100000"/>
                        </a:lnSpc>
                        <a:spcBef>
                          <a:spcPts val="175"/>
                        </a:spcBef>
                      </a:pPr>
                      <a:r>
                        <a:rPr lang="cs-CZ" sz="2000">
                          <a:latin typeface="Century Gothic" pitchFamily="34" charset="0"/>
                          <a:cs typeface="Calibri"/>
                        </a:rPr>
                        <a:t>= 45 g</a:t>
                      </a:r>
                    </a:p>
                  </a:txBody>
                  <a:tcPr marL="0" marR="0" marT="21497" marB="0">
                    <a:lnL w="12700">
                      <a:solidFill>
                        <a:srgbClr val="000000"/>
                      </a:solidFill>
                      <a:prstDash val="solid"/>
                    </a:lnL>
                    <a:lnR w="19050">
                      <a:solidFill>
                        <a:srgbClr val="000000"/>
                      </a:solidFill>
                      <a:prstDash val="solid"/>
                    </a:lnR>
                    <a:lnT w="12700">
                      <a:solidFill>
                        <a:srgbClr val="000000"/>
                      </a:solidFill>
                      <a:prstDash val="solid"/>
                    </a:lnT>
                    <a:lnB w="19050">
                      <a:solidFill>
                        <a:srgbClr val="000000"/>
                      </a:solidFill>
                      <a:prstDash val="solid"/>
                    </a:lnB>
                  </a:tcPr>
                </a:tc>
                <a:tc>
                  <a:txBody>
                    <a:bodyPr/>
                    <a:lstStyle/>
                    <a:p>
                      <a:pPr marL="262255" algn="l">
                        <a:lnSpc>
                          <a:spcPct val="100000"/>
                        </a:lnSpc>
                        <a:spcBef>
                          <a:spcPts val="175"/>
                        </a:spcBef>
                      </a:pPr>
                      <a:r>
                        <a:rPr lang="cs-CZ" sz="2000">
                          <a:latin typeface="Century Gothic" pitchFamily="34" charset="0"/>
                          <a:cs typeface="Calibri"/>
                        </a:rPr>
                        <a:t>4,5 g BOOSTER</a:t>
                      </a:r>
                    </a:p>
                  </a:txBody>
                  <a:tcPr marL="0" marR="0" marT="21497" marB="0">
                    <a:lnL w="1905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solidFill>
                      <a:srgbClr val="9BD3DD"/>
                    </a:solidFill>
                  </a:tcPr>
                </a:tc>
                <a:extLst>
                  <a:ext uri="{0D108BD9-81ED-4DB2-BD59-A6C34878D82A}">
                    <a16:rowId xmlns:a16="http://schemas.microsoft.com/office/drawing/2014/main" xmlns="" val="10002"/>
                  </a:ext>
                </a:extLst>
              </a:tr>
              <a:tr h="377854">
                <a:tc>
                  <a:txBody>
                    <a:bodyPr/>
                    <a:lstStyle/>
                    <a:p>
                      <a:pPr marL="100965">
                        <a:lnSpc>
                          <a:spcPct val="100000"/>
                        </a:lnSpc>
                        <a:spcBef>
                          <a:spcPts val="175"/>
                        </a:spcBef>
                      </a:pPr>
                      <a:r>
                        <a:rPr lang="cs-CZ" sz="2000">
                          <a:latin typeface="Century Gothic" pitchFamily="34" charset="0"/>
                          <a:cs typeface="Calibri"/>
                        </a:rPr>
                        <a:t>20 g BARVY</a:t>
                      </a:r>
                    </a:p>
                  </a:txBody>
                  <a:tcPr marL="0" marR="0" marT="21497"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93345">
                        <a:lnSpc>
                          <a:spcPct val="100000"/>
                        </a:lnSpc>
                        <a:spcBef>
                          <a:spcPts val="175"/>
                        </a:spcBef>
                      </a:pPr>
                      <a:r>
                        <a:rPr lang="cs-CZ" sz="2000">
                          <a:latin typeface="Century Gothic" pitchFamily="34" charset="0"/>
                          <a:cs typeface="Calibri"/>
                        </a:rPr>
                        <a:t>+ 40 g OXYMILK</a:t>
                      </a:r>
                    </a:p>
                  </a:txBody>
                  <a:tcPr marL="0" marR="0" marT="21497"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93345">
                        <a:lnSpc>
                          <a:spcPct val="100000"/>
                        </a:lnSpc>
                        <a:spcBef>
                          <a:spcPts val="175"/>
                        </a:spcBef>
                      </a:pPr>
                      <a:r>
                        <a:rPr lang="cs-CZ" sz="2000">
                          <a:latin typeface="Century Gothic" pitchFamily="34" charset="0"/>
                          <a:cs typeface="Calibri"/>
                        </a:rPr>
                        <a:t>= 60 g</a:t>
                      </a:r>
                    </a:p>
                  </a:txBody>
                  <a:tcPr marL="0" marR="0" marT="21497" marB="0">
                    <a:lnL w="1270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62255" algn="l">
                        <a:lnSpc>
                          <a:spcPct val="100000"/>
                        </a:lnSpc>
                        <a:spcBef>
                          <a:spcPts val="175"/>
                        </a:spcBef>
                      </a:pPr>
                      <a:r>
                        <a:rPr lang="cs-CZ" sz="2000">
                          <a:latin typeface="Century Gothic" pitchFamily="34" charset="0"/>
                          <a:cs typeface="Calibri"/>
                        </a:rPr>
                        <a:t>6 g BOOSTER</a:t>
                      </a:r>
                    </a:p>
                  </a:txBody>
                  <a:tcPr marL="0" marR="0" marT="21497" marB="0">
                    <a:lnL w="1905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9BD3DD"/>
                    </a:solidFill>
                  </a:tcPr>
                </a:tc>
                <a:extLst>
                  <a:ext uri="{0D108BD9-81ED-4DB2-BD59-A6C34878D82A}">
                    <a16:rowId xmlns:a16="http://schemas.microsoft.com/office/drawing/2014/main" xmlns="" val="10003"/>
                  </a:ext>
                </a:extLst>
              </a:tr>
              <a:tr h="377865">
                <a:tc>
                  <a:txBody>
                    <a:bodyPr/>
                    <a:lstStyle/>
                    <a:p>
                      <a:pPr marL="100965">
                        <a:lnSpc>
                          <a:spcPct val="100000"/>
                        </a:lnSpc>
                        <a:spcBef>
                          <a:spcPts val="175"/>
                        </a:spcBef>
                      </a:pPr>
                      <a:r>
                        <a:rPr lang="cs-CZ" sz="2000">
                          <a:latin typeface="Century Gothic" pitchFamily="34" charset="0"/>
                          <a:cs typeface="Calibri"/>
                        </a:rPr>
                        <a:t>25 g BARVY</a:t>
                      </a:r>
                    </a:p>
                  </a:txBody>
                  <a:tcPr marL="0" marR="0" marT="21497" marB="0">
                    <a:lnL w="1270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tcPr>
                </a:tc>
                <a:tc>
                  <a:txBody>
                    <a:bodyPr/>
                    <a:lstStyle/>
                    <a:p>
                      <a:pPr marL="93345">
                        <a:lnSpc>
                          <a:spcPct val="100000"/>
                        </a:lnSpc>
                        <a:spcBef>
                          <a:spcPts val="175"/>
                        </a:spcBef>
                      </a:pPr>
                      <a:r>
                        <a:rPr lang="cs-CZ" sz="2000">
                          <a:latin typeface="Century Gothic" pitchFamily="34" charset="0"/>
                          <a:cs typeface="Calibri"/>
                        </a:rPr>
                        <a:t>+ 50 g OXYMILK</a:t>
                      </a:r>
                    </a:p>
                  </a:txBody>
                  <a:tcPr marL="0" marR="0" marT="21497" marB="0">
                    <a:lnL w="1270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tcPr>
                </a:tc>
                <a:tc>
                  <a:txBody>
                    <a:bodyPr/>
                    <a:lstStyle/>
                    <a:p>
                      <a:pPr marL="93345">
                        <a:lnSpc>
                          <a:spcPct val="100000"/>
                        </a:lnSpc>
                        <a:spcBef>
                          <a:spcPts val="175"/>
                        </a:spcBef>
                      </a:pPr>
                      <a:r>
                        <a:rPr lang="cs-CZ" sz="2000">
                          <a:latin typeface="Century Gothic" pitchFamily="34" charset="0"/>
                          <a:cs typeface="Calibri"/>
                        </a:rPr>
                        <a:t>= 75 g</a:t>
                      </a:r>
                    </a:p>
                  </a:txBody>
                  <a:tcPr marL="0" marR="0" marT="21497" marB="0">
                    <a:lnL w="12700">
                      <a:solidFill>
                        <a:srgbClr val="000000"/>
                      </a:solidFill>
                      <a:prstDash val="solid"/>
                    </a:lnL>
                    <a:lnR w="19050">
                      <a:solidFill>
                        <a:srgbClr val="000000"/>
                      </a:solidFill>
                      <a:prstDash val="solid"/>
                    </a:lnR>
                    <a:lnT w="19050">
                      <a:solidFill>
                        <a:srgbClr val="000000"/>
                      </a:solidFill>
                      <a:prstDash val="solid"/>
                    </a:lnT>
                    <a:lnB w="12700">
                      <a:solidFill>
                        <a:srgbClr val="000000"/>
                      </a:solidFill>
                      <a:prstDash val="solid"/>
                    </a:lnB>
                  </a:tcPr>
                </a:tc>
                <a:tc>
                  <a:txBody>
                    <a:bodyPr/>
                    <a:lstStyle/>
                    <a:p>
                      <a:pPr marL="262255" algn="l">
                        <a:lnSpc>
                          <a:spcPct val="100000"/>
                        </a:lnSpc>
                        <a:spcBef>
                          <a:spcPts val="175"/>
                        </a:spcBef>
                      </a:pPr>
                      <a:r>
                        <a:rPr lang="cs-CZ" sz="2000">
                          <a:latin typeface="Century Gothic" pitchFamily="34" charset="0"/>
                          <a:cs typeface="Calibri"/>
                        </a:rPr>
                        <a:t>7,5 g BOOSTER</a:t>
                      </a:r>
                    </a:p>
                  </a:txBody>
                  <a:tcPr marL="0" marR="0" marT="21497" marB="0">
                    <a:lnL w="1905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solidFill>
                      <a:srgbClr val="9BD3DD"/>
                    </a:solidFill>
                  </a:tcPr>
                </a:tc>
                <a:extLst>
                  <a:ext uri="{0D108BD9-81ED-4DB2-BD59-A6C34878D82A}">
                    <a16:rowId xmlns:a16="http://schemas.microsoft.com/office/drawing/2014/main" xmlns="" val="10004"/>
                  </a:ext>
                </a:extLst>
              </a:tr>
              <a:tr h="377865">
                <a:tc>
                  <a:txBody>
                    <a:bodyPr/>
                    <a:lstStyle/>
                    <a:p>
                      <a:pPr marL="100965">
                        <a:lnSpc>
                          <a:spcPct val="100000"/>
                        </a:lnSpc>
                        <a:spcBef>
                          <a:spcPts val="175"/>
                        </a:spcBef>
                      </a:pPr>
                      <a:r>
                        <a:rPr lang="cs-CZ" sz="2000">
                          <a:latin typeface="Century Gothic" pitchFamily="34" charset="0"/>
                          <a:cs typeface="Calibri"/>
                        </a:rPr>
                        <a:t>30 g BARVY</a:t>
                      </a:r>
                    </a:p>
                  </a:txBody>
                  <a:tcPr marL="0" marR="0" marT="21497" marB="0">
                    <a:lnL w="1270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tcPr>
                </a:tc>
                <a:tc>
                  <a:txBody>
                    <a:bodyPr/>
                    <a:lstStyle/>
                    <a:p>
                      <a:pPr marL="93345">
                        <a:lnSpc>
                          <a:spcPct val="100000"/>
                        </a:lnSpc>
                        <a:spcBef>
                          <a:spcPts val="175"/>
                        </a:spcBef>
                      </a:pPr>
                      <a:r>
                        <a:rPr lang="cs-CZ" sz="2000">
                          <a:latin typeface="Century Gothic" pitchFamily="34" charset="0"/>
                          <a:cs typeface="Calibri"/>
                        </a:rPr>
                        <a:t>+ 60 g OXYMILK</a:t>
                      </a:r>
                    </a:p>
                  </a:txBody>
                  <a:tcPr marL="0" marR="0" marT="21497" marB="0">
                    <a:lnL w="1270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tcPr>
                </a:tc>
                <a:tc>
                  <a:txBody>
                    <a:bodyPr/>
                    <a:lstStyle/>
                    <a:p>
                      <a:pPr marL="93345">
                        <a:lnSpc>
                          <a:spcPct val="100000"/>
                        </a:lnSpc>
                        <a:spcBef>
                          <a:spcPts val="175"/>
                        </a:spcBef>
                      </a:pPr>
                      <a:r>
                        <a:rPr lang="cs-CZ" sz="2000">
                          <a:latin typeface="Century Gothic" pitchFamily="34" charset="0"/>
                          <a:cs typeface="Calibri"/>
                        </a:rPr>
                        <a:t>= 90 g</a:t>
                      </a:r>
                    </a:p>
                  </a:txBody>
                  <a:tcPr marL="0" marR="0" marT="21497" marB="0">
                    <a:lnL w="12700">
                      <a:solidFill>
                        <a:srgbClr val="000000"/>
                      </a:solidFill>
                      <a:prstDash val="solid"/>
                    </a:lnL>
                    <a:lnR w="19050">
                      <a:solidFill>
                        <a:srgbClr val="000000"/>
                      </a:solidFill>
                      <a:prstDash val="solid"/>
                    </a:lnR>
                    <a:lnT w="12700">
                      <a:solidFill>
                        <a:srgbClr val="000000"/>
                      </a:solidFill>
                      <a:prstDash val="solid"/>
                    </a:lnT>
                    <a:lnB w="19050">
                      <a:solidFill>
                        <a:srgbClr val="000000"/>
                      </a:solidFill>
                      <a:prstDash val="solid"/>
                    </a:lnB>
                  </a:tcPr>
                </a:tc>
                <a:tc>
                  <a:txBody>
                    <a:bodyPr/>
                    <a:lstStyle/>
                    <a:p>
                      <a:pPr marL="262255" algn="l">
                        <a:lnSpc>
                          <a:spcPct val="100000"/>
                        </a:lnSpc>
                        <a:spcBef>
                          <a:spcPts val="175"/>
                        </a:spcBef>
                      </a:pPr>
                      <a:r>
                        <a:rPr lang="cs-CZ" sz="2000">
                          <a:latin typeface="Century Gothic" pitchFamily="34" charset="0"/>
                          <a:cs typeface="Calibri"/>
                        </a:rPr>
                        <a:t>9 g BOOSTER</a:t>
                      </a:r>
                    </a:p>
                  </a:txBody>
                  <a:tcPr marL="0" marR="0" marT="21497" marB="0">
                    <a:lnL w="1905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solidFill>
                      <a:srgbClr val="9BD3DD"/>
                    </a:solidFill>
                  </a:tcPr>
                </a:tc>
                <a:extLst>
                  <a:ext uri="{0D108BD9-81ED-4DB2-BD59-A6C34878D82A}">
                    <a16:rowId xmlns:a16="http://schemas.microsoft.com/office/drawing/2014/main" xmlns="" val="10005"/>
                  </a:ext>
                </a:extLst>
              </a:tr>
              <a:tr h="377854">
                <a:tc>
                  <a:txBody>
                    <a:bodyPr/>
                    <a:lstStyle/>
                    <a:p>
                      <a:pPr marL="100965">
                        <a:lnSpc>
                          <a:spcPct val="100000"/>
                        </a:lnSpc>
                        <a:spcBef>
                          <a:spcPts val="175"/>
                        </a:spcBef>
                      </a:pPr>
                      <a:r>
                        <a:rPr lang="cs-CZ" sz="2000">
                          <a:latin typeface="Century Gothic" pitchFamily="34" charset="0"/>
                          <a:cs typeface="Calibri"/>
                        </a:rPr>
                        <a:t>35 g BARVY</a:t>
                      </a:r>
                    </a:p>
                  </a:txBody>
                  <a:tcPr marL="0" marR="0" marT="21497"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93345">
                        <a:lnSpc>
                          <a:spcPct val="100000"/>
                        </a:lnSpc>
                        <a:spcBef>
                          <a:spcPts val="175"/>
                        </a:spcBef>
                      </a:pPr>
                      <a:r>
                        <a:rPr lang="cs-CZ" sz="2000">
                          <a:latin typeface="Century Gothic" pitchFamily="34" charset="0"/>
                          <a:cs typeface="Calibri"/>
                        </a:rPr>
                        <a:t>+ 70 g OXYMILK</a:t>
                      </a:r>
                    </a:p>
                  </a:txBody>
                  <a:tcPr marL="0" marR="0" marT="21497"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93345">
                        <a:lnSpc>
                          <a:spcPct val="100000"/>
                        </a:lnSpc>
                        <a:spcBef>
                          <a:spcPts val="175"/>
                        </a:spcBef>
                      </a:pPr>
                      <a:r>
                        <a:rPr lang="cs-CZ" sz="2000">
                          <a:latin typeface="Century Gothic" pitchFamily="34" charset="0"/>
                          <a:cs typeface="Calibri"/>
                        </a:rPr>
                        <a:t>= 105 g</a:t>
                      </a:r>
                    </a:p>
                  </a:txBody>
                  <a:tcPr marL="0" marR="0" marT="21497" marB="0">
                    <a:lnL w="1270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62255" algn="l">
                        <a:lnSpc>
                          <a:spcPct val="100000"/>
                        </a:lnSpc>
                        <a:spcBef>
                          <a:spcPts val="175"/>
                        </a:spcBef>
                      </a:pPr>
                      <a:r>
                        <a:rPr lang="cs-CZ" sz="2000">
                          <a:latin typeface="Century Gothic" pitchFamily="34" charset="0"/>
                          <a:cs typeface="Calibri"/>
                        </a:rPr>
                        <a:t>10,5 g BOOSTER</a:t>
                      </a:r>
                    </a:p>
                  </a:txBody>
                  <a:tcPr marL="0" marR="0" marT="21497" marB="0">
                    <a:lnL w="1905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9BD3DD"/>
                    </a:solidFill>
                  </a:tcPr>
                </a:tc>
                <a:extLst>
                  <a:ext uri="{0D108BD9-81ED-4DB2-BD59-A6C34878D82A}">
                    <a16:rowId xmlns:a16="http://schemas.microsoft.com/office/drawing/2014/main" xmlns="" val="10006"/>
                  </a:ext>
                </a:extLst>
              </a:tr>
              <a:tr h="377865">
                <a:tc>
                  <a:txBody>
                    <a:bodyPr/>
                    <a:lstStyle/>
                    <a:p>
                      <a:pPr marL="100965">
                        <a:lnSpc>
                          <a:spcPct val="100000"/>
                        </a:lnSpc>
                        <a:spcBef>
                          <a:spcPts val="175"/>
                        </a:spcBef>
                      </a:pPr>
                      <a:r>
                        <a:rPr lang="cs-CZ" sz="2000">
                          <a:latin typeface="Century Gothic" pitchFamily="34" charset="0"/>
                          <a:cs typeface="Calibri"/>
                        </a:rPr>
                        <a:t>40 g BARVY</a:t>
                      </a:r>
                    </a:p>
                  </a:txBody>
                  <a:tcPr marL="0" marR="0" marT="21497" marB="0">
                    <a:lnL w="1270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tcPr>
                </a:tc>
                <a:tc>
                  <a:txBody>
                    <a:bodyPr/>
                    <a:lstStyle/>
                    <a:p>
                      <a:pPr marL="93345">
                        <a:lnSpc>
                          <a:spcPct val="100000"/>
                        </a:lnSpc>
                        <a:spcBef>
                          <a:spcPts val="175"/>
                        </a:spcBef>
                      </a:pPr>
                      <a:r>
                        <a:rPr lang="cs-CZ" sz="2000">
                          <a:latin typeface="Century Gothic" pitchFamily="34" charset="0"/>
                          <a:cs typeface="Calibri"/>
                        </a:rPr>
                        <a:t>+ 80 g OXYMILK</a:t>
                      </a:r>
                    </a:p>
                  </a:txBody>
                  <a:tcPr marL="0" marR="0" marT="21497" marB="0">
                    <a:lnL w="1270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tcPr>
                </a:tc>
                <a:tc>
                  <a:txBody>
                    <a:bodyPr/>
                    <a:lstStyle/>
                    <a:p>
                      <a:pPr marL="93345">
                        <a:lnSpc>
                          <a:spcPct val="100000"/>
                        </a:lnSpc>
                        <a:spcBef>
                          <a:spcPts val="175"/>
                        </a:spcBef>
                      </a:pPr>
                      <a:r>
                        <a:rPr lang="cs-CZ" sz="2000">
                          <a:latin typeface="Century Gothic" pitchFamily="34" charset="0"/>
                          <a:cs typeface="Calibri"/>
                        </a:rPr>
                        <a:t>= 120 g</a:t>
                      </a:r>
                    </a:p>
                  </a:txBody>
                  <a:tcPr marL="0" marR="0" marT="21497" marB="0">
                    <a:lnL w="12700">
                      <a:solidFill>
                        <a:srgbClr val="000000"/>
                      </a:solidFill>
                      <a:prstDash val="solid"/>
                    </a:lnL>
                    <a:lnR w="19050">
                      <a:solidFill>
                        <a:srgbClr val="000000"/>
                      </a:solidFill>
                      <a:prstDash val="solid"/>
                    </a:lnR>
                    <a:lnT w="19050">
                      <a:solidFill>
                        <a:srgbClr val="000000"/>
                      </a:solidFill>
                      <a:prstDash val="solid"/>
                    </a:lnT>
                    <a:lnB w="12700">
                      <a:solidFill>
                        <a:srgbClr val="000000"/>
                      </a:solidFill>
                      <a:prstDash val="solid"/>
                    </a:lnB>
                  </a:tcPr>
                </a:tc>
                <a:tc>
                  <a:txBody>
                    <a:bodyPr/>
                    <a:lstStyle/>
                    <a:p>
                      <a:pPr marL="262255" algn="l">
                        <a:lnSpc>
                          <a:spcPct val="100000"/>
                        </a:lnSpc>
                        <a:spcBef>
                          <a:spcPts val="175"/>
                        </a:spcBef>
                      </a:pPr>
                      <a:r>
                        <a:rPr lang="cs-CZ" sz="2000">
                          <a:latin typeface="Century Gothic" pitchFamily="34" charset="0"/>
                          <a:cs typeface="Calibri"/>
                        </a:rPr>
                        <a:t>12 g BOOSTER</a:t>
                      </a:r>
                    </a:p>
                  </a:txBody>
                  <a:tcPr marL="0" marR="0" marT="21497" marB="0">
                    <a:lnL w="1905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solidFill>
                      <a:srgbClr val="9BD3DD"/>
                    </a:solidFill>
                  </a:tcPr>
                </a:tc>
                <a:extLst>
                  <a:ext uri="{0D108BD9-81ED-4DB2-BD59-A6C34878D82A}">
                    <a16:rowId xmlns:a16="http://schemas.microsoft.com/office/drawing/2014/main" xmlns="" val="10007"/>
                  </a:ext>
                </a:extLst>
              </a:tr>
              <a:tr h="377865">
                <a:tc>
                  <a:txBody>
                    <a:bodyPr/>
                    <a:lstStyle/>
                    <a:p>
                      <a:pPr marL="100965">
                        <a:lnSpc>
                          <a:spcPct val="100000"/>
                        </a:lnSpc>
                        <a:spcBef>
                          <a:spcPts val="175"/>
                        </a:spcBef>
                      </a:pPr>
                      <a:r>
                        <a:rPr lang="cs-CZ" sz="2000">
                          <a:latin typeface="Century Gothic" pitchFamily="34" charset="0"/>
                          <a:cs typeface="Calibri"/>
                        </a:rPr>
                        <a:t>45 g BARVY</a:t>
                      </a:r>
                    </a:p>
                  </a:txBody>
                  <a:tcPr marL="0" marR="0" marT="21497" marB="0">
                    <a:lnL w="1270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tcPr>
                </a:tc>
                <a:tc>
                  <a:txBody>
                    <a:bodyPr/>
                    <a:lstStyle/>
                    <a:p>
                      <a:pPr marL="93345">
                        <a:lnSpc>
                          <a:spcPct val="100000"/>
                        </a:lnSpc>
                        <a:spcBef>
                          <a:spcPts val="175"/>
                        </a:spcBef>
                      </a:pPr>
                      <a:r>
                        <a:rPr lang="cs-CZ" sz="2000">
                          <a:latin typeface="Century Gothic" pitchFamily="34" charset="0"/>
                          <a:cs typeface="Calibri"/>
                        </a:rPr>
                        <a:t>+ 90 g OXYMILK</a:t>
                      </a:r>
                    </a:p>
                  </a:txBody>
                  <a:tcPr marL="0" marR="0" marT="21497" marB="0">
                    <a:lnL w="1270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tcPr>
                </a:tc>
                <a:tc>
                  <a:txBody>
                    <a:bodyPr/>
                    <a:lstStyle/>
                    <a:p>
                      <a:pPr marL="93345">
                        <a:lnSpc>
                          <a:spcPct val="100000"/>
                        </a:lnSpc>
                        <a:spcBef>
                          <a:spcPts val="175"/>
                        </a:spcBef>
                      </a:pPr>
                      <a:r>
                        <a:rPr lang="cs-CZ" sz="2000">
                          <a:latin typeface="Century Gothic" pitchFamily="34" charset="0"/>
                          <a:cs typeface="Calibri"/>
                        </a:rPr>
                        <a:t>= 135 g</a:t>
                      </a:r>
                    </a:p>
                  </a:txBody>
                  <a:tcPr marL="0" marR="0" marT="21497" marB="0">
                    <a:lnL w="12700">
                      <a:solidFill>
                        <a:srgbClr val="000000"/>
                      </a:solidFill>
                      <a:prstDash val="solid"/>
                    </a:lnL>
                    <a:lnR w="19050">
                      <a:solidFill>
                        <a:srgbClr val="000000"/>
                      </a:solidFill>
                      <a:prstDash val="solid"/>
                    </a:lnR>
                    <a:lnT w="12700">
                      <a:solidFill>
                        <a:srgbClr val="000000"/>
                      </a:solidFill>
                      <a:prstDash val="solid"/>
                    </a:lnT>
                    <a:lnB w="19050">
                      <a:solidFill>
                        <a:srgbClr val="000000"/>
                      </a:solidFill>
                      <a:prstDash val="solid"/>
                    </a:lnB>
                  </a:tcPr>
                </a:tc>
                <a:tc>
                  <a:txBody>
                    <a:bodyPr/>
                    <a:lstStyle/>
                    <a:p>
                      <a:pPr marL="262255" algn="l">
                        <a:lnSpc>
                          <a:spcPct val="100000"/>
                        </a:lnSpc>
                        <a:spcBef>
                          <a:spcPts val="175"/>
                        </a:spcBef>
                      </a:pPr>
                      <a:r>
                        <a:rPr lang="cs-CZ" sz="2000">
                          <a:latin typeface="Century Gothic" pitchFamily="34" charset="0"/>
                          <a:cs typeface="Calibri"/>
                        </a:rPr>
                        <a:t>13,5 g BOOSTER</a:t>
                      </a:r>
                    </a:p>
                  </a:txBody>
                  <a:tcPr marL="0" marR="0" marT="21497" marB="0">
                    <a:lnL w="19050">
                      <a:solidFill>
                        <a:srgbClr val="000000"/>
                      </a:solidFill>
                      <a:prstDash val="solid"/>
                    </a:lnL>
                    <a:lnR w="12700">
                      <a:solidFill>
                        <a:srgbClr val="000000"/>
                      </a:solidFill>
                      <a:prstDash val="solid"/>
                    </a:lnR>
                    <a:lnT w="12700">
                      <a:solidFill>
                        <a:srgbClr val="000000"/>
                      </a:solidFill>
                      <a:prstDash val="solid"/>
                    </a:lnT>
                    <a:lnB w="19050">
                      <a:solidFill>
                        <a:srgbClr val="000000"/>
                      </a:solidFill>
                      <a:prstDash val="solid"/>
                    </a:lnB>
                    <a:solidFill>
                      <a:srgbClr val="9BD3DD"/>
                    </a:solidFill>
                  </a:tcPr>
                </a:tc>
                <a:extLst>
                  <a:ext uri="{0D108BD9-81ED-4DB2-BD59-A6C34878D82A}">
                    <a16:rowId xmlns:a16="http://schemas.microsoft.com/office/drawing/2014/main" xmlns="" val="10008"/>
                  </a:ext>
                </a:extLst>
              </a:tr>
              <a:tr h="377854">
                <a:tc>
                  <a:txBody>
                    <a:bodyPr/>
                    <a:lstStyle/>
                    <a:p>
                      <a:pPr marL="100965">
                        <a:lnSpc>
                          <a:spcPct val="100000"/>
                        </a:lnSpc>
                        <a:spcBef>
                          <a:spcPts val="175"/>
                        </a:spcBef>
                      </a:pPr>
                      <a:r>
                        <a:rPr lang="cs-CZ" sz="2000">
                          <a:latin typeface="Century Gothic" pitchFamily="34" charset="0"/>
                          <a:cs typeface="Calibri"/>
                        </a:rPr>
                        <a:t>50 g BARVY</a:t>
                      </a:r>
                    </a:p>
                  </a:txBody>
                  <a:tcPr marL="0" marR="0" marT="21497"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93345">
                        <a:lnSpc>
                          <a:spcPct val="100000"/>
                        </a:lnSpc>
                        <a:spcBef>
                          <a:spcPts val="175"/>
                        </a:spcBef>
                      </a:pPr>
                      <a:r>
                        <a:rPr lang="cs-CZ" sz="2000">
                          <a:latin typeface="Century Gothic" pitchFamily="34" charset="0"/>
                          <a:cs typeface="Calibri"/>
                        </a:rPr>
                        <a:t>+ 100 g OXYMILK</a:t>
                      </a:r>
                    </a:p>
                  </a:txBody>
                  <a:tcPr marL="0" marR="0" marT="21497"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93345">
                        <a:lnSpc>
                          <a:spcPct val="100000"/>
                        </a:lnSpc>
                        <a:spcBef>
                          <a:spcPts val="175"/>
                        </a:spcBef>
                      </a:pPr>
                      <a:r>
                        <a:rPr lang="cs-CZ" sz="2000">
                          <a:latin typeface="Century Gothic" pitchFamily="34" charset="0"/>
                          <a:cs typeface="Calibri"/>
                        </a:rPr>
                        <a:t>= 150 g</a:t>
                      </a:r>
                    </a:p>
                  </a:txBody>
                  <a:tcPr marL="0" marR="0" marT="21497" marB="0">
                    <a:lnL w="1270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262255" algn="l">
                        <a:lnSpc>
                          <a:spcPct val="100000"/>
                        </a:lnSpc>
                        <a:spcBef>
                          <a:spcPts val="175"/>
                        </a:spcBef>
                      </a:pPr>
                      <a:r>
                        <a:rPr lang="cs-CZ" sz="2000">
                          <a:latin typeface="Century Gothic" pitchFamily="34" charset="0"/>
                          <a:cs typeface="Calibri"/>
                        </a:rPr>
                        <a:t>15 g BOOSTER</a:t>
                      </a:r>
                    </a:p>
                  </a:txBody>
                  <a:tcPr marL="0" marR="0" marT="21497" marB="0">
                    <a:lnL w="1905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9BD3DD"/>
                    </a:solidFill>
                  </a:tcPr>
                </a:tc>
                <a:extLst>
                  <a:ext uri="{0D108BD9-81ED-4DB2-BD59-A6C34878D82A}">
                    <a16:rowId xmlns:a16="http://schemas.microsoft.com/office/drawing/2014/main" xmlns="" val="10009"/>
                  </a:ext>
                </a:extLst>
              </a:tr>
              <a:tr h="377865">
                <a:tc>
                  <a:txBody>
                    <a:bodyPr/>
                    <a:lstStyle/>
                    <a:p>
                      <a:pPr marL="100965">
                        <a:lnSpc>
                          <a:spcPct val="100000"/>
                        </a:lnSpc>
                        <a:spcBef>
                          <a:spcPts val="175"/>
                        </a:spcBef>
                      </a:pPr>
                      <a:r>
                        <a:rPr lang="cs-CZ" sz="2000">
                          <a:latin typeface="Century Gothic" pitchFamily="34" charset="0"/>
                          <a:cs typeface="Calibri"/>
                        </a:rPr>
                        <a:t>55 g BARVY</a:t>
                      </a:r>
                    </a:p>
                  </a:txBody>
                  <a:tcPr marL="0" marR="0" marT="21497" marB="0">
                    <a:lnL w="1270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tcPr>
                </a:tc>
                <a:tc>
                  <a:txBody>
                    <a:bodyPr/>
                    <a:lstStyle/>
                    <a:p>
                      <a:pPr marL="93345">
                        <a:lnSpc>
                          <a:spcPct val="100000"/>
                        </a:lnSpc>
                        <a:spcBef>
                          <a:spcPts val="175"/>
                        </a:spcBef>
                      </a:pPr>
                      <a:r>
                        <a:rPr lang="cs-CZ" sz="2000">
                          <a:latin typeface="Century Gothic" pitchFamily="34" charset="0"/>
                          <a:cs typeface="Calibri"/>
                        </a:rPr>
                        <a:t>+ 110 g OXYMILK</a:t>
                      </a:r>
                    </a:p>
                  </a:txBody>
                  <a:tcPr marL="0" marR="0" marT="21497" marB="0">
                    <a:lnL w="1270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tcPr>
                </a:tc>
                <a:tc>
                  <a:txBody>
                    <a:bodyPr/>
                    <a:lstStyle/>
                    <a:p>
                      <a:pPr marL="93345">
                        <a:lnSpc>
                          <a:spcPct val="100000"/>
                        </a:lnSpc>
                        <a:spcBef>
                          <a:spcPts val="175"/>
                        </a:spcBef>
                      </a:pPr>
                      <a:r>
                        <a:rPr lang="cs-CZ" sz="2000">
                          <a:latin typeface="Century Gothic" pitchFamily="34" charset="0"/>
                          <a:cs typeface="Calibri"/>
                        </a:rPr>
                        <a:t>= 165 g</a:t>
                      </a:r>
                    </a:p>
                  </a:txBody>
                  <a:tcPr marL="0" marR="0" marT="21497" marB="0">
                    <a:lnL w="12700">
                      <a:solidFill>
                        <a:srgbClr val="000000"/>
                      </a:solidFill>
                      <a:prstDash val="solid"/>
                    </a:lnL>
                    <a:lnR w="19050">
                      <a:solidFill>
                        <a:srgbClr val="000000"/>
                      </a:solidFill>
                      <a:prstDash val="solid"/>
                    </a:lnR>
                    <a:lnT w="19050">
                      <a:solidFill>
                        <a:srgbClr val="000000"/>
                      </a:solidFill>
                      <a:prstDash val="solid"/>
                    </a:lnT>
                    <a:lnB w="12700">
                      <a:solidFill>
                        <a:srgbClr val="000000"/>
                      </a:solidFill>
                      <a:prstDash val="solid"/>
                    </a:lnB>
                  </a:tcPr>
                </a:tc>
                <a:tc>
                  <a:txBody>
                    <a:bodyPr/>
                    <a:lstStyle/>
                    <a:p>
                      <a:pPr marL="262255" algn="l">
                        <a:lnSpc>
                          <a:spcPct val="100000"/>
                        </a:lnSpc>
                        <a:spcBef>
                          <a:spcPts val="175"/>
                        </a:spcBef>
                      </a:pPr>
                      <a:r>
                        <a:rPr lang="cs-CZ" sz="2000">
                          <a:latin typeface="Century Gothic" pitchFamily="34" charset="0"/>
                          <a:cs typeface="Calibri"/>
                        </a:rPr>
                        <a:t>16,5 g BOOSTER</a:t>
                      </a:r>
                    </a:p>
                  </a:txBody>
                  <a:tcPr marL="0" marR="0" marT="21497" marB="0">
                    <a:lnL w="19050">
                      <a:solidFill>
                        <a:srgbClr val="000000"/>
                      </a:solidFill>
                      <a:prstDash val="solid"/>
                    </a:lnL>
                    <a:lnR w="12700">
                      <a:solidFill>
                        <a:srgbClr val="000000"/>
                      </a:solidFill>
                      <a:prstDash val="solid"/>
                    </a:lnR>
                    <a:lnT w="19050">
                      <a:solidFill>
                        <a:srgbClr val="000000"/>
                      </a:solidFill>
                      <a:prstDash val="solid"/>
                    </a:lnT>
                    <a:lnB w="12700">
                      <a:solidFill>
                        <a:srgbClr val="000000"/>
                      </a:solidFill>
                      <a:prstDash val="solid"/>
                    </a:lnB>
                    <a:solidFill>
                      <a:srgbClr val="9BD3DD"/>
                    </a:solidFill>
                  </a:tcPr>
                </a:tc>
                <a:extLst>
                  <a:ext uri="{0D108BD9-81ED-4DB2-BD59-A6C34878D82A}">
                    <a16:rowId xmlns:a16="http://schemas.microsoft.com/office/drawing/2014/main" xmlns="" val="10010"/>
                  </a:ext>
                </a:extLst>
              </a:tr>
              <a:tr h="377876">
                <a:tc>
                  <a:txBody>
                    <a:bodyPr/>
                    <a:lstStyle/>
                    <a:p>
                      <a:pPr marL="100965">
                        <a:lnSpc>
                          <a:spcPct val="100000"/>
                        </a:lnSpc>
                        <a:spcBef>
                          <a:spcPts val="175"/>
                        </a:spcBef>
                      </a:pPr>
                      <a:r>
                        <a:rPr lang="cs-CZ" sz="2000">
                          <a:latin typeface="Century Gothic" pitchFamily="34" charset="0"/>
                          <a:cs typeface="Calibri"/>
                        </a:rPr>
                        <a:t>60 g BARVY</a:t>
                      </a:r>
                    </a:p>
                  </a:txBody>
                  <a:tcPr marL="0" marR="0" marT="2149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3345">
                        <a:lnSpc>
                          <a:spcPct val="100000"/>
                        </a:lnSpc>
                        <a:spcBef>
                          <a:spcPts val="175"/>
                        </a:spcBef>
                      </a:pPr>
                      <a:r>
                        <a:rPr lang="cs-CZ" sz="2000">
                          <a:latin typeface="Century Gothic" pitchFamily="34" charset="0"/>
                          <a:cs typeface="Calibri"/>
                        </a:rPr>
                        <a:t>+ 120 g OXYMILK</a:t>
                      </a:r>
                    </a:p>
                  </a:txBody>
                  <a:tcPr marL="0" marR="0" marT="2149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3345">
                        <a:lnSpc>
                          <a:spcPct val="100000"/>
                        </a:lnSpc>
                        <a:spcBef>
                          <a:spcPts val="175"/>
                        </a:spcBef>
                      </a:pPr>
                      <a:r>
                        <a:rPr lang="cs-CZ" sz="2000">
                          <a:latin typeface="Century Gothic" pitchFamily="34" charset="0"/>
                          <a:cs typeface="Calibri"/>
                        </a:rPr>
                        <a:t>= 180 g</a:t>
                      </a:r>
                    </a:p>
                  </a:txBody>
                  <a:tcPr marL="0" marR="0" marT="21497" marB="0">
                    <a:lnL w="1270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tcPr>
                </a:tc>
                <a:tc>
                  <a:txBody>
                    <a:bodyPr/>
                    <a:lstStyle/>
                    <a:p>
                      <a:pPr marL="262255" algn="l">
                        <a:lnSpc>
                          <a:spcPct val="100000"/>
                        </a:lnSpc>
                        <a:spcBef>
                          <a:spcPts val="175"/>
                        </a:spcBef>
                      </a:pPr>
                      <a:r>
                        <a:rPr lang="cs-CZ" sz="2000">
                          <a:latin typeface="Century Gothic" pitchFamily="34" charset="0"/>
                          <a:cs typeface="Calibri"/>
                        </a:rPr>
                        <a:t>18 g BOOSTER</a:t>
                      </a:r>
                    </a:p>
                  </a:txBody>
                  <a:tcPr marL="0" marR="0" marT="21497" marB="0">
                    <a:lnL w="190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BD3DD"/>
                    </a:solidFill>
                  </a:tcPr>
                </a:tc>
                <a:extLst>
                  <a:ext uri="{0D108BD9-81ED-4DB2-BD59-A6C34878D82A}">
                    <a16:rowId xmlns:a16="http://schemas.microsoft.com/office/drawing/2014/main" xmlns="" val="10011"/>
                  </a:ext>
                </a:extLst>
              </a:tr>
            </a:tbl>
          </a:graphicData>
        </a:graphic>
      </p:graphicFrame>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pic>
        <p:nvPicPr>
          <p:cNvPr id="6" name="Picture 3"/>
          <p:cNvPicPr>
            <a:picLocks noChangeAspect="1" noChangeArrowheads="1"/>
          </p:cNvPicPr>
          <p:nvPr/>
        </p:nvPicPr>
        <p:blipFill>
          <a:blip r:embed="rId4" cstate="print"/>
          <a:srcRect/>
          <a:stretch>
            <a:fillRect/>
          </a:stretch>
        </p:blipFill>
        <p:spPr bwMode="auto">
          <a:xfrm>
            <a:off x="0" y="1218838"/>
            <a:ext cx="13004800" cy="8534762"/>
          </a:xfrm>
          <a:prstGeom prst="rect">
            <a:avLst/>
          </a:prstGeom>
          <a:noFill/>
          <a:ln w="9525">
            <a:noFill/>
            <a:miter lim="800000"/>
            <a:headEnd/>
            <a:tailEnd/>
          </a:ln>
        </p:spPr>
      </p:pic>
      <p:sp>
        <p:nvSpPr>
          <p:cNvPr id="7" name="CasellaDiTesto 6"/>
          <p:cNvSpPr txBox="1"/>
          <p:nvPr/>
        </p:nvSpPr>
        <p:spPr>
          <a:xfrm>
            <a:off x="758792" y="1368784"/>
            <a:ext cx="12029973" cy="7563605"/>
          </a:xfrm>
          <a:prstGeom prst="rect">
            <a:avLst/>
          </a:prstGeom>
          <a:noFill/>
        </p:spPr>
        <p:txBody>
          <a:bodyPr lIns="91437" tIns="45718" rIns="91437" bIns="45718" anchor="b">
            <a:spAutoFit/>
          </a:bodyPr>
          <a:lstStyle/>
          <a:p>
            <a:pPr>
              <a:defRPr/>
            </a:pPr>
            <a:r>
              <a:rPr lang="cs-CZ" sz="2400" b="1" i="1">
                <a:latin typeface="Bookman Old Style" pitchFamily="18" charset="0"/>
                <a:cs typeface="Times New Roman" pitchFamily="18" charset="0"/>
              </a:rPr>
              <a:t>Fytostabilizace</a:t>
            </a:r>
          </a:p>
          <a:p>
            <a:pPr>
              <a:defRPr/>
            </a:pPr>
            <a:endParaRPr lang="en-US" sz="1050" dirty="0">
              <a:latin typeface="Century Gothic" pitchFamily="34" charset="0"/>
              <a:cs typeface="Arial" charset="0"/>
            </a:endParaRPr>
          </a:p>
          <a:p>
            <a:pPr>
              <a:defRPr/>
            </a:pPr>
            <a:r>
              <a:rPr lang="cs-CZ" sz="2200" b="1" cap="small">
                <a:latin typeface="Century Gothic" pitchFamily="34" charset="0"/>
                <a:cs typeface="Arial" charset="0"/>
              </a:rPr>
              <a:t>fyto</a:t>
            </a:r>
          </a:p>
          <a:p>
            <a:pPr>
              <a:defRPr/>
            </a:pPr>
            <a:r>
              <a:rPr lang="cs-CZ" sz="2200" cap="small">
                <a:latin typeface="Century Gothic" pitchFamily="34" charset="0"/>
                <a:cs typeface="Arial" charset="0"/>
              </a:rPr>
              <a:t>Klíčové složky</a:t>
            </a:r>
            <a:r>
              <a:rPr lang="cs-CZ" sz="2200">
                <a:latin typeface="Century Gothic" pitchFamily="34" charset="0"/>
                <a:cs typeface="Arial" charset="0"/>
              </a:rPr>
              <a:t> péče o vlasy a půvab</a:t>
            </a:r>
          </a:p>
          <a:p>
            <a:pPr>
              <a:defRPr/>
            </a:pPr>
            <a:endParaRPr lang="en-US" sz="2000" dirty="0">
              <a:latin typeface="Corbel" pitchFamily="34" charset="0"/>
              <a:cs typeface="Arial" charset="0"/>
            </a:endParaRPr>
          </a:p>
          <a:p>
            <a:pPr marL="2238290">
              <a:defRPr/>
            </a:pPr>
            <a:endParaRPr lang="en-US" sz="1100" b="1" dirty="0">
              <a:latin typeface="Times New Roman" pitchFamily="18" charset="0"/>
              <a:cs typeface="Times New Roman" pitchFamily="18" charset="0"/>
            </a:endParaRPr>
          </a:p>
          <a:p>
            <a:pPr marL="985800">
              <a:defRPr/>
            </a:pPr>
            <a:r>
              <a:rPr lang="cs-CZ" sz="2200" b="1" i="1">
                <a:latin typeface="Bookman Old Style" pitchFamily="18" charset="0"/>
                <a:cs typeface="Times New Roman" pitchFamily="18" charset="0"/>
              </a:rPr>
              <a:t>Organický olivový olej</a:t>
            </a:r>
          </a:p>
          <a:p>
            <a:pPr marL="985800">
              <a:defRPr/>
            </a:pPr>
            <a:r>
              <a:rPr lang="cs-CZ" sz="2100" b="1" cap="small">
                <a:latin typeface="Century Gothic" pitchFamily="34" charset="0"/>
                <a:cs typeface="Arial" charset="0"/>
              </a:rPr>
              <a:t>výhody: </a:t>
            </a:r>
            <a:r>
              <a:rPr lang="cs-CZ" sz="2100">
                <a:latin typeface="Century Gothic" pitchFamily="34" charset="0"/>
                <a:cs typeface="Arial" charset="0"/>
              </a:rPr>
              <a:t>Rozjasňující zklidňující obnovující účinek</a:t>
            </a:r>
          </a:p>
          <a:p>
            <a:pPr marL="985800">
              <a:defRPr/>
            </a:pPr>
            <a:r>
              <a:rPr lang="cs-CZ" sz="2100" b="1" cap="small">
                <a:latin typeface="Century Gothic" pitchFamily="34" charset="0"/>
                <a:cs typeface="Arial" charset="0"/>
              </a:rPr>
              <a:t>vlastnosti: </a:t>
            </a:r>
            <a:r>
              <a:rPr lang="cs-CZ" sz="2100">
                <a:latin typeface="Century Gothic" pitchFamily="34" charset="0"/>
                <a:cs typeface="Arial" charset="0"/>
              </a:rPr>
              <a:t>obsahuje nezbytné vyživující složky, takové jako je oleinová a linolová kyselina, cenné vitaminy E a K, s vysokým obsahem chlorofilů a fytosterolů, opravnými a zklidňujícími účinky; skvalen – je sloučeninou, která je hlavní složkou kůže. Poskytuje viditelné kosmetické výsledky, okamžitý lesk a má hluboce vyživující účinky, které pronikají do struktury vlasů a hlavy.</a:t>
            </a:r>
          </a:p>
          <a:p>
            <a:pPr marL="985800">
              <a:defRPr/>
            </a:pPr>
            <a:r>
              <a:rPr lang="cs-CZ" sz="2100" b="1" cap="small">
                <a:latin typeface="Century Gothic" pitchFamily="34" charset="0"/>
                <a:cs typeface="Arial" charset="0"/>
              </a:rPr>
              <a:t>certifikát organických složek</a:t>
            </a:r>
            <a:r>
              <a:rPr lang="cs-CZ" sz="2100" b="1" cap="small" baseline="30000">
                <a:latin typeface="Century Gothic" pitchFamily="34" charset="0"/>
                <a:cs typeface="Arial" charset="0"/>
              </a:rPr>
              <a:t>*</a:t>
            </a:r>
          </a:p>
          <a:p>
            <a:pPr marL="985800">
              <a:defRPr/>
            </a:pPr>
            <a:endParaRPr lang="en-US" sz="2000" b="1" cap="small" dirty="0">
              <a:latin typeface="Corbel" pitchFamily="34" charset="0"/>
              <a:cs typeface="Arial" charset="0"/>
            </a:endParaRPr>
          </a:p>
          <a:p>
            <a:pPr marL="985800">
              <a:defRPr/>
            </a:pPr>
            <a:endParaRPr lang="en-US" dirty="0">
              <a:latin typeface="Corbel" pitchFamily="34" charset="0"/>
              <a:cs typeface="Arial" charset="0"/>
            </a:endParaRPr>
          </a:p>
          <a:p>
            <a:pPr marL="985800">
              <a:defRPr/>
            </a:pPr>
            <a:r>
              <a:rPr lang="cs-CZ" sz="2200" b="1" i="1">
                <a:latin typeface="Bookman Old Style" pitchFamily="18" charset="0"/>
                <a:cs typeface="Times New Roman" pitchFamily="18" charset="0"/>
              </a:rPr>
              <a:t>Organická složka Zanthalene</a:t>
            </a:r>
            <a:r>
              <a:rPr lang="cs-CZ" sz="2400" b="1" baseline="30000">
                <a:latin typeface="Times New Roman" pitchFamily="18" charset="0"/>
                <a:cs typeface="Times New Roman" pitchFamily="18" charset="0"/>
              </a:rPr>
              <a:t>©</a:t>
            </a:r>
          </a:p>
          <a:p>
            <a:pPr marL="985800">
              <a:defRPr/>
            </a:pPr>
            <a:r>
              <a:rPr lang="cs-CZ" sz="2100" b="1" cap="small">
                <a:latin typeface="Century Gothic" pitchFamily="34" charset="0"/>
                <a:cs typeface="Arial" charset="0"/>
              </a:rPr>
              <a:t>výhody: </a:t>
            </a:r>
            <a:r>
              <a:rPr lang="cs-CZ" sz="2100">
                <a:latin typeface="Century Gothic" pitchFamily="34" charset="0"/>
                <a:cs typeface="Arial" charset="0"/>
              </a:rPr>
              <a:t>Zklidňující a uklidňující účinky</a:t>
            </a:r>
          </a:p>
          <a:p>
            <a:pPr marL="985800">
              <a:defRPr/>
            </a:pPr>
            <a:r>
              <a:rPr lang="cs-CZ" sz="2100" b="1" cap="small">
                <a:latin typeface="Century Gothic" pitchFamily="34" charset="0"/>
                <a:cs typeface="Arial" charset="0"/>
              </a:rPr>
              <a:t>vlastnosti: </a:t>
            </a:r>
            <a:r>
              <a:rPr lang="cs-CZ" sz="2100">
                <a:latin typeface="Century Gothic" pitchFamily="34" charset="0"/>
                <a:cs typeface="Arial" charset="0"/>
              </a:rPr>
              <a:t>Výtažek z plodů asijské trvalky, byl používán jako léčivo už ve starověku, díky uklidňujícímu a zklidňujícímu působení na pokožku hlavy a velkému obsahu fytosterolů.</a:t>
            </a:r>
          </a:p>
          <a:p>
            <a:pPr marL="985800">
              <a:defRPr/>
            </a:pPr>
            <a:r>
              <a:rPr lang="cs-CZ" sz="2100">
                <a:latin typeface="Century Gothic" pitchFamily="34" charset="0"/>
                <a:cs typeface="Arial" charset="0"/>
              </a:rPr>
              <a:t>Je běžnou pochutinou čínské a tibetské kuchyně, kvůli výjimečné vůní a příznivému působení na trávicí soustavu.</a:t>
            </a:r>
          </a:p>
          <a:p>
            <a:pPr marL="985800">
              <a:defRPr/>
            </a:pPr>
            <a:r>
              <a:rPr lang="cs-CZ" sz="2100" b="1" cap="small">
                <a:latin typeface="Century Gothic" pitchFamily="34" charset="0"/>
                <a:cs typeface="Arial" charset="0"/>
              </a:rPr>
              <a:t>certifikát organických složek</a:t>
            </a:r>
            <a:r>
              <a:rPr lang="cs-CZ" sz="2100" b="1" cap="small" baseline="30000">
                <a:latin typeface="Century Gothic" pitchFamily="34" charset="0"/>
                <a:cs typeface="Arial" charset="0"/>
              </a:rPr>
              <a:t>*</a:t>
            </a:r>
          </a:p>
        </p:txBody>
      </p:sp>
      <p:pic>
        <p:nvPicPr>
          <p:cNvPr id="8" name="Picture 4"/>
          <p:cNvPicPr>
            <a:picLocks noChangeAspect="1" noChangeArrowheads="1"/>
          </p:cNvPicPr>
          <p:nvPr/>
        </p:nvPicPr>
        <p:blipFill>
          <a:blip r:embed="rId5" cstate="print"/>
          <a:srcRect/>
          <a:stretch>
            <a:fillRect/>
          </a:stretch>
        </p:blipFill>
        <p:spPr bwMode="auto">
          <a:xfrm>
            <a:off x="358726" y="3328637"/>
            <a:ext cx="1381560" cy="1867188"/>
          </a:xfrm>
          <a:prstGeom prst="rect">
            <a:avLst/>
          </a:prstGeom>
          <a:noFill/>
          <a:ln w="9525">
            <a:noFill/>
            <a:miter lim="800000"/>
            <a:headEnd/>
            <a:tailEnd/>
          </a:ln>
        </p:spPr>
      </p:pic>
      <p:pic>
        <p:nvPicPr>
          <p:cNvPr id="9" name="Picture 5"/>
          <p:cNvPicPr>
            <a:picLocks noChangeAspect="1" noChangeArrowheads="1"/>
          </p:cNvPicPr>
          <p:nvPr/>
        </p:nvPicPr>
        <p:blipFill>
          <a:blip r:embed="rId6" cstate="print"/>
          <a:srcRect/>
          <a:stretch>
            <a:fillRect/>
          </a:stretch>
        </p:blipFill>
        <p:spPr bwMode="auto">
          <a:xfrm>
            <a:off x="144024" y="6172414"/>
            <a:ext cx="1638936" cy="1980816"/>
          </a:xfrm>
          <a:prstGeom prst="rect">
            <a:avLst/>
          </a:prstGeom>
          <a:noFill/>
          <a:ln w="9525">
            <a:noFill/>
            <a:miter lim="800000"/>
            <a:headEnd/>
            <a:tailEnd/>
          </a:ln>
        </p:spPr>
      </p:pic>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6" name="object 34"/>
          <p:cNvSpPr txBox="1">
            <a:spLocks noChangeArrowheads="1"/>
          </p:cNvSpPr>
          <p:nvPr/>
        </p:nvSpPr>
        <p:spPr bwMode="auto">
          <a:xfrm>
            <a:off x="729336" y="1329789"/>
            <a:ext cx="11988170" cy="2896245"/>
          </a:xfrm>
          <a:prstGeom prst="rect">
            <a:avLst/>
          </a:prstGeom>
          <a:noFill/>
          <a:ln w="9525">
            <a:noFill/>
            <a:miter lim="800000"/>
            <a:headEnd/>
            <a:tailEnd/>
          </a:ln>
        </p:spPr>
        <p:txBody>
          <a:bodyPr wrap="square" lIns="0" tIns="11306" rIns="0" bIns="0">
            <a:spAutoFit/>
          </a:bodyPr>
          <a:lstStyle/>
          <a:p>
            <a:pPr marL="11306">
              <a:spcBef>
                <a:spcPts val="0"/>
              </a:spcBef>
            </a:pPr>
            <a:r>
              <a:rPr lang="cs-CZ" sz="2800" b="1">
                <a:latin typeface="Century Gothic" pitchFamily="34" charset="0"/>
              </a:rPr>
              <a:t>Perfektní neutralizace díky odstínům 12. řady</a:t>
            </a:r>
          </a:p>
          <a:p>
            <a:pPr marL="11306">
              <a:lnSpc>
                <a:spcPct val="118000"/>
              </a:lnSpc>
              <a:spcBef>
                <a:spcPts val="89"/>
              </a:spcBef>
            </a:pPr>
            <a:r>
              <a:rPr lang="cs-CZ" sz="2400">
                <a:latin typeface="Century Gothic" pitchFamily="34" charset="0"/>
              </a:rPr>
              <a:t>Díky multifunkčnímu systému působení BEAUTY FUSION lze 12. řadu využit pro snížení sily rozjasnění odstínů, zintenzivněním jejích neutralizace, pomocí jednoduché změny poměrů Boosteru.</a:t>
            </a:r>
          </a:p>
          <a:p>
            <a:pPr marL="11306">
              <a:spcBef>
                <a:spcPts val="234"/>
              </a:spcBef>
            </a:pPr>
            <a:r>
              <a:rPr lang="cs-CZ" sz="2400">
                <a:latin typeface="Century Gothic" pitchFamily="34" charset="0"/>
              </a:rPr>
              <a:t>Tímto způsobem 12. odstíny Special Blonde budou blíže 11. stupně Super Blonde.</a:t>
            </a:r>
          </a:p>
          <a:p>
            <a:pPr marL="11306">
              <a:spcBef>
                <a:spcPts val="12"/>
              </a:spcBef>
            </a:pPr>
            <a:endParaRPr lang="it-IT" sz="2400" b="1" dirty="0">
              <a:latin typeface="Century Gothic" pitchFamily="34" charset="0"/>
              <a:cs typeface="Times New Roman" pitchFamily="18" charset="0"/>
            </a:endParaRPr>
          </a:p>
          <a:p>
            <a:pPr marL="11306"/>
            <a:r>
              <a:rPr lang="cs-CZ" sz="2400" b="1">
                <a:latin typeface="Century Gothic" pitchFamily="34" charset="0"/>
              </a:rPr>
              <a:t>PŘÍKLAD</a:t>
            </a:r>
            <a:r>
              <a:rPr lang="cs-CZ" sz="2400">
                <a:latin typeface="Century Gothic" pitchFamily="34" charset="0"/>
              </a:rPr>
              <a:t>:</a:t>
            </a:r>
          </a:p>
        </p:txBody>
      </p:sp>
      <p:sp>
        <p:nvSpPr>
          <p:cNvPr id="7" name="object 29"/>
          <p:cNvSpPr>
            <a:spLocks noChangeArrowheads="1"/>
          </p:cNvSpPr>
          <p:nvPr/>
        </p:nvSpPr>
        <p:spPr bwMode="auto">
          <a:xfrm>
            <a:off x="4645012" y="3876668"/>
            <a:ext cx="960158" cy="3431880"/>
          </a:xfrm>
          <a:prstGeom prst="rect">
            <a:avLst/>
          </a:prstGeom>
          <a:blipFill dpi="0" rotWithShape="1">
            <a:blip r:embed="rId4" cstate="print"/>
            <a:srcRect/>
            <a:stretch>
              <a:fillRect/>
            </a:stretch>
          </a:blipFill>
          <a:ln w="9525">
            <a:noFill/>
            <a:miter lim="800000"/>
            <a:headEnd/>
            <a:tailEnd/>
          </a:ln>
        </p:spPr>
        <p:txBody>
          <a:bodyPr lIns="0" tIns="0" rIns="0" bIns="0"/>
          <a:lstStyle/>
          <a:p>
            <a:endParaRPr lang="it-IT" sz="2100" dirty="0">
              <a:latin typeface="Century Gothic" pitchFamily="34" charset="0"/>
            </a:endParaRPr>
          </a:p>
        </p:txBody>
      </p:sp>
      <p:sp>
        <p:nvSpPr>
          <p:cNvPr id="8" name="object 30"/>
          <p:cNvSpPr txBox="1"/>
          <p:nvPr/>
        </p:nvSpPr>
        <p:spPr>
          <a:xfrm>
            <a:off x="930236" y="7434646"/>
            <a:ext cx="1364224" cy="371112"/>
          </a:xfrm>
          <a:prstGeom prst="rect">
            <a:avLst/>
          </a:prstGeom>
        </p:spPr>
        <p:txBody>
          <a:bodyPr lIns="0" tIns="47483" rIns="0" bIns="0">
            <a:spAutoFit/>
          </a:bodyPr>
          <a:lstStyle/>
          <a:p>
            <a:pPr marL="11306" fontAlgn="auto">
              <a:spcBef>
                <a:spcPts val="374"/>
              </a:spcBef>
              <a:spcAft>
                <a:spcPts val="0"/>
              </a:spcAft>
              <a:defRPr/>
            </a:pPr>
            <a:r>
              <a:rPr lang="cs-CZ" sz="2100">
                <a:latin typeface="Century Gothic" pitchFamily="34" charset="0"/>
                <a:cs typeface="Gotham Book"/>
              </a:rPr>
              <a:t>12,1 50 g</a:t>
            </a:r>
          </a:p>
        </p:txBody>
      </p:sp>
      <p:sp>
        <p:nvSpPr>
          <p:cNvPr id="9" name="object 31"/>
          <p:cNvSpPr txBox="1">
            <a:spLocks noChangeArrowheads="1"/>
          </p:cNvSpPr>
          <p:nvPr/>
        </p:nvSpPr>
        <p:spPr bwMode="auto">
          <a:xfrm>
            <a:off x="4198022" y="7412231"/>
            <a:ext cx="2112347" cy="431531"/>
          </a:xfrm>
          <a:prstGeom prst="rect">
            <a:avLst/>
          </a:prstGeom>
          <a:noFill/>
          <a:ln w="9525">
            <a:noFill/>
            <a:miter lim="800000"/>
            <a:headEnd/>
            <a:tailEnd/>
          </a:ln>
        </p:spPr>
        <p:txBody>
          <a:bodyPr lIns="0" tIns="11306" rIns="0" bIns="0">
            <a:spAutoFit/>
          </a:bodyPr>
          <a:lstStyle/>
          <a:p>
            <a:pPr marL="11306">
              <a:lnSpc>
                <a:spcPct val="130000"/>
              </a:lnSpc>
              <a:spcBef>
                <a:spcPts val="89"/>
              </a:spcBef>
            </a:pPr>
            <a:r>
              <a:rPr lang="cs-CZ" sz="2100">
                <a:latin typeface="Century Gothic" pitchFamily="34" charset="0"/>
              </a:rPr>
              <a:t>OXYMILK  100 g</a:t>
            </a:r>
          </a:p>
        </p:txBody>
      </p:sp>
      <p:sp>
        <p:nvSpPr>
          <p:cNvPr id="11" name="object 35"/>
          <p:cNvSpPr txBox="1">
            <a:spLocks noChangeArrowheads="1"/>
          </p:cNvSpPr>
          <p:nvPr/>
        </p:nvSpPr>
        <p:spPr bwMode="auto">
          <a:xfrm>
            <a:off x="7887008" y="7443159"/>
            <a:ext cx="4544746" cy="791227"/>
          </a:xfrm>
          <a:prstGeom prst="rect">
            <a:avLst/>
          </a:prstGeom>
          <a:noFill/>
          <a:ln w="9525">
            <a:noFill/>
            <a:miter lim="800000"/>
            <a:headEnd/>
            <a:tailEnd/>
          </a:ln>
        </p:spPr>
        <p:txBody>
          <a:bodyPr lIns="0" tIns="47483" rIns="0" bIns="0">
            <a:spAutoFit/>
          </a:bodyPr>
          <a:lstStyle/>
          <a:p>
            <a:pPr marL="170997">
              <a:spcBef>
                <a:spcPts val="378"/>
              </a:spcBef>
            </a:pPr>
            <a:r>
              <a:rPr lang="cs-CZ" sz="2100">
                <a:latin typeface="Century Gothic" pitchFamily="34" charset="0"/>
              </a:rPr>
              <a:t>BOOSTER 02 *</a:t>
            </a:r>
          </a:p>
          <a:p>
            <a:pPr marL="170997">
              <a:lnSpc>
                <a:spcPct val="130000"/>
              </a:lnSpc>
            </a:pPr>
            <a:r>
              <a:rPr lang="cs-CZ" sz="2100">
                <a:latin typeface="Century Gothic" pitchFamily="34" charset="0"/>
              </a:rPr>
              <a:t>10 g (20 % barvy)</a:t>
            </a:r>
          </a:p>
        </p:txBody>
      </p:sp>
      <p:sp>
        <p:nvSpPr>
          <p:cNvPr id="12" name="object 36"/>
          <p:cNvSpPr>
            <a:spLocks noChangeArrowheads="1"/>
          </p:cNvSpPr>
          <p:nvPr/>
        </p:nvSpPr>
        <p:spPr bwMode="auto">
          <a:xfrm>
            <a:off x="8550736" y="4316630"/>
            <a:ext cx="1152189" cy="2505963"/>
          </a:xfrm>
          <a:prstGeom prst="rect">
            <a:avLst/>
          </a:prstGeom>
          <a:blipFill dpi="0" rotWithShape="1">
            <a:blip r:embed="rId5" cstate="print"/>
            <a:srcRect/>
            <a:stretch>
              <a:fillRect/>
            </a:stretch>
          </a:blipFill>
          <a:ln w="9525">
            <a:noFill/>
            <a:miter lim="800000"/>
            <a:headEnd/>
            <a:tailEnd/>
          </a:ln>
        </p:spPr>
        <p:txBody>
          <a:bodyPr lIns="0" tIns="0" rIns="0" bIns="0"/>
          <a:lstStyle/>
          <a:p>
            <a:endParaRPr lang="it-IT" sz="2100" dirty="0">
              <a:latin typeface="Century Gothic" pitchFamily="34" charset="0"/>
            </a:endParaRPr>
          </a:p>
        </p:txBody>
      </p:sp>
      <p:sp>
        <p:nvSpPr>
          <p:cNvPr id="13" name="object 38"/>
          <p:cNvSpPr>
            <a:spLocks noChangeArrowheads="1"/>
          </p:cNvSpPr>
          <p:nvPr/>
        </p:nvSpPr>
        <p:spPr bwMode="auto">
          <a:xfrm>
            <a:off x="1073112" y="5303305"/>
            <a:ext cx="768126" cy="1859511"/>
          </a:xfrm>
          <a:prstGeom prst="rect">
            <a:avLst/>
          </a:prstGeom>
          <a:blipFill dpi="0" rotWithShape="1">
            <a:blip r:embed="rId6" cstate="print"/>
            <a:srcRect/>
            <a:stretch>
              <a:fillRect/>
            </a:stretch>
          </a:blipFill>
          <a:ln w="9525">
            <a:noFill/>
            <a:miter lim="800000"/>
            <a:headEnd/>
            <a:tailEnd/>
          </a:ln>
        </p:spPr>
        <p:txBody>
          <a:bodyPr lIns="0" tIns="0" rIns="0" bIns="0"/>
          <a:lstStyle/>
          <a:p>
            <a:endParaRPr lang="it-IT" sz="2100" dirty="0">
              <a:latin typeface="Century Gothic" pitchFamily="34" charset="0"/>
            </a:endParaRPr>
          </a:p>
        </p:txBody>
      </p:sp>
      <p:sp>
        <p:nvSpPr>
          <p:cNvPr id="16" name="object 42"/>
          <p:cNvSpPr txBox="1"/>
          <p:nvPr/>
        </p:nvSpPr>
        <p:spPr>
          <a:xfrm>
            <a:off x="3301875" y="5201087"/>
            <a:ext cx="156026" cy="503859"/>
          </a:xfrm>
          <a:prstGeom prst="rect">
            <a:avLst/>
          </a:prstGeom>
        </p:spPr>
        <p:txBody>
          <a:bodyPr lIns="0" tIns="11306" rIns="0" bIns="0">
            <a:spAutoFit/>
          </a:bodyPr>
          <a:lstStyle/>
          <a:p>
            <a:pPr marL="11306" fontAlgn="auto">
              <a:spcBef>
                <a:spcPts val="89"/>
              </a:spcBef>
              <a:spcAft>
                <a:spcPts val="0"/>
              </a:spcAft>
              <a:defRPr/>
            </a:pPr>
            <a:r>
              <a:rPr lang="cs-CZ" sz="3200">
                <a:latin typeface="Century Gothic" pitchFamily="34" charset="0"/>
                <a:cs typeface="Calibri"/>
              </a:rPr>
              <a:t>+</a:t>
            </a:r>
          </a:p>
        </p:txBody>
      </p:sp>
      <p:sp>
        <p:nvSpPr>
          <p:cNvPr id="17" name="Freccia a destra 16"/>
          <p:cNvSpPr/>
          <p:nvPr/>
        </p:nvSpPr>
        <p:spPr>
          <a:xfrm>
            <a:off x="7002466" y="5376866"/>
            <a:ext cx="785818" cy="642942"/>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p:cNvSpPr/>
          <p:nvPr/>
        </p:nvSpPr>
        <p:spPr>
          <a:xfrm>
            <a:off x="787359" y="8620094"/>
            <a:ext cx="11115641" cy="400110"/>
          </a:xfrm>
          <a:prstGeom prst="rect">
            <a:avLst/>
          </a:prstGeom>
        </p:spPr>
        <p:txBody>
          <a:bodyPr wrap="square">
            <a:spAutoFit/>
          </a:bodyPr>
          <a:lstStyle/>
          <a:p>
            <a:r>
              <a:rPr lang="cs-CZ" sz="2000">
                <a:latin typeface="Century Gothic" pitchFamily="34" charset="0"/>
                <a:cs typeface="Gotham Book"/>
              </a:rPr>
              <a:t>*SMÍCHEJTE BARVU + OXIDANT, NÁSLEDNĚ PŘIDEJTE OXYMILK A PEČLIVĚ PROMÍCHEJTE</a:t>
            </a:r>
          </a:p>
        </p:txBody>
      </p:sp>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6" name="object 4"/>
          <p:cNvSpPr txBox="1">
            <a:spLocks noChangeArrowheads="1"/>
          </p:cNvSpPr>
          <p:nvPr/>
        </p:nvSpPr>
        <p:spPr bwMode="auto">
          <a:xfrm>
            <a:off x="594765" y="1289154"/>
            <a:ext cx="11924623" cy="7945961"/>
          </a:xfrm>
          <a:prstGeom prst="rect">
            <a:avLst/>
          </a:prstGeom>
          <a:noFill/>
          <a:ln w="9525">
            <a:noFill/>
            <a:miter lim="800000"/>
            <a:headEnd/>
            <a:tailEnd/>
          </a:ln>
        </p:spPr>
        <p:txBody>
          <a:bodyPr lIns="0" tIns="11306" rIns="0" bIns="0">
            <a:spAutoFit/>
          </a:bodyPr>
          <a:lstStyle/>
          <a:p>
            <a:pPr marL="11306">
              <a:spcBef>
                <a:spcPts val="0"/>
              </a:spcBef>
            </a:pPr>
            <a:endParaRPr lang="en-US" sz="500" b="1" dirty="0">
              <a:latin typeface="Century Gothic" pitchFamily="34" charset="0"/>
            </a:endParaRPr>
          </a:p>
          <a:p>
            <a:pPr marL="11306">
              <a:spcBef>
                <a:spcPts val="0"/>
              </a:spcBef>
            </a:pPr>
            <a:r>
              <a:rPr lang="cs-CZ" sz="2800" b="1" dirty="0">
                <a:latin typeface="Century Gothic" pitchFamily="34" charset="0"/>
              </a:rPr>
              <a:t>Speciální služby Full</a:t>
            </a:r>
          </a:p>
          <a:p>
            <a:pPr marL="11306">
              <a:spcBef>
                <a:spcPts val="0"/>
              </a:spcBef>
            </a:pPr>
            <a:endParaRPr lang="en-US" sz="2800" b="1" dirty="0">
              <a:latin typeface="Century Gothic" pitchFamily="34" charset="0"/>
            </a:endParaRPr>
          </a:p>
          <a:p>
            <a:pPr marL="11306">
              <a:spcBef>
                <a:spcPts val="89"/>
              </a:spcBef>
            </a:pPr>
            <a:r>
              <a:rPr lang="cs-CZ" sz="2400" b="1" dirty="0">
                <a:latin typeface="Century Gothic" pitchFamily="34" charset="0"/>
              </a:rPr>
              <a:t>SOFT LIGHT – ROZJASNĚNÍ S POUŽITÍM CLEAR</a:t>
            </a:r>
          </a:p>
          <a:p>
            <a:pPr marL="11306">
              <a:lnSpc>
                <a:spcPct val="118000"/>
              </a:lnSpc>
            </a:pPr>
            <a:r>
              <a:rPr lang="cs-CZ" sz="2400" dirty="0">
                <a:latin typeface="Century Gothic" pitchFamily="34" charset="0"/>
              </a:rPr>
              <a:t>Dodatečnou službou BEAUTY FUSION je rozjařující krém Soft Light. Může se vyrobit smícháním Clear s Oxymilk (20 nebo 30 vol.) a přidáním Booster 02 (30 % Clear). Rozjasňuje přirozenou barvu vlasů o maximálně 4 stupně, a obarvené vlasy </a:t>
            </a:r>
            <a:br>
              <a:rPr lang="cs-CZ" sz="2400" dirty="0">
                <a:latin typeface="Century Gothic" pitchFamily="34" charset="0"/>
              </a:rPr>
            </a:br>
            <a:r>
              <a:rPr lang="cs-CZ" sz="2400" dirty="0">
                <a:latin typeface="Century Gothic" pitchFamily="34" charset="0"/>
              </a:rPr>
              <a:t>o 2 stupně.</a:t>
            </a:r>
          </a:p>
          <a:p>
            <a:pPr marL="11306">
              <a:lnSpc>
                <a:spcPct val="118000"/>
              </a:lnSpc>
              <a:spcBef>
                <a:spcPts val="89"/>
              </a:spcBef>
            </a:pPr>
            <a:endParaRPr lang="en-US" sz="2400" dirty="0">
              <a:latin typeface="Century Gothic" pitchFamily="34" charset="0"/>
            </a:endParaRPr>
          </a:p>
          <a:p>
            <a:pPr marL="11306">
              <a:spcBef>
                <a:spcPts val="0"/>
              </a:spcBef>
              <a:spcAft>
                <a:spcPts val="0"/>
              </a:spcAft>
            </a:pPr>
            <a:r>
              <a:rPr lang="cs-CZ" sz="2400" b="1" dirty="0">
                <a:latin typeface="Century Gothic" pitchFamily="34" charset="0"/>
              </a:rPr>
              <a:t>POSTUP</a:t>
            </a:r>
          </a:p>
          <a:p>
            <a:pPr marL="11306">
              <a:spcBef>
                <a:spcPts val="0"/>
              </a:spcBef>
              <a:spcAft>
                <a:spcPts val="0"/>
              </a:spcAft>
            </a:pPr>
            <a:endParaRPr lang="en-US" sz="2400" b="1" dirty="0">
              <a:latin typeface="Century Gothic" pitchFamily="34" charset="0"/>
            </a:endParaRPr>
          </a:p>
          <a:p>
            <a:pPr marL="11306">
              <a:buFontTx/>
              <a:buChar char="•"/>
            </a:pPr>
            <a:r>
              <a:rPr lang="cs-CZ" sz="2400" dirty="0">
                <a:latin typeface="Century Gothic" pitchFamily="34" charset="0"/>
              </a:rPr>
              <a:t>PROVEĎTE DIAGNOZU</a:t>
            </a:r>
          </a:p>
          <a:p>
            <a:pPr marL="11306">
              <a:spcBef>
                <a:spcPts val="423"/>
              </a:spcBef>
              <a:buFontTx/>
              <a:buChar char="•"/>
            </a:pPr>
            <a:r>
              <a:rPr lang="cs-CZ" sz="2400" dirty="0">
                <a:latin typeface="Century Gothic" pitchFamily="34" charset="0"/>
              </a:rPr>
              <a:t>ODMĚŘTE A SMÍCHEJTE V MÍSIČCE 1 ČÁST CLEAR + 2 ČÁSTI OXYMILK</a:t>
            </a:r>
          </a:p>
          <a:p>
            <a:pPr marL="11306">
              <a:spcBef>
                <a:spcPts val="423"/>
              </a:spcBef>
            </a:pPr>
            <a:r>
              <a:rPr lang="cs-CZ" sz="2400" dirty="0">
                <a:latin typeface="Century Gothic" pitchFamily="34" charset="0"/>
              </a:rPr>
              <a:t>(20 NEBO 30 VOL.), NÁSLEDNĚ PŘIDEJTE BOOSTER 02 (30 % CLEAR)</a:t>
            </a:r>
          </a:p>
          <a:p>
            <a:pPr marL="11306">
              <a:spcBef>
                <a:spcPts val="423"/>
              </a:spcBef>
            </a:pPr>
            <a:r>
              <a:rPr lang="cs-CZ" sz="2400" b="1" dirty="0">
                <a:latin typeface="Century Gothic" pitchFamily="34" charset="0"/>
              </a:rPr>
              <a:t>UPOZORNĚNÍ: NIKDY NEPŘESAHUJTE DOPORUČENÝ POMĚR BOOSTERU </a:t>
            </a:r>
            <a:br>
              <a:rPr lang="cs-CZ" sz="2400" b="1" dirty="0">
                <a:latin typeface="Century Gothic" pitchFamily="34" charset="0"/>
              </a:rPr>
            </a:br>
            <a:r>
              <a:rPr lang="cs-CZ" sz="2400" b="1" dirty="0">
                <a:latin typeface="Century Gothic" pitchFamily="34" charset="0"/>
              </a:rPr>
              <a:t>(30 % BARVY)</a:t>
            </a:r>
          </a:p>
          <a:p>
            <a:pPr marL="11306">
              <a:spcBef>
                <a:spcPts val="423"/>
              </a:spcBef>
              <a:buFontTx/>
              <a:buChar char="•"/>
            </a:pPr>
            <a:r>
              <a:rPr lang="cs-CZ" sz="2400" dirty="0">
                <a:latin typeface="Century Gothic" pitchFamily="34" charset="0"/>
              </a:rPr>
              <a:t>APLIKUJTE A VYČKEJTE PO DOBU PŮSOBENÍ (STÁLE KONTROLUJTE ČAS)</a:t>
            </a:r>
          </a:p>
          <a:p>
            <a:pPr marL="11306">
              <a:spcBef>
                <a:spcPts val="423"/>
              </a:spcBef>
              <a:buFontTx/>
              <a:buChar char="•"/>
            </a:pPr>
            <a:r>
              <a:rPr lang="cs-CZ" sz="2400" dirty="0">
                <a:latin typeface="Century Gothic" pitchFamily="34" charset="0"/>
              </a:rPr>
              <a:t>DŮKLADNĚ OPLÁCHNĚTE VODOU AŽ VODA BUDE ZCELA ČIRÁ</a:t>
            </a:r>
          </a:p>
          <a:p>
            <a:pPr marL="11306">
              <a:spcBef>
                <a:spcPts val="423"/>
              </a:spcBef>
              <a:buFontTx/>
              <a:buChar char="•"/>
            </a:pPr>
            <a:r>
              <a:rPr lang="cs-CZ" sz="2400" dirty="0">
                <a:latin typeface="Century Gothic" pitchFamily="34" charset="0"/>
              </a:rPr>
              <a:t>UMÝT VLASY ŠAMPONEM</a:t>
            </a:r>
          </a:p>
          <a:p>
            <a:pPr marL="11306">
              <a:spcBef>
                <a:spcPts val="423"/>
              </a:spcBef>
              <a:buFontTx/>
              <a:buChar char="•"/>
            </a:pPr>
            <a:r>
              <a:rPr lang="cs-CZ" sz="2400" dirty="0">
                <a:latin typeface="Century Gothic" pitchFamily="34" charset="0"/>
              </a:rPr>
              <a:t>APLIKUJTE KONDICIONÉR</a:t>
            </a:r>
          </a:p>
        </p:txBody>
      </p:sp>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6" name="object 4"/>
          <p:cNvSpPr txBox="1">
            <a:spLocks noChangeArrowheads="1"/>
          </p:cNvSpPr>
          <p:nvPr/>
        </p:nvSpPr>
        <p:spPr bwMode="auto">
          <a:xfrm>
            <a:off x="594765" y="1289154"/>
            <a:ext cx="11924623" cy="1332291"/>
          </a:xfrm>
          <a:prstGeom prst="rect">
            <a:avLst/>
          </a:prstGeom>
          <a:noFill/>
          <a:ln w="9525">
            <a:noFill/>
            <a:miter lim="800000"/>
            <a:headEnd/>
            <a:tailEnd/>
          </a:ln>
        </p:spPr>
        <p:txBody>
          <a:bodyPr lIns="0" tIns="11306" rIns="0" bIns="0">
            <a:spAutoFit/>
          </a:bodyPr>
          <a:lstStyle/>
          <a:p>
            <a:pPr marL="11306">
              <a:spcBef>
                <a:spcPts val="0"/>
              </a:spcBef>
            </a:pPr>
            <a:endParaRPr lang="en-US" sz="500" b="1" dirty="0">
              <a:latin typeface="Century Gothic" pitchFamily="34" charset="0"/>
            </a:endParaRPr>
          </a:p>
          <a:p>
            <a:pPr marL="11306">
              <a:spcBef>
                <a:spcPts val="0"/>
              </a:spcBef>
            </a:pPr>
            <a:r>
              <a:rPr lang="cs-CZ" sz="2800" b="1">
                <a:latin typeface="Century Gothic" pitchFamily="34" charset="0"/>
              </a:rPr>
              <a:t>Speciální služby Full</a:t>
            </a:r>
          </a:p>
          <a:p>
            <a:pPr marL="11306">
              <a:spcBef>
                <a:spcPts val="0"/>
              </a:spcBef>
            </a:pPr>
            <a:endParaRPr lang="en-US" sz="2800" b="1" dirty="0">
              <a:latin typeface="Century Gothic" pitchFamily="34" charset="0"/>
            </a:endParaRPr>
          </a:p>
          <a:p>
            <a:pPr marL="11306">
              <a:spcBef>
                <a:spcPts val="89"/>
              </a:spcBef>
            </a:pPr>
            <a:r>
              <a:rPr lang="cs-CZ" sz="2400" b="1">
                <a:latin typeface="Century Gothic" pitchFamily="34" charset="0"/>
              </a:rPr>
              <a:t>PŘÍKLAD SOFT LIGHT</a:t>
            </a:r>
          </a:p>
        </p:txBody>
      </p:sp>
      <p:sp>
        <p:nvSpPr>
          <p:cNvPr id="7" name="object 7"/>
          <p:cNvSpPr>
            <a:spLocks noChangeArrowheads="1"/>
          </p:cNvSpPr>
          <p:nvPr/>
        </p:nvSpPr>
        <p:spPr bwMode="auto">
          <a:xfrm>
            <a:off x="5030158" y="3087351"/>
            <a:ext cx="1024168" cy="3359710"/>
          </a:xfrm>
          <a:prstGeom prst="rect">
            <a:avLst/>
          </a:prstGeom>
          <a:blipFill dpi="0" rotWithShape="1">
            <a:blip r:embed="rId4"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8" name="object 8"/>
          <p:cNvSpPr txBox="1">
            <a:spLocks noChangeArrowheads="1"/>
          </p:cNvSpPr>
          <p:nvPr/>
        </p:nvSpPr>
        <p:spPr bwMode="auto">
          <a:xfrm>
            <a:off x="4216384" y="6576987"/>
            <a:ext cx="2742886" cy="371515"/>
          </a:xfrm>
          <a:prstGeom prst="rect">
            <a:avLst/>
          </a:prstGeom>
          <a:noFill/>
          <a:ln w="9525">
            <a:noFill/>
            <a:miter lim="800000"/>
            <a:headEnd/>
            <a:tailEnd/>
          </a:ln>
        </p:spPr>
        <p:txBody>
          <a:bodyPr wrap="square" lIns="0" tIns="11306" rIns="0" bIns="0">
            <a:spAutoFit/>
          </a:bodyPr>
          <a:lstStyle/>
          <a:p>
            <a:pPr marL="11306">
              <a:lnSpc>
                <a:spcPct val="130000"/>
              </a:lnSpc>
              <a:spcBef>
                <a:spcPts val="89"/>
              </a:spcBef>
            </a:pPr>
            <a:r>
              <a:rPr lang="cs-CZ">
                <a:latin typeface="Century Gothic" pitchFamily="34" charset="0"/>
              </a:rPr>
              <a:t>OXYMILK 30 VOL. 20 g</a:t>
            </a:r>
          </a:p>
        </p:txBody>
      </p:sp>
      <p:sp>
        <p:nvSpPr>
          <p:cNvPr id="10" name="object 12"/>
          <p:cNvSpPr txBox="1">
            <a:spLocks noChangeArrowheads="1"/>
          </p:cNvSpPr>
          <p:nvPr/>
        </p:nvSpPr>
        <p:spPr bwMode="auto">
          <a:xfrm>
            <a:off x="8528294" y="6591312"/>
            <a:ext cx="3974898" cy="685044"/>
          </a:xfrm>
          <a:prstGeom prst="rect">
            <a:avLst/>
          </a:prstGeom>
          <a:noFill/>
          <a:ln w="9525">
            <a:noFill/>
            <a:miter lim="800000"/>
            <a:headEnd/>
            <a:tailEnd/>
          </a:ln>
        </p:spPr>
        <p:txBody>
          <a:bodyPr wrap="square" lIns="0" tIns="47483" rIns="0" bIns="0">
            <a:spAutoFit/>
          </a:bodyPr>
          <a:lstStyle/>
          <a:p>
            <a:pPr marL="172409">
              <a:spcBef>
                <a:spcPts val="378"/>
              </a:spcBef>
            </a:pPr>
            <a:r>
              <a:rPr lang="cs-CZ">
                <a:latin typeface="Century Gothic" pitchFamily="34" charset="0"/>
              </a:rPr>
              <a:t>BOOSTER 02 *</a:t>
            </a:r>
          </a:p>
          <a:p>
            <a:pPr marL="172409">
              <a:lnSpc>
                <a:spcPct val="130000"/>
              </a:lnSpc>
            </a:pPr>
            <a:r>
              <a:rPr lang="cs-CZ">
                <a:latin typeface="Century Gothic" pitchFamily="34" charset="0"/>
              </a:rPr>
              <a:t>3 g (30% barvy)</a:t>
            </a:r>
          </a:p>
        </p:txBody>
      </p:sp>
      <p:sp>
        <p:nvSpPr>
          <p:cNvPr id="11" name="object 13"/>
          <p:cNvSpPr>
            <a:spLocks noChangeArrowheads="1"/>
          </p:cNvSpPr>
          <p:nvPr/>
        </p:nvSpPr>
        <p:spPr bwMode="auto">
          <a:xfrm>
            <a:off x="9254851" y="3382170"/>
            <a:ext cx="1472242" cy="2770072"/>
          </a:xfrm>
          <a:prstGeom prst="rect">
            <a:avLst/>
          </a:prstGeom>
          <a:blipFill dpi="0" rotWithShape="1">
            <a:blip r:embed="rId5"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12" name="object 18"/>
          <p:cNvSpPr>
            <a:spLocks noChangeArrowheads="1"/>
          </p:cNvSpPr>
          <p:nvPr/>
        </p:nvSpPr>
        <p:spPr bwMode="auto">
          <a:xfrm>
            <a:off x="2341717" y="4561448"/>
            <a:ext cx="704116" cy="1712101"/>
          </a:xfrm>
          <a:prstGeom prst="rect">
            <a:avLst/>
          </a:prstGeom>
          <a:blipFill dpi="0" rotWithShape="1">
            <a:blip r:embed="rId6" cstate="print"/>
            <a:srcRect/>
            <a:stretch>
              <a:fillRect/>
            </a:stretch>
          </a:blipFill>
          <a:ln w="9525">
            <a:noFill/>
            <a:miter lim="800000"/>
            <a:headEnd/>
            <a:tailEnd/>
          </a:ln>
        </p:spPr>
        <p:txBody>
          <a:bodyPr lIns="0" tIns="0" rIns="0" bIns="0"/>
          <a:lstStyle/>
          <a:p>
            <a:endParaRPr lang="it-IT">
              <a:latin typeface="Calibri" pitchFamily="34" charset="0"/>
            </a:endParaRPr>
          </a:p>
        </p:txBody>
      </p:sp>
      <p:sp>
        <p:nvSpPr>
          <p:cNvPr id="13" name="object 19"/>
          <p:cNvSpPr txBox="1"/>
          <p:nvPr/>
        </p:nvSpPr>
        <p:spPr>
          <a:xfrm>
            <a:off x="1858930" y="6625181"/>
            <a:ext cx="1510462" cy="288415"/>
          </a:xfrm>
          <a:prstGeom prst="rect">
            <a:avLst/>
          </a:prstGeom>
        </p:spPr>
        <p:txBody>
          <a:bodyPr wrap="square" lIns="0" tIns="11306" rIns="0" bIns="0">
            <a:spAutoFit/>
          </a:bodyPr>
          <a:lstStyle/>
          <a:p>
            <a:pPr marL="11306" fontAlgn="auto">
              <a:spcBef>
                <a:spcPts val="766"/>
              </a:spcBef>
              <a:spcAft>
                <a:spcPts val="0"/>
              </a:spcAft>
              <a:defRPr/>
            </a:pPr>
            <a:r>
              <a:rPr lang="cs-CZ">
                <a:latin typeface="Century Gothic" pitchFamily="34" charset="0"/>
                <a:cs typeface="Gotham Book"/>
              </a:rPr>
              <a:t>CLEAR 10 g</a:t>
            </a:r>
          </a:p>
        </p:txBody>
      </p:sp>
      <p:sp>
        <p:nvSpPr>
          <p:cNvPr id="16" name="object 42"/>
          <p:cNvSpPr txBox="1"/>
          <p:nvPr/>
        </p:nvSpPr>
        <p:spPr>
          <a:xfrm>
            <a:off x="3877969" y="5151085"/>
            <a:ext cx="156026" cy="503859"/>
          </a:xfrm>
          <a:prstGeom prst="rect">
            <a:avLst/>
          </a:prstGeom>
        </p:spPr>
        <p:txBody>
          <a:bodyPr lIns="0" tIns="11306" rIns="0" bIns="0">
            <a:spAutoFit/>
          </a:bodyPr>
          <a:lstStyle/>
          <a:p>
            <a:pPr marL="11306" fontAlgn="auto">
              <a:spcBef>
                <a:spcPts val="89"/>
              </a:spcBef>
              <a:spcAft>
                <a:spcPts val="0"/>
              </a:spcAft>
              <a:defRPr/>
            </a:pPr>
            <a:r>
              <a:rPr lang="cs-CZ" sz="3200">
                <a:latin typeface="Corbel" pitchFamily="34" charset="0"/>
                <a:cs typeface="Calibri"/>
              </a:rPr>
              <a:t>+</a:t>
            </a:r>
          </a:p>
        </p:txBody>
      </p:sp>
      <p:sp>
        <p:nvSpPr>
          <p:cNvPr id="17" name="Rettangolo 16"/>
          <p:cNvSpPr/>
          <p:nvPr/>
        </p:nvSpPr>
        <p:spPr>
          <a:xfrm>
            <a:off x="787360" y="7977151"/>
            <a:ext cx="11403672" cy="400110"/>
          </a:xfrm>
          <a:prstGeom prst="rect">
            <a:avLst/>
          </a:prstGeom>
        </p:spPr>
        <p:txBody>
          <a:bodyPr wrap="square">
            <a:spAutoFit/>
          </a:bodyPr>
          <a:lstStyle/>
          <a:p>
            <a:r>
              <a:rPr lang="cs-CZ" sz="2000" dirty="0">
                <a:latin typeface="Century Gothic" pitchFamily="34" charset="0"/>
                <a:cs typeface="Gotham Book"/>
              </a:rPr>
              <a:t>*SMÍCHEJTE BARVU + OXIDANT, NÁSLEDNĚ PŘIDEJTE OXYMILK A PEČLIVĚ PROMÍCHEJTE</a:t>
            </a:r>
          </a:p>
        </p:txBody>
      </p:sp>
      <p:sp>
        <p:nvSpPr>
          <p:cNvPr id="19" name="Freccia a destra 18"/>
          <p:cNvSpPr/>
          <p:nvPr/>
        </p:nvSpPr>
        <p:spPr>
          <a:xfrm>
            <a:off x="7359656" y="5091114"/>
            <a:ext cx="785818" cy="642942"/>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6" name="object 4"/>
          <p:cNvSpPr txBox="1">
            <a:spLocks noChangeArrowheads="1"/>
          </p:cNvSpPr>
          <p:nvPr/>
        </p:nvSpPr>
        <p:spPr bwMode="auto">
          <a:xfrm>
            <a:off x="594765" y="1289154"/>
            <a:ext cx="11924623" cy="6361296"/>
          </a:xfrm>
          <a:prstGeom prst="rect">
            <a:avLst/>
          </a:prstGeom>
          <a:noFill/>
          <a:ln w="9525">
            <a:noFill/>
            <a:miter lim="800000"/>
            <a:headEnd/>
            <a:tailEnd/>
          </a:ln>
        </p:spPr>
        <p:txBody>
          <a:bodyPr lIns="0" tIns="11306" rIns="0" bIns="0">
            <a:spAutoFit/>
          </a:bodyPr>
          <a:lstStyle/>
          <a:p>
            <a:pPr marL="11306">
              <a:spcBef>
                <a:spcPts val="0"/>
              </a:spcBef>
            </a:pPr>
            <a:endParaRPr lang="en-US" sz="500" b="1" dirty="0">
              <a:latin typeface="Century Gothic" pitchFamily="34" charset="0"/>
            </a:endParaRPr>
          </a:p>
          <a:p>
            <a:pPr marL="11306">
              <a:spcBef>
                <a:spcPts val="0"/>
              </a:spcBef>
            </a:pPr>
            <a:r>
              <a:rPr lang="cs-CZ" sz="2800" b="1">
                <a:latin typeface="Century Gothic" pitchFamily="34" charset="0"/>
              </a:rPr>
              <a:t>Speciální služby Full</a:t>
            </a:r>
          </a:p>
          <a:p>
            <a:pPr marL="11306">
              <a:spcBef>
                <a:spcPts val="0"/>
              </a:spcBef>
            </a:pPr>
            <a:endParaRPr lang="en-US" sz="2800" b="1" dirty="0">
              <a:latin typeface="Century Gothic" pitchFamily="34" charset="0"/>
            </a:endParaRPr>
          </a:p>
          <a:p>
            <a:pPr marL="11306">
              <a:spcBef>
                <a:spcPts val="89"/>
              </a:spcBef>
            </a:pPr>
            <a:r>
              <a:rPr lang="cs-CZ" sz="2400" b="1">
                <a:latin typeface="Century Gothic" pitchFamily="34" charset="0"/>
              </a:rPr>
              <a:t>SLUŽBA SOFT LIGHT + TÓNOVÁNÍ BARVOU GLOSS</a:t>
            </a:r>
          </a:p>
          <a:p>
            <a:pPr marL="11306">
              <a:lnSpc>
                <a:spcPct val="118000"/>
              </a:lnSpc>
              <a:spcBef>
                <a:spcPts val="89"/>
              </a:spcBef>
            </a:pPr>
            <a:r>
              <a:rPr lang="cs-CZ" sz="2400">
                <a:latin typeface="Century Gothic" pitchFamily="34" charset="0"/>
              </a:rPr>
              <a:t>Použití Gloss ve spojení se Soft Light je perfektním řešením, protože umožňuje postupné rozjasnění vlasů, a následné jejích tónování jemnou barvou.</a:t>
            </a:r>
          </a:p>
          <a:p>
            <a:pPr marL="11306">
              <a:lnSpc>
                <a:spcPct val="118000"/>
              </a:lnSpc>
              <a:spcBef>
                <a:spcPts val="89"/>
              </a:spcBef>
            </a:pPr>
            <a:endParaRPr lang="en-US" sz="2400" dirty="0">
              <a:latin typeface="Century Gothic" pitchFamily="34" charset="0"/>
            </a:endParaRPr>
          </a:p>
          <a:p>
            <a:pPr marL="11306">
              <a:spcBef>
                <a:spcPts val="0"/>
              </a:spcBef>
              <a:spcAft>
                <a:spcPts val="0"/>
              </a:spcAft>
            </a:pPr>
            <a:r>
              <a:rPr lang="cs-CZ" sz="2400" b="1">
                <a:latin typeface="Century Gothic" pitchFamily="34" charset="0"/>
              </a:rPr>
              <a:t>POSTUP</a:t>
            </a:r>
          </a:p>
          <a:p>
            <a:pPr marL="11306">
              <a:spcBef>
                <a:spcPts val="0"/>
              </a:spcBef>
              <a:spcAft>
                <a:spcPts val="0"/>
              </a:spcAft>
            </a:pPr>
            <a:endParaRPr lang="en-US" sz="2400" b="1" dirty="0">
              <a:latin typeface="Century Gothic" pitchFamily="34" charset="0"/>
            </a:endParaRPr>
          </a:p>
          <a:p>
            <a:pPr marL="11306" fontAlgn="auto">
              <a:spcBef>
                <a:spcPts val="516"/>
              </a:spcBef>
              <a:spcAft>
                <a:spcPts val="0"/>
              </a:spcAft>
              <a:defRPr/>
            </a:pPr>
            <a:r>
              <a:rPr lang="cs-CZ" sz="2400">
                <a:latin typeface="Century Gothic" pitchFamily="34" charset="0"/>
                <a:cs typeface="Gotham Book"/>
              </a:rPr>
              <a:t>PO UKONČENÍ SLUŽBY BEAUTY FUSION SOFT LIGHT:</a:t>
            </a:r>
          </a:p>
          <a:p>
            <a:pPr marL="158278" indent="-146972" fontAlgn="auto">
              <a:spcBef>
                <a:spcPts val="427"/>
              </a:spcBef>
              <a:spcAft>
                <a:spcPts val="0"/>
              </a:spcAft>
              <a:buFontTx/>
              <a:buChar char="•"/>
              <a:tabLst>
                <a:tab pos="158843" algn="l"/>
              </a:tabLst>
              <a:defRPr/>
            </a:pPr>
            <a:r>
              <a:rPr lang="cs-CZ" sz="2400">
                <a:latin typeface="Century Gothic" pitchFamily="34" charset="0"/>
                <a:cs typeface="Gotham Book"/>
              </a:rPr>
              <a:t>UMÝT VLASY ŠAMPONEM</a:t>
            </a:r>
          </a:p>
          <a:p>
            <a:pPr marL="158278" indent="-146972" fontAlgn="auto">
              <a:spcBef>
                <a:spcPts val="423"/>
              </a:spcBef>
              <a:spcAft>
                <a:spcPts val="0"/>
              </a:spcAft>
              <a:buFontTx/>
              <a:buChar char="•"/>
              <a:tabLst>
                <a:tab pos="158843" algn="l"/>
              </a:tabLst>
              <a:defRPr/>
            </a:pPr>
            <a:r>
              <a:rPr lang="cs-CZ" sz="2400">
                <a:latin typeface="Century Gothic" pitchFamily="34" charset="0"/>
                <a:cs typeface="Gotham Book"/>
              </a:rPr>
              <a:t>ODTLAČTE VLASY DO RUČNÍKU</a:t>
            </a:r>
          </a:p>
          <a:p>
            <a:pPr marL="158278" indent="-146972" fontAlgn="auto">
              <a:spcBef>
                <a:spcPts val="427"/>
              </a:spcBef>
              <a:spcAft>
                <a:spcPts val="0"/>
              </a:spcAft>
              <a:buFontTx/>
              <a:buChar char="•"/>
              <a:tabLst>
                <a:tab pos="158843" algn="l"/>
              </a:tabLst>
              <a:defRPr/>
            </a:pPr>
            <a:r>
              <a:rPr lang="cs-CZ" sz="2400">
                <a:latin typeface="Century Gothic" pitchFamily="34" charset="0"/>
                <a:cs typeface="Gotham Book"/>
              </a:rPr>
              <a:t>PŘIPRAVTE SMĚS GLOSS V ŠEJKRU, PRO TÓNOVÁNÍ BARVY</a:t>
            </a:r>
          </a:p>
          <a:p>
            <a:pPr marL="158278" indent="-146972" fontAlgn="auto">
              <a:spcBef>
                <a:spcPts val="427"/>
              </a:spcBef>
              <a:spcAft>
                <a:spcPts val="0"/>
              </a:spcAft>
              <a:buFontTx/>
              <a:buChar char="•"/>
              <a:tabLst>
                <a:tab pos="158843" algn="l"/>
              </a:tabLst>
              <a:defRPr/>
            </a:pPr>
            <a:r>
              <a:rPr lang="cs-CZ" sz="2400">
                <a:latin typeface="Century Gothic" pitchFamily="34" charset="0"/>
                <a:cs typeface="Gotham Book"/>
              </a:rPr>
              <a:t>APLIKUJTE A VYČKEJTE PO DOBU PŮSOBENÍ (20 MINUT)</a:t>
            </a:r>
          </a:p>
          <a:p>
            <a:pPr marL="158278" indent="-146972" fontAlgn="auto">
              <a:spcBef>
                <a:spcPts val="427"/>
              </a:spcBef>
              <a:spcAft>
                <a:spcPts val="0"/>
              </a:spcAft>
              <a:buFontTx/>
              <a:buChar char="•"/>
              <a:tabLst>
                <a:tab pos="158843" algn="l"/>
              </a:tabLst>
              <a:defRPr/>
            </a:pPr>
            <a:r>
              <a:rPr lang="cs-CZ" sz="2400">
                <a:latin typeface="Century Gothic" pitchFamily="34" charset="0"/>
                <a:cs typeface="Gotham Book"/>
              </a:rPr>
              <a:t>DŮKLADNĚ OPLÁCHNĚTE, AŽ VODA BUDE ZCELA ČIRÁ</a:t>
            </a:r>
          </a:p>
          <a:p>
            <a:pPr marL="158278" indent="-146972" fontAlgn="auto">
              <a:spcBef>
                <a:spcPts val="427"/>
              </a:spcBef>
              <a:spcAft>
                <a:spcPts val="0"/>
              </a:spcAft>
              <a:buFontTx/>
              <a:buChar char="•"/>
              <a:tabLst>
                <a:tab pos="158843" algn="l"/>
              </a:tabLst>
              <a:defRPr/>
            </a:pPr>
            <a:r>
              <a:rPr lang="cs-CZ" sz="2400">
                <a:latin typeface="Century Gothic" pitchFamily="34" charset="0"/>
                <a:cs typeface="Gotham Book"/>
              </a:rPr>
              <a:t>APLIKUJTE KONDICIONÉR</a:t>
            </a:r>
          </a:p>
        </p:txBody>
      </p:sp>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6" name="object 4"/>
          <p:cNvSpPr txBox="1">
            <a:spLocks noChangeArrowheads="1"/>
          </p:cNvSpPr>
          <p:nvPr/>
        </p:nvSpPr>
        <p:spPr bwMode="auto">
          <a:xfrm>
            <a:off x="594765" y="1289154"/>
            <a:ext cx="11924623" cy="7044111"/>
          </a:xfrm>
          <a:prstGeom prst="rect">
            <a:avLst/>
          </a:prstGeom>
          <a:noFill/>
          <a:ln w="9525">
            <a:noFill/>
            <a:miter lim="800000"/>
            <a:headEnd/>
            <a:tailEnd/>
          </a:ln>
        </p:spPr>
        <p:txBody>
          <a:bodyPr lIns="0" tIns="11306" rIns="0" bIns="0">
            <a:spAutoFit/>
          </a:bodyPr>
          <a:lstStyle/>
          <a:p>
            <a:pPr marL="11306">
              <a:spcBef>
                <a:spcPts val="0"/>
              </a:spcBef>
            </a:pPr>
            <a:endParaRPr lang="en-US" sz="500" b="1" dirty="0">
              <a:latin typeface="Century Gothic" pitchFamily="34" charset="0"/>
            </a:endParaRPr>
          </a:p>
          <a:p>
            <a:pPr marL="11306">
              <a:spcBef>
                <a:spcPts val="0"/>
              </a:spcBef>
            </a:pPr>
            <a:r>
              <a:rPr lang="cs-CZ" sz="2800" b="1">
                <a:latin typeface="Century Gothic" pitchFamily="34" charset="0"/>
              </a:rPr>
              <a:t>Speciální odstíny: 9V, 9B,  7NVG, 6WG, 5M</a:t>
            </a:r>
          </a:p>
          <a:p>
            <a:pPr marL="11306">
              <a:spcBef>
                <a:spcPts val="0"/>
              </a:spcBef>
            </a:pPr>
            <a:endParaRPr lang="en-US" sz="2800" b="1" dirty="0">
              <a:latin typeface="Century Gothic" pitchFamily="34" charset="0"/>
            </a:endParaRPr>
          </a:p>
          <a:p>
            <a:pPr marL="11306">
              <a:spcBef>
                <a:spcPts val="0"/>
              </a:spcBef>
            </a:pPr>
            <a:r>
              <a:rPr lang="cs-CZ" sz="2400">
                <a:latin typeface="Century Gothic" pitchFamily="34" charset="0"/>
              </a:rPr>
              <a:t>Během výzkumu nekonečných možnosti použití systému BEAUTY FUSION, naše laboratoře vyvinuly odstíny se silnými technickými vlastnostmi. Díky tímto speciálním odstínům a níže uvedenému průvodci bude každý odborník na barvení vlasů schopen přizpůsobit barvu dle vlastního mínění nebo na základě potřeby neutralizace, tónovaní a repigmentace.</a:t>
            </a:r>
          </a:p>
          <a:p>
            <a:pPr marL="11306">
              <a:spcBef>
                <a:spcPts val="0"/>
              </a:spcBef>
              <a:spcAft>
                <a:spcPts val="0"/>
              </a:spcAft>
            </a:pPr>
            <a:endParaRPr lang="en-US" sz="2400" dirty="0">
              <a:latin typeface="Century Gothic" pitchFamily="34" charset="0"/>
            </a:endParaRPr>
          </a:p>
          <a:p>
            <a:pPr marL="11306">
              <a:spcBef>
                <a:spcPts val="0"/>
              </a:spcBef>
              <a:spcAft>
                <a:spcPts val="0"/>
              </a:spcAft>
            </a:pPr>
            <a:endParaRPr lang="en-US" sz="2800" b="1" dirty="0">
              <a:latin typeface="Century Gothic" pitchFamily="34" charset="0"/>
            </a:endParaRPr>
          </a:p>
          <a:p>
            <a:pPr marL="11306">
              <a:spcBef>
                <a:spcPts val="0"/>
              </a:spcBef>
              <a:spcAft>
                <a:spcPts val="0"/>
              </a:spcAft>
            </a:pPr>
            <a:r>
              <a:rPr lang="cs-CZ" sz="2800" b="1">
                <a:latin typeface="Century Gothic" pitchFamily="34" charset="0"/>
              </a:rPr>
              <a:t>9V – 9.22</a:t>
            </a:r>
          </a:p>
          <a:p>
            <a:pPr marL="11306">
              <a:spcBef>
                <a:spcPts val="0"/>
              </a:spcBef>
              <a:spcAft>
                <a:spcPts val="0"/>
              </a:spcAft>
            </a:pPr>
            <a:endParaRPr lang="en-US" sz="2800" b="1" dirty="0">
              <a:latin typeface="Century Gothic" pitchFamily="34" charset="0"/>
            </a:endParaRPr>
          </a:p>
          <a:p>
            <a:pPr marL="11306" algn="just"/>
            <a:r>
              <a:rPr lang="cs-CZ" sz="2400">
                <a:latin typeface="Corbel" pitchFamily="34" charset="0"/>
              </a:rPr>
              <a:t>Tento odstín byl kalibrován pro rovnoměrné a rychlé nivelizování žlutého lesku. Díky technologie pigmentů BEAUTY FUSION jsme vyvinuli barvu s oxidujícími pigmenty (nepřímými).</a:t>
            </a:r>
          </a:p>
          <a:p>
            <a:pPr marL="11306"/>
            <a:r>
              <a:rPr lang="cs-CZ" sz="2400">
                <a:latin typeface="Corbel" pitchFamily="34" charset="0"/>
              </a:rPr>
              <a:t>Jako Demi Plus nebo Full – maximální depozit – fialový pigment je odolný a lze ho použit v podobě modního odstínu (poměrně blízký šeříku), nebo pro rovnováhu světlých odstínů blond (použití v malém množství a dle vlastního mínění). Pro lepší kontrolu v případě příliš jasných vlasů doporučujeme míchat s přípravkem Clear.</a:t>
            </a:r>
          </a:p>
          <a:p>
            <a:pPr marL="11306">
              <a:spcBef>
                <a:spcPts val="12"/>
              </a:spcBef>
            </a:pPr>
            <a:endParaRPr lang="en-US" sz="2400" dirty="0">
              <a:latin typeface="Times New Roman" pitchFamily="18" charset="0"/>
              <a:cs typeface="Times New Roman" pitchFamily="18" charset="0"/>
            </a:endParaRPr>
          </a:p>
        </p:txBody>
      </p:sp>
    </p:spTree>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6" name="object 4"/>
          <p:cNvSpPr txBox="1">
            <a:spLocks noChangeArrowheads="1"/>
          </p:cNvSpPr>
          <p:nvPr/>
        </p:nvSpPr>
        <p:spPr bwMode="auto">
          <a:xfrm>
            <a:off x="594765" y="1289154"/>
            <a:ext cx="11924623" cy="6921000"/>
          </a:xfrm>
          <a:prstGeom prst="rect">
            <a:avLst/>
          </a:prstGeom>
          <a:noFill/>
          <a:ln w="9525">
            <a:noFill/>
            <a:miter lim="800000"/>
            <a:headEnd/>
            <a:tailEnd/>
          </a:ln>
        </p:spPr>
        <p:txBody>
          <a:bodyPr lIns="0" tIns="11306" rIns="0" bIns="0">
            <a:spAutoFit/>
          </a:bodyPr>
          <a:lstStyle/>
          <a:p>
            <a:pPr marL="11306">
              <a:spcBef>
                <a:spcPts val="0"/>
              </a:spcBef>
            </a:pPr>
            <a:endParaRPr lang="en-US" sz="500" b="1" dirty="0">
              <a:latin typeface="Century Gothic" pitchFamily="34" charset="0"/>
            </a:endParaRPr>
          </a:p>
          <a:p>
            <a:pPr marL="11306">
              <a:spcBef>
                <a:spcPts val="0"/>
              </a:spcBef>
            </a:pPr>
            <a:r>
              <a:rPr lang="cs-CZ" sz="2800" b="1" dirty="0">
                <a:latin typeface="Century Gothic" pitchFamily="34" charset="0"/>
              </a:rPr>
              <a:t>9B – 9.11</a:t>
            </a:r>
          </a:p>
          <a:p>
            <a:pPr marL="11306">
              <a:spcBef>
                <a:spcPts val="0"/>
              </a:spcBef>
            </a:pPr>
            <a:endParaRPr lang="en-US" sz="2400" b="1" dirty="0">
              <a:latin typeface="Century Gothic" pitchFamily="34" charset="0"/>
            </a:endParaRPr>
          </a:p>
          <a:p>
            <a:pPr marL="11306"/>
            <a:r>
              <a:rPr lang="cs-CZ" sz="2400" dirty="0">
                <a:latin typeface="Century Gothic" pitchFamily="34" charset="0"/>
              </a:rPr>
              <a:t>Tento odstín byl kalibrován pro nejrychlejší nivelizací oranžového lesku nebo neutralizace popelem. Díky technologie pigmentů BEAUTY FUSION jsme vyvinuli barvu s oxidujícími pigmenty (nepřímými). Jako Demi Plus nebo Full – maximální depozit – modrý pigment je odolný a lze ho použit v podobě modního odstínu (poměrně blízký modrému), nebo pro rovnováhu středních odstínů blond </a:t>
            </a:r>
            <a:br>
              <a:rPr lang="cs-CZ" sz="2400" dirty="0">
                <a:latin typeface="Century Gothic" pitchFamily="34" charset="0"/>
              </a:rPr>
            </a:br>
            <a:r>
              <a:rPr lang="cs-CZ" sz="2400" dirty="0">
                <a:latin typeface="Century Gothic" pitchFamily="34" charset="0"/>
              </a:rPr>
              <a:t>(použití v malém množství a dle vlastního mínění). Pro lepší kontrolu v případě příliš jasných vlasů doporučujeme míchat s přípravkem Clear.</a:t>
            </a:r>
          </a:p>
          <a:p>
            <a:pPr marL="11306">
              <a:spcBef>
                <a:spcPts val="0"/>
              </a:spcBef>
              <a:spcAft>
                <a:spcPts val="0"/>
              </a:spcAft>
            </a:pPr>
            <a:endParaRPr lang="en-US" sz="2400" dirty="0">
              <a:latin typeface="Century Gothic" pitchFamily="34" charset="0"/>
            </a:endParaRPr>
          </a:p>
          <a:p>
            <a:pPr marL="11306">
              <a:spcBef>
                <a:spcPts val="0"/>
              </a:spcBef>
              <a:spcAft>
                <a:spcPts val="0"/>
              </a:spcAft>
            </a:pPr>
            <a:r>
              <a:rPr lang="cs-CZ" sz="2800" b="1" dirty="0">
                <a:latin typeface="Century Gothic" pitchFamily="34" charset="0"/>
                <a:cs typeface="Calibri"/>
              </a:rPr>
              <a:t>7NVG – 7.23</a:t>
            </a:r>
          </a:p>
          <a:p>
            <a:pPr marL="11306">
              <a:spcBef>
                <a:spcPts val="0"/>
              </a:spcBef>
              <a:spcAft>
                <a:spcPts val="0"/>
              </a:spcAft>
            </a:pPr>
            <a:endParaRPr lang="en-US" sz="2800" b="1" dirty="0">
              <a:latin typeface="Century Gothic" pitchFamily="34" charset="0"/>
            </a:endParaRPr>
          </a:p>
          <a:p>
            <a:pPr marL="11306">
              <a:spcBef>
                <a:spcPts val="0"/>
              </a:spcBef>
            </a:pPr>
            <a:r>
              <a:rPr lang="cs-CZ" sz="2400" dirty="0">
                <a:latin typeface="Century Gothic" pitchFamily="34" charset="0"/>
              </a:rPr>
              <a:t>Tento odstín má dvě různé povahy: první je Gloss, druhá je Demi Plus resp. Full. </a:t>
            </a:r>
            <a:br>
              <a:rPr lang="cs-CZ" sz="2400" dirty="0">
                <a:latin typeface="Century Gothic" pitchFamily="34" charset="0"/>
              </a:rPr>
            </a:br>
            <a:r>
              <a:rPr lang="cs-CZ" sz="2400" dirty="0">
                <a:latin typeface="Century Gothic" pitchFamily="34" charset="0"/>
              </a:rPr>
              <a:t>Ty poslední přidávají odstínu jemně zářivý odlesk, poměrně blízký úrovně 9.</a:t>
            </a:r>
          </a:p>
          <a:p>
            <a:pPr marL="11306">
              <a:spcBef>
                <a:spcPts val="0"/>
              </a:spcBef>
            </a:pPr>
            <a:r>
              <a:rPr lang="cs-CZ" sz="2400" dirty="0">
                <a:latin typeface="Century Gothic" pitchFamily="34" charset="0"/>
              </a:rPr>
              <a:t>Byl tvořen takovým způsobem, aby přidal BEAUTY FUSION Perlového charakteru. Navzdory tomu, že je blízký tradičnímu 9NV, který odborník na barvení vlasů najde na vzorníku, má tato barva odstín Duhové Perly, v souladu s moderní vkusem vytváří „průhledný” blond – velmi elegantní a výjimečný.</a:t>
            </a:r>
          </a:p>
        </p:txBody>
      </p:sp>
    </p:spTree>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sp>
        <p:nvSpPr>
          <p:cNvPr id="6" name="object 4"/>
          <p:cNvSpPr txBox="1">
            <a:spLocks noChangeArrowheads="1"/>
          </p:cNvSpPr>
          <p:nvPr/>
        </p:nvSpPr>
        <p:spPr bwMode="auto">
          <a:xfrm>
            <a:off x="594765" y="1289154"/>
            <a:ext cx="11924623" cy="6243892"/>
          </a:xfrm>
          <a:prstGeom prst="rect">
            <a:avLst/>
          </a:prstGeom>
          <a:noFill/>
          <a:ln w="9525">
            <a:noFill/>
            <a:miter lim="800000"/>
            <a:headEnd/>
            <a:tailEnd/>
          </a:ln>
        </p:spPr>
        <p:txBody>
          <a:bodyPr lIns="0" tIns="11306" rIns="0" bIns="0">
            <a:spAutoFit/>
          </a:bodyPr>
          <a:lstStyle/>
          <a:p>
            <a:pPr marL="11306">
              <a:spcBef>
                <a:spcPts val="0"/>
              </a:spcBef>
            </a:pPr>
            <a:endParaRPr lang="en-US" sz="500" b="1" dirty="0">
              <a:latin typeface="Century Gothic" pitchFamily="34" charset="0"/>
            </a:endParaRPr>
          </a:p>
          <a:p>
            <a:pPr marL="11306">
              <a:spcBef>
                <a:spcPts val="0"/>
              </a:spcBef>
            </a:pPr>
            <a:r>
              <a:rPr lang="cs-CZ" sz="2800" b="1">
                <a:latin typeface="Century Gothic" pitchFamily="34" charset="0"/>
              </a:rPr>
              <a:t>6WG – 6.34</a:t>
            </a:r>
          </a:p>
          <a:p>
            <a:pPr marL="11306">
              <a:spcBef>
                <a:spcPts val="0"/>
              </a:spcBef>
            </a:pPr>
            <a:endParaRPr lang="en-US" sz="2400" b="1" dirty="0">
              <a:latin typeface="Century Gothic" pitchFamily="34" charset="0"/>
            </a:endParaRPr>
          </a:p>
          <a:p>
            <a:pPr marL="11306">
              <a:spcBef>
                <a:spcPts val="0"/>
              </a:spcBef>
            </a:pPr>
            <a:r>
              <a:rPr lang="cs-CZ" sz="2400">
                <a:latin typeface="Century Gothic" pitchFamily="34" charset="0"/>
              </a:rPr>
              <a:t>Toto je jediný odstín ve své řadě. Jako Demi Plus nebo Full má hřejivý a intenzivní ráz, kterému nechybí elán, úroveň 6. Působí jako dobře sladěný teplý tónovač.</a:t>
            </a:r>
          </a:p>
          <a:p>
            <a:pPr marL="11306">
              <a:spcBef>
                <a:spcPts val="0"/>
              </a:spcBef>
              <a:spcAft>
                <a:spcPts val="0"/>
              </a:spcAft>
            </a:pPr>
            <a:endParaRPr lang="en-US" sz="2400" dirty="0">
              <a:latin typeface="Century Gothic" pitchFamily="34" charset="0"/>
            </a:endParaRPr>
          </a:p>
          <a:p>
            <a:pPr marL="11306">
              <a:spcBef>
                <a:spcPts val="0"/>
              </a:spcBef>
              <a:spcAft>
                <a:spcPts val="0"/>
              </a:spcAft>
            </a:pPr>
            <a:endParaRPr lang="en-US" sz="2800" b="1" dirty="0">
              <a:latin typeface="Century Gothic" pitchFamily="34" charset="0"/>
            </a:endParaRPr>
          </a:p>
          <a:p>
            <a:pPr marL="11306">
              <a:spcBef>
                <a:spcPts val="0"/>
              </a:spcBef>
              <a:spcAft>
                <a:spcPts val="0"/>
              </a:spcAft>
            </a:pPr>
            <a:r>
              <a:rPr lang="cs-CZ" sz="2800" b="1">
                <a:latin typeface="Century Gothic" pitchFamily="34" charset="0"/>
              </a:rPr>
              <a:t>5M – 5.8</a:t>
            </a:r>
          </a:p>
          <a:p>
            <a:pPr marL="11306">
              <a:spcBef>
                <a:spcPts val="0"/>
              </a:spcBef>
              <a:spcAft>
                <a:spcPts val="0"/>
              </a:spcAft>
            </a:pPr>
            <a:endParaRPr lang="it-IT" sz="2800" b="1" dirty="0">
              <a:latin typeface="Century Gothic" pitchFamily="34" charset="0"/>
              <a:cs typeface="Calibri"/>
            </a:endParaRPr>
          </a:p>
          <a:p>
            <a:pPr marL="11306">
              <a:spcBef>
                <a:spcPts val="0"/>
              </a:spcBef>
            </a:pPr>
            <a:r>
              <a:rPr lang="cs-CZ" sz="2400">
                <a:latin typeface="Century Gothic" pitchFamily="34" charset="0"/>
              </a:rPr>
              <a:t>Toto je jediný odstín ve své řadě. Byl vytvořen pro odstranění a zabránění všem červeným odleskům. Jako Demi Plus, nebo Full se může použit ve směsi, kdy je zapotřebí neutralizace červeného odlesku po rozjasnění přirozené tmavé báze.  Může se začít používat něco málo nad úrovní 5. Chceme umožnit kadeřníkům neutralizaci červeného odstínu, který se objevuje mezi úrovněmi 4. a 6., bez rizika příliš velkého depozitu a bez porušení výchozí úrovně.</a:t>
            </a:r>
          </a:p>
        </p:txBody>
      </p:sp>
    </p:spTree>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cstate="print"/>
          <a:srcRect t="44592" r="7693" b="8826"/>
          <a:stretch>
            <a:fillRect/>
          </a:stretch>
        </p:blipFill>
        <p:spPr bwMode="auto">
          <a:xfrm>
            <a:off x="0" y="-8078"/>
            <a:ext cx="13004800" cy="9847667"/>
          </a:xfrm>
          <a:prstGeom prst="rect">
            <a:avLst/>
          </a:prstGeom>
          <a:noFill/>
          <a:ln w="9525">
            <a:noFill/>
            <a:miter lim="800000"/>
            <a:headEnd/>
            <a:tailEnd/>
          </a:ln>
        </p:spPr>
      </p:pic>
      <p:sp>
        <p:nvSpPr>
          <p:cNvPr id="2" name="pole tekstowe 1">
            <a:extLst>
              <a:ext uri="{FF2B5EF4-FFF2-40B4-BE49-F238E27FC236}">
                <a16:creationId xmlns:a16="http://schemas.microsoft.com/office/drawing/2014/main" xmlns="" id="{9ACBA931-B136-4885-9D7A-084205A5A989}"/>
              </a:ext>
            </a:extLst>
          </p:cNvPr>
          <p:cNvSpPr txBox="1"/>
          <p:nvPr/>
        </p:nvSpPr>
        <p:spPr>
          <a:xfrm>
            <a:off x="2757984" y="333906"/>
            <a:ext cx="9361040" cy="1446550"/>
          </a:xfrm>
          <a:prstGeom prst="rect">
            <a:avLst/>
          </a:prstGeom>
          <a:solidFill>
            <a:srgbClr val="CBE8ED"/>
          </a:solidFill>
        </p:spPr>
        <p:txBody>
          <a:bodyPr wrap="square" rtlCol="0">
            <a:spAutoFit/>
          </a:bodyPr>
          <a:lstStyle/>
          <a:p>
            <a:r>
              <a:rPr lang="pl-PL" sz="8800" dirty="0">
                <a:latin typeface="Times New Roman" panose="02020603050405020304" pitchFamily="18" charset="0"/>
                <a:cs typeface="Times New Roman" panose="02020603050405020304" pitchFamily="18" charset="0"/>
              </a:rPr>
              <a:t>Ano, </a:t>
            </a:r>
            <a:r>
              <a:rPr lang="pl-PL" sz="8800" i="1" dirty="0" err="1">
                <a:latin typeface="Times New Roman" panose="02020603050405020304" pitchFamily="18" charset="0"/>
                <a:cs typeface="Times New Roman" panose="02020603050405020304" pitchFamily="18" charset="0"/>
              </a:rPr>
              <a:t>krása</a:t>
            </a:r>
            <a:r>
              <a:rPr lang="pl-PL" sz="8800" i="1" dirty="0">
                <a:latin typeface="Times New Roman" panose="02020603050405020304" pitchFamily="18" charset="0"/>
                <a:cs typeface="Times New Roman" panose="02020603050405020304" pitchFamily="18" charset="0"/>
              </a:rPr>
              <a:t> </a:t>
            </a:r>
            <a:r>
              <a:rPr lang="pl-PL" sz="8800" i="1" dirty="0" err="1">
                <a:latin typeface="Times New Roman" panose="02020603050405020304" pitchFamily="18" charset="0"/>
                <a:cs typeface="Times New Roman" panose="02020603050405020304" pitchFamily="18" charset="0"/>
              </a:rPr>
              <a:t>jste</a:t>
            </a:r>
            <a:r>
              <a:rPr lang="pl-PL" sz="8800" i="1" dirty="0">
                <a:latin typeface="Times New Roman" panose="02020603050405020304" pitchFamily="18" charset="0"/>
                <a:cs typeface="Times New Roman" panose="02020603050405020304" pitchFamily="18" charset="0"/>
              </a:rPr>
              <a:t> </a:t>
            </a:r>
            <a:r>
              <a:rPr lang="pl-PL" sz="8800" i="1" dirty="0" err="1">
                <a:latin typeface="Times New Roman" panose="02020603050405020304" pitchFamily="18" charset="0"/>
                <a:cs typeface="Times New Roman" panose="02020603050405020304" pitchFamily="18" charset="0"/>
              </a:rPr>
              <a:t>vy</a:t>
            </a:r>
            <a:r>
              <a:rPr lang="pl-PL" sz="8800" i="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pic>
        <p:nvPicPr>
          <p:cNvPr id="6" name="Picture 3"/>
          <p:cNvPicPr>
            <a:picLocks noChangeAspect="1" noChangeArrowheads="1"/>
          </p:cNvPicPr>
          <p:nvPr/>
        </p:nvPicPr>
        <p:blipFill>
          <a:blip r:embed="rId4" cstate="print"/>
          <a:srcRect/>
          <a:stretch>
            <a:fillRect/>
          </a:stretch>
        </p:blipFill>
        <p:spPr bwMode="auto">
          <a:xfrm>
            <a:off x="0" y="1218838"/>
            <a:ext cx="13004800" cy="8534762"/>
          </a:xfrm>
          <a:prstGeom prst="rect">
            <a:avLst/>
          </a:prstGeom>
          <a:noFill/>
          <a:ln w="9525">
            <a:noFill/>
            <a:miter lim="800000"/>
            <a:headEnd/>
            <a:tailEnd/>
          </a:ln>
        </p:spPr>
      </p:pic>
      <p:sp>
        <p:nvSpPr>
          <p:cNvPr id="7" name="object 4"/>
          <p:cNvSpPr txBox="1">
            <a:spLocks noChangeArrowheads="1"/>
          </p:cNvSpPr>
          <p:nvPr/>
        </p:nvSpPr>
        <p:spPr bwMode="auto">
          <a:xfrm>
            <a:off x="713686" y="1304900"/>
            <a:ext cx="11336021" cy="967334"/>
          </a:xfrm>
          <a:prstGeom prst="rect">
            <a:avLst/>
          </a:prstGeom>
          <a:noFill/>
          <a:ln w="9525">
            <a:noFill/>
            <a:miter lim="800000"/>
            <a:headEnd/>
            <a:tailEnd/>
          </a:ln>
        </p:spPr>
        <p:txBody>
          <a:bodyPr wrap="square" lIns="0" tIns="79139" rIns="0" bIns="0">
            <a:spAutoFit/>
          </a:bodyPr>
          <a:lstStyle/>
          <a:p>
            <a:pPr marL="11306">
              <a:spcBef>
                <a:spcPts val="623"/>
              </a:spcBef>
            </a:pPr>
            <a:r>
              <a:rPr lang="cs-CZ" sz="2800" b="1">
                <a:latin typeface="Century Gothic" pitchFamily="34" charset="0"/>
                <a:cs typeface="Calibri" pitchFamily="34" charset="0"/>
              </a:rPr>
              <a:t>TECHNOLOGIE</a:t>
            </a:r>
          </a:p>
          <a:p>
            <a:pPr marL="11306">
              <a:spcBef>
                <a:spcPts val="623"/>
              </a:spcBef>
            </a:pPr>
            <a:endParaRPr lang="it-IT" sz="800" b="1" dirty="0">
              <a:latin typeface="Century Gothic" pitchFamily="34" charset="0"/>
              <a:cs typeface="Calibri" pitchFamily="34" charset="0"/>
            </a:endParaRPr>
          </a:p>
          <a:p>
            <a:pPr marL="11306">
              <a:lnSpc>
                <a:spcPts val="1869"/>
              </a:lnSpc>
              <a:spcBef>
                <a:spcPts val="67"/>
              </a:spcBef>
            </a:pPr>
            <a:r>
              <a:rPr lang="cs-CZ" sz="2100" b="1">
                <a:latin typeface="Century Gothic" pitchFamily="34" charset="0"/>
              </a:rPr>
              <a:t>VÝZKUM, VĚDA, TECHNOLOGIE SVĚTA KOSMETIK</a:t>
            </a:r>
          </a:p>
        </p:txBody>
      </p:sp>
      <p:sp>
        <p:nvSpPr>
          <p:cNvPr id="8" name="object 5"/>
          <p:cNvSpPr txBox="1">
            <a:spLocks noChangeArrowheads="1"/>
          </p:cNvSpPr>
          <p:nvPr/>
        </p:nvSpPr>
        <p:spPr bwMode="auto">
          <a:xfrm>
            <a:off x="689726" y="2474170"/>
            <a:ext cx="12242094" cy="6474596"/>
          </a:xfrm>
          <a:prstGeom prst="rect">
            <a:avLst/>
          </a:prstGeom>
          <a:noFill/>
          <a:ln w="9525">
            <a:noFill/>
            <a:miter lim="800000"/>
            <a:headEnd/>
            <a:tailEnd/>
          </a:ln>
        </p:spPr>
        <p:txBody>
          <a:bodyPr wrap="square" lIns="0" tIns="11306" rIns="0" bIns="0">
            <a:spAutoFit/>
          </a:bodyPr>
          <a:lstStyle/>
          <a:p>
            <a:pPr marL="11306">
              <a:lnSpc>
                <a:spcPct val="148000"/>
              </a:lnSpc>
              <a:spcBef>
                <a:spcPts val="89"/>
              </a:spcBef>
            </a:pPr>
            <a:r>
              <a:rPr lang="cs-CZ" sz="2100" b="1">
                <a:latin typeface="Century Gothic" pitchFamily="34" charset="0"/>
                <a:cs typeface="Calibri" pitchFamily="34" charset="0"/>
              </a:rPr>
              <a:t>EXKLUZIVNÍ ROVNOVÁŽNÁ FORMULE VYBRANÉ, VYSOKÉ KVALITY ZÁKLADNÍCH A PŘÍDAVNÝCH PIGMENTŮ PLUS </a:t>
            </a:r>
          </a:p>
          <a:p>
            <a:pPr marL="11306">
              <a:spcBef>
                <a:spcPts val="679"/>
              </a:spcBef>
              <a:buFontTx/>
              <a:buAutoNum type="arabicPeriod"/>
            </a:pPr>
            <a:r>
              <a:rPr lang="cs-CZ" sz="2000">
                <a:latin typeface="Century Gothic" pitchFamily="34" charset="0"/>
              </a:rPr>
              <a:t>Stabilita barvy</a:t>
            </a:r>
          </a:p>
          <a:p>
            <a:pPr marL="11306">
              <a:spcBef>
                <a:spcPts val="823"/>
              </a:spcBef>
              <a:buFontTx/>
              <a:buAutoNum type="arabicPeriod"/>
            </a:pPr>
            <a:r>
              <a:rPr lang="cs-CZ" sz="2000">
                <a:latin typeface="Century Gothic" pitchFamily="34" charset="0"/>
              </a:rPr>
              <a:t>Lepší tolerance kůže hlavy</a:t>
            </a:r>
          </a:p>
          <a:p>
            <a:pPr marL="11306">
              <a:spcBef>
                <a:spcPts val="823"/>
              </a:spcBef>
              <a:buFontTx/>
              <a:buAutoNum type="arabicPeriod"/>
            </a:pPr>
            <a:r>
              <a:rPr lang="cs-CZ" sz="2000">
                <a:latin typeface="Century Gothic" pitchFamily="34" charset="0"/>
              </a:rPr>
              <a:t>Lesk, díky nepřítomnosti nečistot</a:t>
            </a:r>
          </a:p>
          <a:p>
            <a:pPr marL="11306">
              <a:spcBef>
                <a:spcPts val="823"/>
              </a:spcBef>
              <a:buFontTx/>
              <a:buAutoNum type="arabicPeriod"/>
            </a:pPr>
            <a:r>
              <a:rPr lang="cs-CZ" sz="2000">
                <a:latin typeface="Century Gothic" pitchFamily="34" charset="0"/>
              </a:rPr>
              <a:t>Dlouhodobá shoda se vzorníkem barev</a:t>
            </a:r>
          </a:p>
          <a:p>
            <a:pPr marL="11306">
              <a:spcBef>
                <a:spcPts val="813"/>
              </a:spcBef>
              <a:buFontTx/>
              <a:buAutoNum type="arabicPeriod"/>
            </a:pPr>
            <a:r>
              <a:rPr lang="cs-CZ" sz="2000">
                <a:latin typeface="Century Gothic" pitchFamily="34" charset="0"/>
              </a:rPr>
              <a:t>Kompatibilita mezi různými služby pro zajištění perfektně personalizované služby</a:t>
            </a:r>
          </a:p>
          <a:p>
            <a:pPr marL="11306">
              <a:spcBef>
                <a:spcPts val="22"/>
              </a:spcBef>
            </a:pPr>
            <a:endParaRPr lang="en-US" sz="2000" dirty="0">
              <a:latin typeface="Century Gothic" pitchFamily="34" charset="0"/>
              <a:cs typeface="Times New Roman" pitchFamily="18" charset="0"/>
            </a:endParaRPr>
          </a:p>
          <a:p>
            <a:pPr marL="11306"/>
            <a:r>
              <a:rPr lang="cs-CZ" sz="2100" b="1">
                <a:latin typeface="Century Gothic" pitchFamily="34" charset="0"/>
              </a:rPr>
              <a:t>KOKOSOVÝ POVRCHOVĚ AKTIVNÍ PŘÍPRAVEK </a:t>
            </a:r>
          </a:p>
          <a:p>
            <a:pPr marL="11306">
              <a:lnSpc>
                <a:spcPct val="130000"/>
              </a:lnSpc>
            </a:pPr>
            <a:r>
              <a:rPr lang="cs-CZ" sz="2100">
                <a:latin typeface="Century Gothic" pitchFamily="34" charset="0"/>
              </a:rPr>
              <a:t>Je to velmi jemný povrchově aktivní přípravek, který usnadňuje rozpouštění pigmentů a jejích rovnoměrnou aplikaci ve vlasech, díky čemu vytváří jednotný kosmetický výsledek.</a:t>
            </a:r>
          </a:p>
          <a:p>
            <a:pPr marL="11306">
              <a:lnSpc>
                <a:spcPct val="130000"/>
              </a:lnSpc>
            </a:pPr>
            <a:endParaRPr lang="en-US" sz="2100" dirty="0">
              <a:latin typeface="Century Gothic" pitchFamily="34" charset="0"/>
            </a:endParaRPr>
          </a:p>
          <a:p>
            <a:pPr marL="11306">
              <a:spcBef>
                <a:spcPts val="289"/>
              </a:spcBef>
            </a:pPr>
            <a:r>
              <a:rPr lang="cs-CZ" sz="2100" b="1">
                <a:latin typeface="Century Gothic" pitchFamily="34" charset="0"/>
              </a:rPr>
              <a:t>ORGANICKÁ* CERTIFIKOVANÁ TERMÁLNÍ VODA </a:t>
            </a:r>
          </a:p>
          <a:p>
            <a:pPr marL="11306">
              <a:spcBef>
                <a:spcPts val="289"/>
              </a:spcBef>
            </a:pPr>
            <a:r>
              <a:rPr lang="cs-CZ" sz="2100">
                <a:latin typeface="Century Gothic" pitchFamily="34" charset="0"/>
                <a:cs typeface="Calibri" pitchFamily="34" charset="0"/>
              </a:rPr>
              <a:t>z termálních lázní Spezzano</a:t>
            </a:r>
          </a:p>
          <a:p>
            <a:pPr marL="11306">
              <a:lnSpc>
                <a:spcPct val="130000"/>
              </a:lnSpc>
            </a:pPr>
            <a:r>
              <a:rPr lang="cs-CZ" sz="2100">
                <a:latin typeface="Century Gothic" pitchFamily="34" charset="0"/>
              </a:rPr>
              <a:t>S bohatým obsahem stopových základních prvků cenných pro vlasy a pokožku hlavy; působí jako vyživující katalyzátor, vracející rovnováhu, díky zklidňujícím a ochranným aktivním složkám.</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descr="pasted-image.pdf"/>
          <p:cNvPicPr>
            <a:picLocks noChangeAspect="1"/>
          </p:cNvPicPr>
          <p:nvPr/>
        </p:nvPicPr>
        <p:blipFill>
          <a:blip r:embed="rId2" cstate="print"/>
          <a:srcRect/>
          <a:stretch>
            <a:fillRect/>
          </a:stretch>
        </p:blipFill>
        <p:spPr bwMode="auto">
          <a:xfrm>
            <a:off x="766763" y="673101"/>
            <a:ext cx="1035050" cy="207963"/>
          </a:xfrm>
          <a:prstGeom prst="rect">
            <a:avLst/>
          </a:prstGeom>
          <a:noFill/>
          <a:ln w="12700" cap="flat" cmpd="sng">
            <a:noFill/>
            <a:prstDash val="solid"/>
            <a:miter lim="400000"/>
            <a:headEnd type="none" w="med" len="med"/>
            <a:tailEnd type="none" w="med" len="med"/>
          </a:ln>
          <a:effectLst/>
        </p:spPr>
      </p:pic>
      <p:sp>
        <p:nvSpPr>
          <p:cNvPr id="15" name="Line 3"/>
          <p:cNvSpPr>
            <a:spLocks noChangeShapeType="1"/>
          </p:cNvSpPr>
          <p:nvPr/>
        </p:nvSpPr>
        <p:spPr bwMode="auto">
          <a:xfrm>
            <a:off x="765176" y="1135063"/>
            <a:ext cx="12253913" cy="0"/>
          </a:xfrm>
          <a:prstGeom prst="line">
            <a:avLst/>
          </a:prstGeom>
          <a:noFill/>
          <a:ln w="12700" cap="flat" cmpd="sng">
            <a:solidFill>
              <a:srgbClr val="C1A976"/>
            </a:solidFill>
            <a:prstDash val="solid"/>
            <a:round/>
            <a:headEnd type="none" w="med" len="med"/>
            <a:tailEnd type="none" w="med" len="med"/>
          </a:ln>
          <a:effectLst/>
        </p:spPr>
        <p:txBody>
          <a:bodyPr lIns="50798" tIns="50798" rIns="50798" bIns="50798" anchor="ctr"/>
          <a:lstStyle/>
          <a:p>
            <a:endParaRPr lang="it-IT" sz="2400" dirty="0"/>
          </a:p>
        </p:txBody>
      </p:sp>
      <p:cxnSp>
        <p:nvCxnSpPr>
          <p:cNvPr id="21" name="Connettore 1 20"/>
          <p:cNvCxnSpPr/>
          <p:nvPr/>
        </p:nvCxnSpPr>
        <p:spPr bwMode="auto">
          <a:xfrm>
            <a:off x="1173809" y="4444752"/>
            <a:ext cx="10729192" cy="0"/>
          </a:xfrm>
          <a:prstGeom prst="line">
            <a:avLst/>
          </a:prstGeom>
          <a:blipFill dpi="0" rotWithShape="0">
            <a:blip r:embed="rId3" cstate="print"/>
            <a:srcRect/>
            <a:tile tx="0" ty="0" sx="100000" sy="100000" flip="none" algn="tl"/>
          </a:blipFill>
          <a:ln w="25400" cap="flat" cmpd="sng" algn="ctr">
            <a:noFill/>
            <a:prstDash val="solid"/>
            <a:miter lim="400000"/>
            <a:headEnd type="none" w="med" len="med"/>
            <a:tailEnd type="none" w="med" len="med"/>
          </a:ln>
          <a:effectLst>
            <a:outerShdw dist="25400" dir="5400000" algn="ctr" rotWithShape="0">
              <a:srgbClr val="000000">
                <a:alpha val="50000"/>
              </a:srgbClr>
            </a:outerShdw>
          </a:effectLst>
        </p:spPr>
      </p:cxnSp>
      <p:sp>
        <p:nvSpPr>
          <p:cNvPr id="18" name="Rectangle 2"/>
          <p:cNvSpPr>
            <a:spLocks/>
          </p:cNvSpPr>
          <p:nvPr/>
        </p:nvSpPr>
        <p:spPr bwMode="auto">
          <a:xfrm>
            <a:off x="2006600" y="589968"/>
            <a:ext cx="14433550" cy="448837"/>
          </a:xfrm>
          <a:prstGeom prst="rect">
            <a:avLst/>
          </a:prstGeom>
          <a:noFill/>
          <a:ln w="12700" cap="flat" cmpd="sng">
            <a:noFill/>
            <a:prstDash val="solid"/>
            <a:miter lim="400000"/>
            <a:headEnd type="none" w="med" len="med"/>
            <a:tailEnd type="none" w="med" len="med"/>
          </a:ln>
          <a:effectLst/>
        </p:spPr>
        <p:txBody>
          <a:bodyPr lIns="50798" tIns="50798" rIns="50798" bIns="50798" anchor="ctr">
            <a:spAutoFit/>
          </a:bodyPr>
          <a:lstStyle/>
          <a:p>
            <a:pPr defTabSz="457183">
              <a:lnSpc>
                <a:spcPct val="150000"/>
              </a:lnSpc>
            </a:pPr>
            <a:r>
              <a:rPr lang="cs-CZ" sz="1500">
                <a:solidFill>
                  <a:srgbClr val="848484"/>
                </a:solidFill>
                <a:latin typeface="SackersGothicMedium" charset="0"/>
                <a:ea typeface="SackersGothicMedium" charset="0"/>
                <a:cs typeface="SackersGothicMedium" charset="0"/>
                <a:sym typeface="SackersGothicMedium" charset="0"/>
              </a:rPr>
              <a:t>BEAUTY FUSION</a:t>
            </a:r>
          </a:p>
        </p:txBody>
      </p:sp>
      <p:pic>
        <p:nvPicPr>
          <p:cNvPr id="6" name="Picture 3"/>
          <p:cNvPicPr>
            <a:picLocks noChangeAspect="1" noChangeArrowheads="1"/>
          </p:cNvPicPr>
          <p:nvPr/>
        </p:nvPicPr>
        <p:blipFill>
          <a:blip r:embed="rId4" cstate="print"/>
          <a:srcRect/>
          <a:stretch>
            <a:fillRect/>
          </a:stretch>
        </p:blipFill>
        <p:spPr bwMode="auto">
          <a:xfrm>
            <a:off x="0" y="1218838"/>
            <a:ext cx="13004800" cy="8534762"/>
          </a:xfrm>
          <a:prstGeom prst="rect">
            <a:avLst/>
          </a:prstGeom>
          <a:noFill/>
          <a:ln w="9525">
            <a:noFill/>
            <a:miter lim="800000"/>
            <a:headEnd/>
            <a:tailEnd/>
          </a:ln>
        </p:spPr>
      </p:pic>
      <p:sp>
        <p:nvSpPr>
          <p:cNvPr id="7" name="object 4"/>
          <p:cNvSpPr txBox="1">
            <a:spLocks noChangeArrowheads="1"/>
          </p:cNvSpPr>
          <p:nvPr/>
        </p:nvSpPr>
        <p:spPr bwMode="auto">
          <a:xfrm>
            <a:off x="713686" y="1304900"/>
            <a:ext cx="11336021" cy="967334"/>
          </a:xfrm>
          <a:prstGeom prst="rect">
            <a:avLst/>
          </a:prstGeom>
          <a:noFill/>
          <a:ln w="9525">
            <a:noFill/>
            <a:miter lim="800000"/>
            <a:headEnd/>
            <a:tailEnd/>
          </a:ln>
        </p:spPr>
        <p:txBody>
          <a:bodyPr wrap="square" lIns="0" tIns="79139" rIns="0" bIns="0">
            <a:spAutoFit/>
          </a:bodyPr>
          <a:lstStyle/>
          <a:p>
            <a:pPr marL="11306">
              <a:spcBef>
                <a:spcPts val="623"/>
              </a:spcBef>
            </a:pPr>
            <a:r>
              <a:rPr lang="cs-CZ" sz="2800" b="1">
                <a:latin typeface="Century Gothic" pitchFamily="34" charset="0"/>
                <a:cs typeface="Calibri" pitchFamily="34" charset="0"/>
              </a:rPr>
              <a:t>TECHNOLOGIE</a:t>
            </a:r>
          </a:p>
          <a:p>
            <a:pPr marL="11306">
              <a:spcBef>
                <a:spcPts val="623"/>
              </a:spcBef>
            </a:pPr>
            <a:endParaRPr lang="it-IT" sz="800" b="1" dirty="0">
              <a:latin typeface="Century Gothic" pitchFamily="34" charset="0"/>
              <a:cs typeface="Calibri" pitchFamily="34" charset="0"/>
            </a:endParaRPr>
          </a:p>
          <a:p>
            <a:pPr marL="11306">
              <a:lnSpc>
                <a:spcPts val="1869"/>
              </a:lnSpc>
              <a:spcBef>
                <a:spcPts val="67"/>
              </a:spcBef>
            </a:pPr>
            <a:r>
              <a:rPr lang="cs-CZ" sz="2100" b="1">
                <a:latin typeface="Century Gothic" pitchFamily="34" charset="0"/>
              </a:rPr>
              <a:t>VÝZKUM, VĚDA, TECHNOLOGIE SVĚTA KOSMETIK</a:t>
            </a:r>
          </a:p>
        </p:txBody>
      </p:sp>
      <p:sp>
        <p:nvSpPr>
          <p:cNvPr id="8" name="object 5"/>
          <p:cNvSpPr txBox="1">
            <a:spLocks noChangeArrowheads="1"/>
          </p:cNvSpPr>
          <p:nvPr/>
        </p:nvSpPr>
        <p:spPr bwMode="auto">
          <a:xfrm>
            <a:off x="689726" y="2474170"/>
            <a:ext cx="12242094" cy="6066920"/>
          </a:xfrm>
          <a:prstGeom prst="rect">
            <a:avLst/>
          </a:prstGeom>
          <a:noFill/>
          <a:ln w="9525">
            <a:noFill/>
            <a:miter lim="800000"/>
            <a:headEnd/>
            <a:tailEnd/>
          </a:ln>
        </p:spPr>
        <p:txBody>
          <a:bodyPr wrap="square" lIns="0" tIns="11306" rIns="0" bIns="0">
            <a:spAutoFit/>
          </a:bodyPr>
          <a:lstStyle/>
          <a:p>
            <a:pPr marL="11306">
              <a:spcBef>
                <a:spcPts val="289"/>
              </a:spcBef>
            </a:pPr>
            <a:r>
              <a:rPr lang="cs-CZ" sz="2100" b="1">
                <a:latin typeface="Century Gothic" pitchFamily="34" charset="0"/>
              </a:rPr>
              <a:t>AŽ 99 % SLOŽEK PŘÍRODNÍHO PŮVODU</a:t>
            </a:r>
          </a:p>
          <a:p>
            <a:pPr marL="11306">
              <a:spcBef>
                <a:spcPts val="289"/>
              </a:spcBef>
            </a:pPr>
            <a:r>
              <a:rPr lang="cs-CZ" sz="2100">
                <a:latin typeface="Century Gothic" pitchFamily="34" charset="0"/>
              </a:rPr>
              <a:t>Certifikované Chemickou, biologickou a biotechnologickou fakultou Univerzity v Perugii.</a:t>
            </a:r>
          </a:p>
          <a:p>
            <a:pPr marL="11306">
              <a:spcBef>
                <a:spcPts val="289"/>
              </a:spcBef>
            </a:pPr>
            <a:endParaRPr lang="en-US" sz="2100" dirty="0">
              <a:latin typeface="Century Gothic" pitchFamily="34" charset="0"/>
            </a:endParaRPr>
          </a:p>
          <a:p>
            <a:pPr marL="11306">
              <a:spcBef>
                <a:spcPts val="289"/>
              </a:spcBef>
            </a:pPr>
            <a:r>
              <a:rPr lang="cs-CZ" sz="2100" b="1">
                <a:latin typeface="Century Gothic" pitchFamily="34" charset="0"/>
              </a:rPr>
              <a:t>PRODUKT DERMATOLOGICKY TESTOVÁN. VYSOKÁ TOLERANCE KŮŽE </a:t>
            </a:r>
          </a:p>
          <a:p>
            <a:pPr marL="11306">
              <a:spcBef>
                <a:spcPts val="289"/>
              </a:spcBef>
            </a:pPr>
            <a:r>
              <a:rPr lang="cs-CZ" sz="2100">
                <a:latin typeface="Century Gothic" pitchFamily="34" charset="0"/>
              </a:rPr>
              <a:t>Certifikované Chemickou, biologickou a biotechnologickou fakultou Univerzity v Perugii.</a:t>
            </a:r>
          </a:p>
          <a:p>
            <a:pPr marL="11306">
              <a:spcBef>
                <a:spcPts val="289"/>
              </a:spcBef>
            </a:pPr>
            <a:endParaRPr lang="en-US" sz="2100" dirty="0">
              <a:latin typeface="Century Gothic" pitchFamily="34" charset="0"/>
            </a:endParaRPr>
          </a:p>
          <a:p>
            <a:pPr marL="11306">
              <a:spcBef>
                <a:spcPts val="289"/>
              </a:spcBef>
            </a:pPr>
            <a:r>
              <a:rPr lang="cs-CZ" sz="2100" b="1">
                <a:latin typeface="Century Gothic" pitchFamily="34" charset="0"/>
              </a:rPr>
              <a:t>SLOŽENÍ BARVY BIODEGRADUJE V 98 % </a:t>
            </a:r>
          </a:p>
          <a:p>
            <a:pPr marL="11306">
              <a:spcBef>
                <a:spcPts val="289"/>
              </a:spcBef>
            </a:pPr>
            <a:r>
              <a:rPr lang="cs-CZ" sz="2100">
                <a:latin typeface="Century Gothic" pitchFamily="34" charset="0"/>
              </a:rPr>
              <a:t>Složky barvy jsou bezpečné pro životní prostředí.</a:t>
            </a:r>
          </a:p>
          <a:p>
            <a:pPr marL="11306">
              <a:spcBef>
                <a:spcPts val="289"/>
              </a:spcBef>
            </a:pPr>
            <a:endParaRPr lang="en-US" sz="2100" dirty="0">
              <a:latin typeface="Century Gothic" pitchFamily="34" charset="0"/>
            </a:endParaRPr>
          </a:p>
          <a:p>
            <a:pPr marL="11306">
              <a:spcBef>
                <a:spcPts val="289"/>
              </a:spcBef>
            </a:pPr>
            <a:r>
              <a:rPr lang="cs-CZ" sz="2100" b="1">
                <a:latin typeface="Century Gothic" pitchFamily="34" charset="0"/>
              </a:rPr>
              <a:t>NEOBSAHUJÍ KOKAMIDY DEA, MEA, A LÍH </a:t>
            </a:r>
          </a:p>
          <a:p>
            <a:pPr marL="11306">
              <a:spcBef>
                <a:spcPts val="279"/>
              </a:spcBef>
            </a:pPr>
            <a:r>
              <a:rPr lang="cs-CZ">
                <a:latin typeface="Century Gothic" pitchFamily="34" charset="0"/>
              </a:rPr>
              <a:t>Cílem zajistit hedvábnou a měkkou strukturu vlasů, byly nahrazeny </a:t>
            </a:r>
            <a:r>
              <a:rPr lang="cs-CZ" sz="2100">
                <a:latin typeface="Century Gothic" pitchFamily="34" charset="0"/>
              </a:rPr>
              <a:t>přírodními složkami, jako je </a:t>
            </a:r>
            <a:r>
              <a:rPr lang="cs-CZ" sz="2100" b="1">
                <a:latin typeface="Century Gothic" pitchFamily="34" charset="0"/>
              </a:rPr>
              <a:t>100 % organická </a:t>
            </a:r>
            <a:r>
              <a:rPr lang="cs-CZ" sz="2500" b="1">
                <a:latin typeface="Century Gothic" pitchFamily="34" charset="0"/>
              </a:rPr>
              <a:t>Zemea</a:t>
            </a:r>
            <a:r>
              <a:rPr lang="cs-CZ" sz="2100" b="1">
                <a:latin typeface="Century Gothic" pitchFamily="34" charset="0"/>
              </a:rPr>
              <a:t>®</a:t>
            </a:r>
            <a:r>
              <a:rPr lang="cs-CZ" sz="2100">
                <a:latin typeface="Century Gothic" pitchFamily="34" charset="0"/>
              </a:rPr>
              <a:t>.</a:t>
            </a:r>
          </a:p>
          <a:p>
            <a:pPr marL="11306">
              <a:spcBef>
                <a:spcPts val="279"/>
              </a:spcBef>
            </a:pPr>
            <a:endParaRPr lang="en-US" sz="2100" dirty="0">
              <a:latin typeface="Century Gothic" pitchFamily="34" charset="0"/>
            </a:endParaRPr>
          </a:p>
          <a:p>
            <a:pPr marL="11306">
              <a:spcBef>
                <a:spcPts val="289"/>
              </a:spcBef>
            </a:pPr>
            <a:r>
              <a:rPr lang="cs-CZ" sz="2100" b="1">
                <a:latin typeface="Century Gothic" pitchFamily="34" charset="0"/>
              </a:rPr>
              <a:t>FORMULE NEOBSAHUJE PPD A RESORCINOLY </a:t>
            </a:r>
          </a:p>
          <a:p>
            <a:pPr marL="11306">
              <a:spcBef>
                <a:spcPts val="289"/>
              </a:spcBef>
            </a:pPr>
            <a:r>
              <a:rPr lang="cs-CZ" sz="2100">
                <a:latin typeface="Century Gothic" pitchFamily="34" charset="0"/>
              </a:rPr>
              <a:t>Žádná formule Beauty Fusion neobsahuje p-Fenylendiamin a resorcinoly.</a:t>
            </a:r>
          </a:p>
        </p:txBody>
      </p:sp>
    </p:spTree>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9085</TotalTime>
  <Words>6384</Words>
  <Application>Microsoft Office PowerPoint</Application>
  <PresentationFormat>Niestandardowy</PresentationFormat>
  <Paragraphs>1179</Paragraphs>
  <Slides>77</Slides>
  <Notes>0</Notes>
  <HiddenSlides>0</HiddenSlides>
  <MMClips>0</MMClips>
  <ScaleCrop>false</ScaleCrop>
  <HeadingPairs>
    <vt:vector size="6" baseType="variant">
      <vt:variant>
        <vt:lpstr>Używane czcionki</vt:lpstr>
      </vt:variant>
      <vt:variant>
        <vt:i4>11</vt:i4>
      </vt:variant>
      <vt:variant>
        <vt:lpstr>Motyw</vt:lpstr>
      </vt:variant>
      <vt:variant>
        <vt:i4>1</vt:i4>
      </vt:variant>
      <vt:variant>
        <vt:lpstr>Tytuły slajdów</vt:lpstr>
      </vt:variant>
      <vt:variant>
        <vt:i4>77</vt:i4>
      </vt:variant>
    </vt:vector>
  </HeadingPairs>
  <TitlesOfParts>
    <vt:vector size="89" baseType="lpstr">
      <vt:lpstr>Arial</vt:lpstr>
      <vt:lpstr>Book Antiqua</vt:lpstr>
      <vt:lpstr>Bookman Old Style</vt:lpstr>
      <vt:lpstr>Calibri</vt:lpstr>
      <vt:lpstr>Century Gothic</vt:lpstr>
      <vt:lpstr>Corbel</vt:lpstr>
      <vt:lpstr>Gotham</vt:lpstr>
      <vt:lpstr>Gotham Book</vt:lpstr>
      <vt:lpstr>SackersGothicMedium</vt:lpstr>
      <vt:lpstr>Times New Roman</vt:lpstr>
      <vt:lpstr>Verdana</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Elisabetta Marchesini</dc:creator>
  <cp:lastModifiedBy>Alex</cp:lastModifiedBy>
  <cp:revision>132</cp:revision>
  <dcterms:created xsi:type="dcterms:W3CDTF">2019-09-05T14:29:06Z</dcterms:created>
  <dcterms:modified xsi:type="dcterms:W3CDTF">2020-03-03T12:55:07Z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2019-09-05T00:00:00Z</vt:filetime>
  </property>
  <property fmtid="{D5CDD505-2E9C-101B-9397-08002B2CF9AE}" pid="3" name="Creator">
    <vt:lpwstr>Adobe InDesign CC 13.1 (Macintosh)</vt:lpwstr>
  </property>
  <property fmtid="{D5CDD505-2E9C-101B-9397-08002B2CF9AE}" pid="4" name="LastSaved">
    <vt:filetime>2019-09-05T00:00:00Z</vt:filetime>
  </property>
</Properties>
</file>